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1" r:id="rId2"/>
    <p:sldId id="256" r:id="rId3"/>
    <p:sldId id="280" r:id="rId4"/>
    <p:sldId id="257" r:id="rId5"/>
    <p:sldId id="272" r:id="rId6"/>
    <p:sldId id="259" r:id="rId7"/>
    <p:sldId id="258" r:id="rId8"/>
    <p:sldId id="273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68" r:id="rId18"/>
    <p:sldId id="269" r:id="rId19"/>
    <p:sldId id="276" r:id="rId20"/>
    <p:sldId id="270" r:id="rId21"/>
    <p:sldId id="277" r:id="rId22"/>
    <p:sldId id="278" r:id="rId23"/>
    <p:sldId id="275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0B685-68F3-4C23-8E8E-94AC6EE9222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0C1CA0EE-E3A1-4F67-836E-215A21CB2D0C}">
      <dgm:prSet phldrT="[Texto]"/>
      <dgm:spPr/>
      <dgm:t>
        <a:bodyPr/>
        <a:lstStyle/>
        <a:p>
          <a:r>
            <a:rPr lang="es-ES_tradnl" b="1" dirty="0"/>
            <a:t>Los seres humanos somos seres sociales por naturaleza, necesitamos del otro para generar vínculos y relaciones con el fin de interactuar y compartir con otras personas.</a:t>
          </a:r>
        </a:p>
        <a:p>
          <a:r>
            <a:rPr lang="es-ES_tradnl" b="1" dirty="0"/>
            <a:t>Esta dimensión está relacionada con la voluntad, la motivación, la toma de decisiones, la responsabilidad y en general con todos los aspectos de orden psicosocial. </a:t>
          </a:r>
          <a:endParaRPr lang="es-ES" b="1" dirty="0"/>
        </a:p>
      </dgm:t>
    </dgm:pt>
    <dgm:pt modelId="{6CEE5303-1BF2-4A8C-BD8B-EA5AA98BDC4D}" type="parTrans" cxnId="{5CC90273-1177-42C6-BA5E-E77DBBBBA718}">
      <dgm:prSet/>
      <dgm:spPr/>
      <dgm:t>
        <a:bodyPr/>
        <a:lstStyle/>
        <a:p>
          <a:endParaRPr lang="es-ES"/>
        </a:p>
      </dgm:t>
    </dgm:pt>
    <dgm:pt modelId="{A42B3721-E157-48C5-9700-21358A416756}" type="sibTrans" cxnId="{5CC90273-1177-42C6-BA5E-E77DBBBBA718}">
      <dgm:prSet/>
      <dgm:spPr/>
      <dgm:t>
        <a:bodyPr/>
        <a:lstStyle/>
        <a:p>
          <a:endParaRPr lang="es-ES"/>
        </a:p>
      </dgm:t>
    </dgm:pt>
    <dgm:pt modelId="{3A20E52E-F4B2-43D2-96D2-0F518C6B011D}" type="pres">
      <dgm:prSet presAssocID="{44F0B685-68F3-4C23-8E8E-94AC6EE92220}" presName="Name0" presStyleCnt="0">
        <dgm:presLayoutVars>
          <dgm:dir/>
          <dgm:resizeHandles val="exact"/>
        </dgm:presLayoutVars>
      </dgm:prSet>
      <dgm:spPr/>
    </dgm:pt>
    <dgm:pt modelId="{37D6CEEE-B786-4C8C-9A39-36AD7AC82C2B}" type="pres">
      <dgm:prSet presAssocID="{0C1CA0EE-E3A1-4F67-836E-215A21CB2D0C}" presName="composite" presStyleCnt="0"/>
      <dgm:spPr/>
    </dgm:pt>
    <dgm:pt modelId="{39F0506F-DCA0-4DEF-8754-A3B00B025FEC}" type="pres">
      <dgm:prSet presAssocID="{0C1CA0EE-E3A1-4F67-836E-215A21CB2D0C}" presName="rect1" presStyleLbl="bgImgPlace1" presStyleIdx="0" presStyleCnt="1" custScaleX="69286" custScaleY="52658" custLinFactNeighborX="-705" custLinFactNeighborY="-446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ttp://previews.123rf.com/images/maxxyustas/maxxyustas1008/maxxyustas100800095/7542562-Grupo-de-personas-alrededor-de-la-tierra-3D--Foto-de-archivo.jpg"/>
        </a:ext>
      </dgm:extLst>
    </dgm:pt>
    <dgm:pt modelId="{F774F821-60CA-4B85-9767-CF82B17A6E7B}" type="pres">
      <dgm:prSet presAssocID="{0C1CA0EE-E3A1-4F67-836E-215A21CB2D0C}" presName="wedgeRectCallout1" presStyleLbl="node1" presStyleIdx="0" presStyleCnt="1" custScaleX="133488" custScaleY="1858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C90273-1177-42C6-BA5E-E77DBBBBA718}" srcId="{44F0B685-68F3-4C23-8E8E-94AC6EE92220}" destId="{0C1CA0EE-E3A1-4F67-836E-215A21CB2D0C}" srcOrd="0" destOrd="0" parTransId="{6CEE5303-1BF2-4A8C-BD8B-EA5AA98BDC4D}" sibTransId="{A42B3721-E157-48C5-9700-21358A416756}"/>
    <dgm:cxn modelId="{5A7A775B-D669-48A6-AEE5-DD8B5E66B58A}" type="presOf" srcId="{44F0B685-68F3-4C23-8E8E-94AC6EE92220}" destId="{3A20E52E-F4B2-43D2-96D2-0F518C6B011D}" srcOrd="0" destOrd="0" presId="urn:microsoft.com/office/officeart/2008/layout/BendingPictureCaptionList"/>
    <dgm:cxn modelId="{C45F13E6-3752-4D89-BDBC-B89A3B2A933B}" type="presOf" srcId="{0C1CA0EE-E3A1-4F67-836E-215A21CB2D0C}" destId="{F774F821-60CA-4B85-9767-CF82B17A6E7B}" srcOrd="0" destOrd="0" presId="urn:microsoft.com/office/officeart/2008/layout/BendingPictureCaptionList"/>
    <dgm:cxn modelId="{08307C42-AFFF-4DC8-8049-3D016A594B8A}" type="presParOf" srcId="{3A20E52E-F4B2-43D2-96D2-0F518C6B011D}" destId="{37D6CEEE-B786-4C8C-9A39-36AD7AC82C2B}" srcOrd="0" destOrd="0" presId="urn:microsoft.com/office/officeart/2008/layout/BendingPictureCaptionList"/>
    <dgm:cxn modelId="{5368E508-1B38-4375-AF76-B0939C2758FC}" type="presParOf" srcId="{37D6CEEE-B786-4C8C-9A39-36AD7AC82C2B}" destId="{39F0506F-DCA0-4DEF-8754-A3B00B025FEC}" srcOrd="0" destOrd="0" presId="urn:microsoft.com/office/officeart/2008/layout/BendingPictureCaptionList"/>
    <dgm:cxn modelId="{250B8E3E-7ED4-42FE-9505-C4823268C787}" type="presParOf" srcId="{37D6CEEE-B786-4C8C-9A39-36AD7AC82C2B}" destId="{F774F821-60CA-4B85-9767-CF82B17A6E7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526A8E-2895-413C-B22E-7CD4E082C9DF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3777599-0052-4855-8E27-5A5148E207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FORMACIÓN VICENTINA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51920" y="2276873"/>
            <a:ext cx="4032448" cy="344619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2800" dirty="0"/>
          </a:p>
          <a:p>
            <a:pPr marL="0" indent="0" algn="ctr">
              <a:buNone/>
            </a:pPr>
            <a:endParaRPr lang="es-ES" sz="2800" dirty="0"/>
          </a:p>
          <a:p>
            <a:pPr marL="0" indent="0" algn="ctr">
              <a:buNone/>
            </a:pPr>
            <a:r>
              <a:rPr lang="es-ES" sz="3600" b="1" dirty="0"/>
              <a:t>LA ALEGRÍA DE AMAR Y SERVIR</a:t>
            </a:r>
          </a:p>
        </p:txBody>
      </p:sp>
      <p:pic>
        <p:nvPicPr>
          <p:cNvPr id="4" name="Imagen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232248" cy="344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24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 principios del siglo XX, hablar de la persona como un ser biológico era lo que reinaba, posteriormente se fueron introduciendo nuevas dimensiones de estudio, entre ellas tenemos </a:t>
            </a:r>
          </a:p>
          <a:p>
            <a:r>
              <a:rPr lang="es-ES_tradnl" dirty="0"/>
              <a:t>la dimensión psicológica y </a:t>
            </a:r>
          </a:p>
          <a:p>
            <a:r>
              <a:rPr lang="es-ES_tradnl" dirty="0"/>
              <a:t>la social (ésta abarca la dimensión cultural e histórica).</a:t>
            </a:r>
            <a:endParaRPr lang="es-ES" dirty="0"/>
          </a:p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051720" y="1052736"/>
            <a:ext cx="3538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/>
              <a:t>CONT. (2. DIMENSIONES DEL SER)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43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S" dirty="0"/>
              <a:t>2.1 </a:t>
            </a:r>
            <a:r>
              <a:rPr lang="es-ES_tradnl" b="1" i="1" dirty="0"/>
              <a:t>.    LA DIMENSIÓN BIOLÓGICA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11960" y="2420888"/>
            <a:ext cx="4095557" cy="3603812"/>
          </a:xfrm>
        </p:spPr>
        <p:txBody>
          <a:bodyPr>
            <a:normAutofit fontScale="92500"/>
          </a:bodyPr>
          <a:lstStyle/>
          <a:p>
            <a:r>
              <a:rPr lang="es-ES_tradnl" dirty="0"/>
              <a:t>Esta dimensión comprende todo lo que está íntimamente relacionado con el cuerpo, los sentidos y las emociones, ha sido objeto de muchas investigaciones que tienen como fin explicar el comportamiento humano desde una perspectiva física. </a:t>
            </a:r>
          </a:p>
        </p:txBody>
      </p:sp>
      <p:pic>
        <p:nvPicPr>
          <p:cNvPr id="3074" name="Picture 2" descr="http://travel.nationalgeographic.com/u/TvyamNb-BivtNwcoxtkc5xGBuGkIMh_nj4UJHQKuorwZSrl2Qy26TUlHH-I7wYRAbLYKgQCBPneVhg/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442" y="2132856"/>
            <a:ext cx="2680241" cy="37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2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i="1" dirty="0"/>
              <a:t>2.2 LA DIMENSIÓN SOCIAL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29088040"/>
              </p:ext>
            </p:extLst>
          </p:nvPr>
        </p:nvGraphicFramePr>
        <p:xfrm>
          <a:off x="1403648" y="1700808"/>
          <a:ext cx="6696744" cy="403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11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95023" y="107438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S" dirty="0"/>
              <a:t>2.3 </a:t>
            </a:r>
            <a:r>
              <a:rPr lang="es-ES_tradnl" b="1" i="1" dirty="0"/>
              <a:t>LA DIMENSIÓN INTELECTIVA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63040" y="2060848"/>
            <a:ext cx="6421328" cy="3662221"/>
          </a:xfrm>
        </p:spPr>
        <p:txBody>
          <a:bodyPr/>
          <a:lstStyle/>
          <a:p>
            <a:r>
              <a:rPr lang="es-ES_tradnl" dirty="0"/>
              <a:t>Esta dimensión comprende la capacidad de razonar, pensar, abstraer, crear e intuir. Esta dimensión permite diferenciar a los seres humanos de los animales.</a:t>
            </a:r>
            <a:endParaRPr lang="es-ES" dirty="0"/>
          </a:p>
          <a:p>
            <a:endParaRPr lang="es-ES" dirty="0"/>
          </a:p>
        </p:txBody>
      </p:sp>
      <p:pic>
        <p:nvPicPr>
          <p:cNvPr id="5122" name="Picture 2" descr="https://tse4.mm.bing.net/th?id=OIP.M0a467e7fd547cb2676040378ba051579o0&amp;pid=15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308" y="3645024"/>
            <a:ext cx="4405738" cy="25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95023" y="107438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S_tradnl" b="1" i="1" dirty="0"/>
              <a:t>2.4.   LA DIMENSIÓN ÉTICA Y MORAL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/>
          </a:p>
          <a:p>
            <a:r>
              <a:rPr lang="es-ES_tradnl" dirty="0"/>
              <a:t>La dimensión ética busca el logro de una convivencia sana, el desarrollo de la autonomía y la reflexión. </a:t>
            </a:r>
          </a:p>
          <a:p>
            <a:r>
              <a:rPr lang="es-ES_tradnl" dirty="0"/>
              <a:t>En ella está representada la evaluación que el hombre hace de sus actuaciones, buscándole un nuevo sentido a su vida, vinculando el ser con el deber.</a:t>
            </a:r>
            <a:r>
              <a:rPr lang="es-ES" dirty="0"/>
              <a:t> </a:t>
            </a:r>
          </a:p>
          <a:p>
            <a:r>
              <a:rPr lang="es-ES_tradnl" dirty="0"/>
              <a:t>El ser humano siempre debe obrar con rectitud, identificándose con la verdad para hallar la libertad.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385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554387" y="3573016"/>
            <a:ext cx="6196405" cy="2533879"/>
          </a:xfrm>
        </p:spPr>
        <p:txBody>
          <a:bodyPr>
            <a:normAutofit/>
          </a:bodyPr>
          <a:lstStyle/>
          <a:p>
            <a:r>
              <a:rPr lang="es-ES_tradnl" dirty="0"/>
              <a:t>La dimensión moral tiene que ver con el comportamiento individual y comunitario de cada ser humano, lográndose vivir de manera coherente cuando tenemos como referente principal el estilo de vida de Jesucristo. </a:t>
            </a:r>
          </a:p>
          <a:p>
            <a:endParaRPr lang="es-ES" dirty="0"/>
          </a:p>
        </p:txBody>
      </p:sp>
      <p:pic>
        <p:nvPicPr>
          <p:cNvPr id="5122" name="Picture 2" descr="http://milimagenescristianas.com/wp-content/uploads/2013/07/imagenes-de-jesu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0903" y="692696"/>
            <a:ext cx="4143375" cy="272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93012" y="1268760"/>
            <a:ext cx="1687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i="1" dirty="0"/>
              <a:t>LA DIMENSIÓN ÉTICA Y MORAL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798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835696" y="3789040"/>
            <a:ext cx="5823749" cy="2212949"/>
          </a:xfrm>
        </p:spPr>
        <p:txBody>
          <a:bodyPr>
            <a:normAutofit fontScale="85000" lnSpcReduction="10000"/>
          </a:bodyPr>
          <a:lstStyle/>
          <a:p>
            <a:r>
              <a:rPr lang="es-ES_tradnl" dirty="0"/>
              <a:t>La moral cristiana orienta la elaboración de las reglas o normas por las que se rige la conducta de un ser humano en relación con Dios, con los hermanos, con la sociedad y consigo mismo. </a:t>
            </a:r>
          </a:p>
          <a:p>
            <a:r>
              <a:rPr lang="es-ES_tradnl" dirty="0"/>
              <a:t>La moral se relaciona con el estudio de la libertad como don divino y abarca la acción del hombre en todas sus manifestaciones.</a:t>
            </a:r>
            <a:endParaRPr lang="es-ES" dirty="0"/>
          </a:p>
          <a:p>
            <a:endParaRPr lang="es-ES" dirty="0"/>
          </a:p>
        </p:txBody>
      </p:sp>
      <p:pic>
        <p:nvPicPr>
          <p:cNvPr id="6146" name="Picture 2" descr="http://3.bp.blogspot.com/-UN0wHwo9r6c/U4s5ZYBhxNI/AAAAAAAAFuY/FVMsP0S8nPU/s1600/bible-light-rays%5B1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799145"/>
            <a:ext cx="5449838" cy="27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99592" y="1552988"/>
            <a:ext cx="1584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i="1" dirty="0"/>
              <a:t>LA DIMENSIÓN ÉTICA Y MORAL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5861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txBody>
          <a:bodyPr>
            <a:noAutofit/>
          </a:bodyPr>
          <a:lstStyle/>
          <a:p>
            <a:r>
              <a:rPr lang="es-ES_tradnl" sz="3600" b="1" dirty="0"/>
              <a:t>2.5.   </a:t>
            </a:r>
            <a:r>
              <a:rPr lang="es-ES_tradnl" sz="3600" b="1" i="1" dirty="0"/>
              <a:t>DIMENSIÓN ESPIRITUAL - TRASCENDENTE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0" y="2645582"/>
            <a:ext cx="3240360" cy="2664296"/>
          </a:xfrm>
          <a:pattFill prst="ltVert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endParaRPr lang="es-ES_tradnl" b="1" i="1" dirty="0"/>
          </a:p>
          <a:p>
            <a:pPr marL="0" indent="0" algn="ctr">
              <a:buNone/>
            </a:pPr>
            <a:r>
              <a:rPr lang="es-ES_tradnl" b="1" i="1" dirty="0"/>
              <a:t>"Porque nos hiciste, Señor, para ti, nuestro corazón está inquieto, hasta que descanse en ti". (San Agustín)</a:t>
            </a:r>
            <a:endParaRPr lang="es-ES" dirty="0"/>
          </a:p>
          <a:p>
            <a:pPr algn="ctr"/>
            <a:endParaRPr lang="es-ES" dirty="0"/>
          </a:p>
        </p:txBody>
      </p:sp>
      <p:pic>
        <p:nvPicPr>
          <p:cNvPr id="7170" name="Picture 2" descr="http://4.bp.blogspot.com/_zku9-vu4w4k/S4sIis9UjwI/AAAAAAAAAZE/BY2FF1fl9lM/s1600/espirit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688" y="1844824"/>
            <a:ext cx="2697485" cy="42658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2128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70" y="1052736"/>
            <a:ext cx="7608454" cy="521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20080" y="975568"/>
            <a:ext cx="5076056" cy="4829696"/>
          </a:xfrm>
        </p:spPr>
        <p:txBody>
          <a:bodyPr>
            <a:noAutofit/>
          </a:bodyPr>
          <a:lstStyle/>
          <a:p>
            <a:r>
              <a:rPr lang="es-ES_tradnl" sz="2300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ser humano como ser espiritual es capaz de trascender sus relaciones con un ser superior, llámese Yahvé, Alá, Buda, etc. </a:t>
            </a:r>
          </a:p>
          <a:p>
            <a:r>
              <a:rPr lang="es-ES_tradnl" sz="2300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Antropológicamente, se entiende que "Dios es todo aquello que le da fundamento y sentido a la vida". </a:t>
            </a:r>
          </a:p>
          <a:p>
            <a:r>
              <a:rPr lang="es-ES_tradnl" sz="2300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los cristianos católicos, Dios es lo más grande que tenemos, porque Él nos buscó, Él nos eligió y nos liberó del pecado y de la muerte. </a:t>
            </a:r>
          </a:p>
          <a:p>
            <a:endParaRPr lang="es-ES" sz="2300" b="1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5341559"/>
            <a:ext cx="8010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Dios hecho hombre, Jesucristo ,que se manifiesta: en la fe, la esperanza y el amor (cfr. </a:t>
            </a:r>
            <a:r>
              <a:rPr lang="es-ES_tradnl" sz="2400" b="1" dirty="0" err="1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Jn</a:t>
            </a:r>
            <a:r>
              <a:rPr lang="es-ES_tradnl" sz="24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3,16-17).</a:t>
            </a:r>
            <a:endParaRPr lang="es-ES" sz="2400" b="1" dirty="0"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36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50" y="908720"/>
            <a:ext cx="7659114" cy="53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427984" y="977316"/>
            <a:ext cx="3924944" cy="3603812"/>
          </a:xfrm>
        </p:spPr>
        <p:txBody>
          <a:bodyPr>
            <a:noAutofit/>
          </a:bodyPr>
          <a:lstStyle/>
          <a:p>
            <a:r>
              <a:rPr lang="es-ES_tradnl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de los caminos más usados para acercarse a Dios es la oración y la meditación, logrando una nueva visión de sí mismo y del mundo.</a:t>
            </a:r>
            <a:endParaRPr lang="es-E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47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908720"/>
            <a:ext cx="3456384" cy="3312368"/>
          </a:xfrm>
        </p:spPr>
        <p:txBody>
          <a:bodyPr>
            <a:noAutofit/>
          </a:bodyPr>
          <a:lstStyle/>
          <a:p>
            <a:r>
              <a:rPr lang="es-ES_tradnl" sz="4000" b="1" dirty="0"/>
              <a:t/>
            </a:r>
            <a:br>
              <a:rPr lang="es-ES_tradnl" sz="4000" b="1" dirty="0"/>
            </a:br>
            <a:r>
              <a:rPr lang="es-ES_tradnl" sz="4000" b="1" dirty="0"/>
              <a:t/>
            </a:r>
            <a:br>
              <a:rPr lang="es-ES_tradnl" sz="4000" b="1" dirty="0"/>
            </a:br>
            <a:r>
              <a:rPr lang="es-ES_tradnl" sz="4000" b="1" dirty="0"/>
              <a:t>EJE 1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_tradnl" sz="4000" b="1" dirty="0"/>
              <a:t>FORMACIÓN HUMANA </a:t>
            </a:r>
            <a:br>
              <a:rPr lang="es-ES_tradnl" sz="4000" b="1" dirty="0"/>
            </a:b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79986" y="3645024"/>
            <a:ext cx="4104381" cy="1615598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TEMA 1</a:t>
            </a:r>
            <a:r>
              <a:rPr lang="es-ES" sz="3200" dirty="0">
                <a:solidFill>
                  <a:srgbClr val="FF0000"/>
                </a:solidFill>
              </a:rPr>
              <a:t/>
            </a:r>
            <a:br>
              <a:rPr lang="es-ES" sz="3200" dirty="0">
                <a:solidFill>
                  <a:srgbClr val="FF0000"/>
                </a:solidFill>
              </a:rPr>
            </a:br>
            <a:r>
              <a:rPr lang="es-ES_tradnl" sz="3200" b="1" u="sng" dirty="0">
                <a:solidFill>
                  <a:srgbClr val="FF0000"/>
                </a:solidFill>
              </a:rPr>
              <a:t>DIMENSIONES DEL SER HUMANO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2448347" cy="433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66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eagramacuartocamino.files.wordpress.com/2012/07/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186" y="836712"/>
            <a:ext cx="7378049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81187" y="3645024"/>
            <a:ext cx="7632848" cy="2040250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espiritualidad del ser humano está directamente relacionada con la subjetividad (forma de concebir el mundo), la interioridad y la conciencia, que se manifiesta en su inteligencia y su voluntad, que determina su sensibilidad por la verdad, la belleza y la bondad. </a:t>
            </a:r>
          </a:p>
          <a:p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44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ilosofiahubertorohden.files.wordpress.com/2015/08/disolucic3b3n-sobrevivencia-inmortalidad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96212" cy="54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608" y="4293096"/>
            <a:ext cx="6984776" cy="1871952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dimensión es una muestra real de la capacidad del ser humano, cada día más humano, con sueños y deseos de auto-realización y de relación consigo mismo, con la naturaleza y con Dios.</a:t>
            </a:r>
            <a:endParaRPr lang="es-E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075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https://librodeafirmacionesdiarias.files.wordpress.com/2010/03/afirmacion-uneversal-de-prosperidad-prosperidad-univers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97392" cy="54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195470" y="2967335"/>
            <a:ext cx="2753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9567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35317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979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917773C-9D2A-D045-9DD9-27573A418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07307"/>
            <a:ext cx="5616624" cy="50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705521" cy="56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29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s-ES_tradnl" b="1" dirty="0"/>
              <a:t>SER EN RELACIÓN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43648" y="2016766"/>
            <a:ext cx="3644776" cy="4061048"/>
          </a:xfrm>
        </p:spPr>
        <p:txBody>
          <a:bodyPr>
            <a:normAutofit/>
          </a:bodyPr>
          <a:lstStyle/>
          <a:p>
            <a:r>
              <a:rPr lang="es-ES_tradnl" dirty="0"/>
              <a:t>El ser humano es un ser </a:t>
            </a:r>
            <a:r>
              <a:rPr lang="es-ES_tradnl" b="1" dirty="0"/>
              <a:t>social, espiritual </a:t>
            </a:r>
            <a:r>
              <a:rPr lang="es-ES_tradnl" dirty="0"/>
              <a:t>e</a:t>
            </a:r>
            <a:r>
              <a:rPr lang="es-ES_tradnl" b="1" dirty="0"/>
              <a:t> histórico</a:t>
            </a:r>
            <a:r>
              <a:rPr lang="es-ES_tradnl" dirty="0"/>
              <a:t>, que se desenvuelve en una realidad donde se manifiesta como </a:t>
            </a:r>
            <a:r>
              <a:rPr lang="es-ES_tradnl" b="1" dirty="0"/>
              <a:t>ser único </a:t>
            </a:r>
            <a:r>
              <a:rPr lang="es-ES_tradnl" dirty="0"/>
              <a:t>e</a:t>
            </a:r>
            <a:r>
              <a:rPr lang="es-ES_tradnl" b="1" dirty="0"/>
              <a:t> irrepetible, </a:t>
            </a:r>
            <a:r>
              <a:rPr lang="es-ES_tradnl" dirty="0"/>
              <a:t>goza de </a:t>
            </a:r>
            <a:r>
              <a:rPr lang="es-ES_tradnl" b="1" dirty="0"/>
              <a:t>cualidades</a:t>
            </a:r>
            <a:r>
              <a:rPr lang="es-ES_tradnl" dirty="0"/>
              <a:t> que lo definen y distinguen. </a:t>
            </a:r>
          </a:p>
          <a:p>
            <a:pPr marL="0" indent="0">
              <a:buNone/>
            </a:pPr>
            <a:r>
              <a:rPr lang="es-ES_tradnl" dirty="0"/>
              <a:t>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2742">
            <a:off x="1018469" y="2560640"/>
            <a:ext cx="3814234" cy="29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53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1844824"/>
            <a:ext cx="3334147" cy="3096344"/>
          </a:xfrm>
        </p:spPr>
        <p:txBody>
          <a:bodyPr>
            <a:noAutofit/>
          </a:bodyPr>
          <a:lstStyle/>
          <a:p>
            <a:r>
              <a:rPr lang="es-ES_tradnl" dirty="0"/>
              <a:t>Tiene capacidad de </a:t>
            </a:r>
            <a:r>
              <a:rPr lang="es-ES_tradnl" b="1" dirty="0"/>
              <a:t>expresar sus ideas</a:t>
            </a:r>
            <a:r>
              <a:rPr lang="es-ES_tradnl" dirty="0"/>
              <a:t>, fortalecer el </a:t>
            </a:r>
            <a:r>
              <a:rPr lang="es-ES_tradnl" b="1" dirty="0"/>
              <a:t>conocimiento</a:t>
            </a:r>
            <a:r>
              <a:rPr lang="es-ES_tradnl" dirty="0"/>
              <a:t> de si mismo y del entorno social, para </a:t>
            </a:r>
            <a:r>
              <a:rPr lang="es-ES_tradnl" b="1" dirty="0"/>
              <a:t>actuar</a:t>
            </a:r>
            <a:r>
              <a:rPr lang="es-ES_tradnl" dirty="0"/>
              <a:t> y </a:t>
            </a:r>
            <a:r>
              <a:rPr lang="es-ES_tradnl" b="1" dirty="0"/>
              <a:t>transformar su vida </a:t>
            </a:r>
            <a:r>
              <a:rPr lang="es-ES_tradnl" dirty="0"/>
              <a:t>y la de los demás.</a:t>
            </a:r>
          </a:p>
          <a:p>
            <a:pPr marL="0" indent="0">
              <a:buNone/>
            </a:pPr>
            <a:r>
              <a:rPr lang="es-ES_tradnl" dirty="0"/>
              <a:t> </a:t>
            </a:r>
            <a:endParaRPr lang="es-ES" dirty="0"/>
          </a:p>
        </p:txBody>
      </p:sp>
      <p:pic>
        <p:nvPicPr>
          <p:cNvPr id="1026" name="Picture 2" descr="http://www.esferaradio.net/wp-content/uploads/2015/07/gente-aleg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28810"/>
            <a:ext cx="3565500" cy="38563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9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5936" y="1340768"/>
            <a:ext cx="4032448" cy="4525963"/>
          </a:xfrm>
        </p:spPr>
        <p:txBody>
          <a:bodyPr>
            <a:normAutofit/>
          </a:bodyPr>
          <a:lstStyle/>
          <a:p>
            <a:r>
              <a:rPr lang="es-ES_tradnl" dirty="0"/>
              <a:t>Es un ser en relación con los demás, con fortalezas y cualidades</a:t>
            </a:r>
          </a:p>
          <a:p>
            <a:r>
              <a:rPr lang="es-ES_tradnl" dirty="0"/>
              <a:t>Pero también con errores y dificultades. </a:t>
            </a:r>
          </a:p>
          <a:p>
            <a:r>
              <a:rPr lang="es-ES_tradnl" dirty="0"/>
              <a:t>Todo esto lo hace un ser complejo, cargado de demandas y necesidades buscando </a:t>
            </a:r>
            <a:r>
              <a:rPr lang="es-ES_tradnl" u="sng" dirty="0"/>
              <a:t>el significado que las pequeñas cosas le regalan a la vida.</a:t>
            </a:r>
            <a:endParaRPr lang="es-ES" u="sng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313E19E-0A00-FA4B-8D2A-EC45EB143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2483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2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3882430"/>
            <a:ext cx="6480720" cy="2243733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Ser humano significa pensarse a sí mismo, para pensar en los demás, </a:t>
            </a:r>
          </a:p>
          <a:p>
            <a:r>
              <a:rPr lang="es-ES_tradnl" dirty="0"/>
              <a:t>Reconocer nuestras diferencias para reconocer las de los otros. </a:t>
            </a:r>
          </a:p>
          <a:p>
            <a:r>
              <a:rPr lang="es-ES_tradnl" dirty="0"/>
              <a:t>Como personas tenemos la capacidad de decidir sobre nuestros propios actos, sentimientos y sensaciones. </a:t>
            </a:r>
          </a:p>
        </p:txBody>
      </p:sp>
      <p:pic>
        <p:nvPicPr>
          <p:cNvPr id="2050" name="Picture 2" descr="http://bechangeconsultoria.com/wp-content/uploads/2014/11/ESTsoledad051514_t670x4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381750" cy="29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65812" y="1268760"/>
            <a:ext cx="3722612" cy="4857403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Como seres vivos y sociales nos preocupamos por crear vínculos con las demás personas,</a:t>
            </a:r>
          </a:p>
          <a:p>
            <a:r>
              <a:rPr lang="es-ES_tradnl" dirty="0"/>
              <a:t>por eso el ser humano se dimensiona en varias fases o etapas, identificando o haciendo consciente sus aspectos de orden biológico, psicológico, espiritual e intelectual.</a:t>
            </a:r>
            <a:endParaRPr lang="es-ES" dirty="0"/>
          </a:p>
        </p:txBody>
      </p:sp>
      <p:pic>
        <p:nvPicPr>
          <p:cNvPr id="14340" name="Picture 4" descr="http://genesis.uag.mx/certus/vol16/images/juvent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24036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7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txBody>
          <a:bodyPr>
            <a:normAutofit fontScale="90000"/>
          </a:bodyPr>
          <a:lstStyle/>
          <a:p>
            <a:pPr lvl="0"/>
            <a:r>
              <a:rPr lang="es-ES_tradnl" b="1" dirty="0"/>
              <a:t>2. DIMENSIONES DEL SER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56" y="2276872"/>
            <a:ext cx="6196405" cy="3603812"/>
          </a:xfrm>
        </p:spPr>
        <p:txBody>
          <a:bodyPr/>
          <a:lstStyle/>
          <a:p>
            <a:r>
              <a:rPr lang="es-ES_tradnl" dirty="0"/>
              <a:t>Las personas son más que la suma de todas sus partes, entre lo que se es y lo que se debe ser, </a:t>
            </a:r>
          </a:p>
          <a:p>
            <a:r>
              <a:rPr lang="es-ES_tradnl" dirty="0"/>
              <a:t>el ser humano actúa, piensa y vive en razón de lo que éste debe ser, olvidándose de la </a:t>
            </a:r>
            <a:r>
              <a:rPr lang="es-ES_tradnl" sz="3200" dirty="0">
                <a:solidFill>
                  <a:schemeClr val="bg2">
                    <a:lumMod val="25000"/>
                  </a:schemeClr>
                </a:solidFill>
              </a:rPr>
              <a:t>esencia</a:t>
            </a:r>
            <a:r>
              <a:rPr lang="es-ES_tradnl" dirty="0"/>
              <a:t> de su verdadero ser.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28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246</TotalTime>
  <Words>885</Words>
  <Application>Microsoft Office PowerPoint</Application>
  <PresentationFormat>Presentación en pantalla (4:3)</PresentationFormat>
  <Paragraphs>54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 Unicode MS</vt:lpstr>
      <vt:lpstr>Brush Script MT</vt:lpstr>
      <vt:lpstr>Constantia</vt:lpstr>
      <vt:lpstr>Franklin Gothic Book</vt:lpstr>
      <vt:lpstr>Rage Italic</vt:lpstr>
      <vt:lpstr>Chincheta</vt:lpstr>
      <vt:lpstr>FORMACIÓN VICENTINA</vt:lpstr>
      <vt:lpstr>  EJE 1 FORMACIÓN HUMANA   </vt:lpstr>
      <vt:lpstr>Presentación de PowerPoint</vt:lpstr>
      <vt:lpstr>SER EN RELACIÓN </vt:lpstr>
      <vt:lpstr>Presentación de PowerPoint</vt:lpstr>
      <vt:lpstr>Presentación de PowerPoint</vt:lpstr>
      <vt:lpstr>Presentación de PowerPoint</vt:lpstr>
      <vt:lpstr>Presentación de PowerPoint</vt:lpstr>
      <vt:lpstr>2. DIMENSIONES DEL SER </vt:lpstr>
      <vt:lpstr>Presentación de PowerPoint</vt:lpstr>
      <vt:lpstr>2.1 .    LA DIMENSIÓN BIOLÓGICA </vt:lpstr>
      <vt:lpstr>2.2 LA DIMENSIÓN SOCIAL </vt:lpstr>
      <vt:lpstr>2.3 LA DIMENSIÓN INTELECTIVA </vt:lpstr>
      <vt:lpstr>2.4.   LA DIMENSIÓN ÉTICA Y MORAL </vt:lpstr>
      <vt:lpstr>Presentación de PowerPoint</vt:lpstr>
      <vt:lpstr>Presentación de PowerPoint</vt:lpstr>
      <vt:lpstr>2.5.   DIMENSIÓN ESPIRITUAL - TRASCENDENTE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 1 FORMACIÓN HUMANA</dc:title>
  <dc:subject/>
  <dc:creator>Archivo</dc:creator>
  <cp:keywords/>
  <dc:description/>
  <cp:lastModifiedBy>HP</cp:lastModifiedBy>
  <cp:revision>60</cp:revision>
  <dcterms:created xsi:type="dcterms:W3CDTF">2016-05-26T15:00:30Z</dcterms:created>
  <dcterms:modified xsi:type="dcterms:W3CDTF">2021-09-14T02:06:43Z</dcterms:modified>
  <cp:category/>
</cp:coreProperties>
</file>