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 id="263" r:id="rId6"/>
    <p:sldId id="264" r:id="rId7"/>
    <p:sldId id="267" r:id="rId8"/>
    <p:sldId id="265" r:id="rId9"/>
    <p:sldId id="268" r:id="rId10"/>
    <p:sldId id="266" r:id="rId11"/>
    <p:sldId id="269" r:id="rId12"/>
    <p:sldId id="270" r:id="rId13"/>
    <p:sldId id="271" r:id="rId14"/>
    <p:sldId id="274" r:id="rId15"/>
    <p:sldId id="273" r:id="rId16"/>
    <p:sldId id="277" r:id="rId1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0647"/>
    <a:srgbClr val="3104A0"/>
    <a:srgbClr val="0079A4"/>
    <a:srgbClr val="178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6" d="100"/>
          <a:sy n="46" d="100"/>
        </p:scale>
        <p:origin x="7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F5132674-52D3-4F0D-8CB7-1BF67C24BCAA}" type="datetimeFigureOut">
              <a:rPr lang="es-EC" smtClean="0"/>
              <a:t>11/9/2021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3892541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5132674-52D3-4F0D-8CB7-1BF67C24BCAA}" type="datetimeFigureOut">
              <a:rPr lang="es-EC" smtClean="0"/>
              <a:t>11/9/2021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227383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5132674-52D3-4F0D-8CB7-1BF67C24BCAA}" type="datetimeFigureOut">
              <a:rPr lang="es-EC" smtClean="0"/>
              <a:t>11/9/2021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3338886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F5132674-52D3-4F0D-8CB7-1BF67C24BCAA}" type="datetimeFigureOut">
              <a:rPr lang="es-EC" smtClean="0"/>
              <a:t>11/9/2021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41469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5132674-52D3-4F0D-8CB7-1BF67C24BCAA}" type="datetimeFigureOut">
              <a:rPr lang="es-EC" smtClean="0"/>
              <a:t>11/9/2021</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232275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F5132674-52D3-4F0D-8CB7-1BF67C24BCAA}" type="datetimeFigureOut">
              <a:rPr lang="es-EC" smtClean="0"/>
              <a:t>11/9/2021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2167158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F5132674-52D3-4F0D-8CB7-1BF67C24BCAA}" type="datetimeFigureOut">
              <a:rPr lang="es-EC" smtClean="0"/>
              <a:t>11/9/2021</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54939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F5132674-52D3-4F0D-8CB7-1BF67C24BCAA}" type="datetimeFigureOut">
              <a:rPr lang="es-EC" smtClean="0"/>
              <a:t>11/9/2021</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106907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132674-52D3-4F0D-8CB7-1BF67C24BCAA}" type="datetimeFigureOut">
              <a:rPr lang="es-EC" smtClean="0"/>
              <a:t>11/9/2021</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1912363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132674-52D3-4F0D-8CB7-1BF67C24BCAA}" type="datetimeFigureOut">
              <a:rPr lang="es-EC" smtClean="0"/>
              <a:t>11/9/2021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1160887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132674-52D3-4F0D-8CB7-1BF67C24BCAA}" type="datetimeFigureOut">
              <a:rPr lang="es-EC" smtClean="0"/>
              <a:t>11/9/2021</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E512ECF-044E-4FC5-A133-7B6F06040528}" type="slidenum">
              <a:rPr lang="es-EC" smtClean="0"/>
              <a:t>‹Nº›</a:t>
            </a:fld>
            <a:endParaRPr lang="es-EC"/>
          </a:p>
        </p:txBody>
      </p:sp>
    </p:spTree>
    <p:extLst>
      <p:ext uri="{BB962C8B-B14F-4D97-AF65-F5344CB8AC3E}">
        <p14:creationId xmlns:p14="http://schemas.microsoft.com/office/powerpoint/2010/main" val="149946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32674-52D3-4F0D-8CB7-1BF67C24BCAA}" type="datetimeFigureOut">
              <a:rPr lang="es-EC" smtClean="0"/>
              <a:t>11/9/2021</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12ECF-044E-4FC5-A133-7B6F06040528}" type="slidenum">
              <a:rPr lang="es-EC" smtClean="0"/>
              <a:t>‹Nº›</a:t>
            </a:fld>
            <a:endParaRPr lang="es-EC"/>
          </a:p>
        </p:txBody>
      </p:sp>
    </p:spTree>
    <p:extLst>
      <p:ext uri="{BB962C8B-B14F-4D97-AF65-F5344CB8AC3E}">
        <p14:creationId xmlns:p14="http://schemas.microsoft.com/office/powerpoint/2010/main" val="3687350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redbibia.files.wordpress.com/2013/02/1972-1920x1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078269" cy="679402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0" y="-31987"/>
            <a:ext cx="6153791" cy="6855868"/>
          </a:xfrm>
          <a:prstGeom prst="rect">
            <a:avLst/>
          </a:prstGeom>
        </p:spPr>
      </p:pic>
      <p:pic>
        <p:nvPicPr>
          <p:cNvPr id="6" name="Imagen 5"/>
          <p:cNvPicPr>
            <a:picLocks noChangeAspect="1"/>
          </p:cNvPicPr>
          <p:nvPr/>
        </p:nvPicPr>
        <p:blipFill>
          <a:blip r:embed="rId6"/>
          <a:stretch>
            <a:fillRect/>
          </a:stretch>
        </p:blipFill>
        <p:spPr>
          <a:xfrm>
            <a:off x="6044609" y="-1"/>
            <a:ext cx="6675104" cy="6846371"/>
          </a:xfrm>
          <a:prstGeom prst="rect">
            <a:avLst/>
          </a:prstGeom>
        </p:spPr>
      </p:pic>
      <p:sp>
        <p:nvSpPr>
          <p:cNvPr id="7" name="Rectángulo 6"/>
          <p:cNvSpPr/>
          <p:nvPr/>
        </p:nvSpPr>
        <p:spPr>
          <a:xfrm>
            <a:off x="3222038" y="2380480"/>
            <a:ext cx="5645141" cy="2554545"/>
          </a:xfrm>
          <a:prstGeom prst="rect">
            <a:avLst/>
          </a:prstGeom>
          <a:noFill/>
        </p:spPr>
        <p:txBody>
          <a:bodyPr wrap="square" lIns="91440" tIns="45720" rIns="91440" bIns="45720">
            <a:spAutoFit/>
          </a:bodyPr>
          <a:lstStyle/>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EJE 2</a:t>
            </a:r>
          </a:p>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FORMACIÓN CRISTIANA</a:t>
            </a:r>
          </a:p>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TEMA 1</a:t>
            </a:r>
          </a:p>
          <a:p>
            <a:pPr algn="ctr"/>
            <a:r>
              <a:rPr lang="es-ES" sz="4000" b="1" dirty="0" smtClean="0">
                <a:ln w="9525">
                  <a:solidFill>
                    <a:schemeClr val="bg1"/>
                  </a:solidFill>
                  <a:prstDash val="solid"/>
                </a:ln>
                <a:effectLst>
                  <a:outerShdw blurRad="12700" dist="38100" dir="2700000" algn="tl" rotWithShape="0">
                    <a:schemeClr val="bg1">
                      <a:lumMod val="50000"/>
                    </a:schemeClr>
                  </a:outerShdw>
                </a:effectLst>
              </a:rPr>
              <a:t>FE EN ACCIÓN</a:t>
            </a:r>
            <a:endParaRPr lang="es-ES" sz="40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BeYj72do36D4.1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47979" y="0"/>
            <a:ext cx="171734" cy="171734"/>
          </a:xfrm>
          <a:prstGeom prst="rect">
            <a:avLst/>
          </a:prstGeom>
        </p:spPr>
      </p:pic>
    </p:spTree>
    <p:extLst>
      <p:ext uri="{BB962C8B-B14F-4D97-AF65-F5344CB8AC3E}">
        <p14:creationId xmlns:p14="http://schemas.microsoft.com/office/powerpoint/2010/main" val="3325887040"/>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5000"/>
                                        <p:tgtEl>
                                          <p:spTgt spid="5"/>
                                        </p:tgtEl>
                                        <p:attrNameLst>
                                          <p:attrName>ppt_w</p:attrName>
                                        </p:attrNameLst>
                                      </p:cBhvr>
                                      <p:tavLst>
                                        <p:tav tm="0">
                                          <p:val>
                                            <p:strVal val="ppt_w"/>
                                          </p:val>
                                        </p:tav>
                                        <p:tav tm="100000">
                                          <p:val>
                                            <p:strVal val="ppt_w*0.70"/>
                                          </p:val>
                                        </p:tav>
                                      </p:tavLst>
                                    </p:anim>
                                    <p:anim calcmode="lin" valueType="num">
                                      <p:cBhvr>
                                        <p:cTn id="7" dur="5000"/>
                                        <p:tgtEl>
                                          <p:spTgt spid="5"/>
                                        </p:tgtEl>
                                        <p:attrNameLst>
                                          <p:attrName>ppt_h</p:attrName>
                                        </p:attrNameLst>
                                      </p:cBhvr>
                                      <p:tavLst>
                                        <p:tav tm="0">
                                          <p:val>
                                            <p:strVal val="ppt_h"/>
                                          </p:val>
                                        </p:tav>
                                        <p:tav tm="100000">
                                          <p:val>
                                            <p:strVal val="ppt_h"/>
                                          </p:val>
                                        </p:tav>
                                      </p:tavLst>
                                    </p:anim>
                                    <p:animEffect transition="out" filter="fade">
                                      <p:cBhvr>
                                        <p:cTn id="8" dur="5000"/>
                                        <p:tgtEl>
                                          <p:spTgt spid="5"/>
                                        </p:tgtEl>
                                      </p:cBhvr>
                                    </p:animEffect>
                                    <p:set>
                                      <p:cBhvr>
                                        <p:cTn id="9" dur="1" fill="hold">
                                          <p:stCondLst>
                                            <p:cond delay="4999"/>
                                          </p:stCondLst>
                                        </p:cTn>
                                        <p:tgtEl>
                                          <p:spTgt spid="5"/>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5000"/>
                                        <p:tgtEl>
                                          <p:spTgt spid="6"/>
                                        </p:tgtEl>
                                        <p:attrNameLst>
                                          <p:attrName>ppt_w</p:attrName>
                                        </p:attrNameLst>
                                      </p:cBhvr>
                                      <p:tavLst>
                                        <p:tav tm="0">
                                          <p:val>
                                            <p:strVal val="ppt_w"/>
                                          </p:val>
                                        </p:tav>
                                        <p:tav tm="100000">
                                          <p:val>
                                            <p:strVal val="ppt_w*0.70"/>
                                          </p:val>
                                        </p:tav>
                                      </p:tavLst>
                                    </p:anim>
                                    <p:anim calcmode="lin" valueType="num">
                                      <p:cBhvr>
                                        <p:cTn id="12" dur="5000"/>
                                        <p:tgtEl>
                                          <p:spTgt spid="6"/>
                                        </p:tgtEl>
                                        <p:attrNameLst>
                                          <p:attrName>ppt_h</p:attrName>
                                        </p:attrNameLst>
                                      </p:cBhvr>
                                      <p:tavLst>
                                        <p:tav tm="0">
                                          <p:val>
                                            <p:strVal val="ppt_h"/>
                                          </p:val>
                                        </p:tav>
                                        <p:tav tm="100000">
                                          <p:val>
                                            <p:strVal val="ppt_h"/>
                                          </p:val>
                                        </p:tav>
                                      </p:tavLst>
                                    </p:anim>
                                    <p:animEffect transition="out" filter="fade">
                                      <p:cBhvr>
                                        <p:cTn id="13" dur="5000"/>
                                        <p:tgtEl>
                                          <p:spTgt spid="6"/>
                                        </p:tgtEl>
                                      </p:cBhvr>
                                    </p:animEffect>
                                    <p:set>
                                      <p:cBhvr>
                                        <p:cTn id="14" dur="1" fill="hold">
                                          <p:stCondLst>
                                            <p:cond delay="4999"/>
                                          </p:stCondLst>
                                        </p:cTn>
                                        <p:tgtEl>
                                          <p:spTgt spid="6"/>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0" fill="hold"/>
                                        <p:tgtEl>
                                          <p:spTgt spid="7"/>
                                        </p:tgtEl>
                                        <p:attrNameLst>
                                          <p:attrName>ppt_w</p:attrName>
                                        </p:attrNameLst>
                                      </p:cBhvr>
                                      <p:tavLst>
                                        <p:tav tm="0">
                                          <p:val>
                                            <p:fltVal val="0"/>
                                          </p:val>
                                        </p:tav>
                                        <p:tav tm="100000">
                                          <p:val>
                                            <p:strVal val="#ppt_w"/>
                                          </p:val>
                                        </p:tav>
                                      </p:tavLst>
                                    </p:anim>
                                    <p:anim calcmode="lin" valueType="num">
                                      <p:cBhvr>
                                        <p:cTn id="18" dur="5000" fill="hold"/>
                                        <p:tgtEl>
                                          <p:spTgt spid="7"/>
                                        </p:tgtEl>
                                        <p:attrNameLst>
                                          <p:attrName>ppt_h</p:attrName>
                                        </p:attrNameLst>
                                      </p:cBhvr>
                                      <p:tavLst>
                                        <p:tav tm="0">
                                          <p:val>
                                            <p:fltVal val="0"/>
                                          </p:val>
                                        </p:tav>
                                        <p:tav tm="100000">
                                          <p:val>
                                            <p:strVal val="#ppt_h"/>
                                          </p:val>
                                        </p:tav>
                                      </p:tavLst>
                                    </p:anim>
                                    <p:animEffect transition="in" filter="fade">
                                      <p:cBhvr>
                                        <p:cTn id="19" dur="5000"/>
                                        <p:tgtEl>
                                          <p:spTgt spid="7"/>
                                        </p:tgtEl>
                                      </p:cBhvr>
                                    </p:animEffect>
                                  </p:childTnLst>
                                </p:cTn>
                              </p:par>
                              <p:par>
                                <p:cTn id="20" presetID="1" presetClass="mediacall" presetSubtype="0" fill="hold" nodeType="withEffect">
                                  <p:stCondLst>
                                    <p:cond delay="0"/>
                                  </p:stCondLst>
                                  <p:childTnLst>
                                    <p:cmd type="call" cmd="playFrom(0.0)">
                                      <p:cBhvr>
                                        <p:cTn id="2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p:cTn id="2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isreflexiones.perezdaza.com/wp-content/uploads/2015/11/di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981234" y="2203061"/>
            <a:ext cx="8677667" cy="2862322"/>
          </a:xfrm>
          <a:prstGeom prst="rect">
            <a:avLst/>
          </a:prstGeom>
          <a:noFill/>
        </p:spPr>
        <p:txBody>
          <a:bodyPr wrap="square" lIns="91440" tIns="45720" rIns="91440" bIns="45720">
            <a:spAutoFit/>
          </a:bodyPr>
          <a:lstStyle/>
          <a:p>
            <a:pPr algn="ct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“La </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fe no es </a:t>
            </a: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sentir, </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sino saber, no es evidencia, sino certeza, no es </a:t>
            </a: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emoción, </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sino convicción. Creer es entregarse, </a:t>
            </a: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entregarse significa</a:t>
            </a:r>
            <a:r>
              <a:rPr lang="es-ES" sz="3600" b="1" i="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caminar incansablemente en pos del rostro del </a:t>
            </a:r>
            <a:r>
              <a:rPr lang="es-ES" sz="3600" b="1" i="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Señor…” (</a:t>
            </a:r>
            <a:r>
              <a:rPr lang="es-ES"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Padre I. Larrañaga)</a:t>
            </a:r>
            <a:endParaRPr lang="es-E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251481291"/>
      </p:ext>
    </p:extLst>
  </p:cSld>
  <p:clrMapOvr>
    <a:masterClrMapping/>
  </p:clrMapOvr>
  <mc:AlternateContent xmlns:mc="http://schemas.openxmlformats.org/markup-compatibility/2006" xmlns:p14="http://schemas.microsoft.com/office/powerpoint/2010/main">
    <mc:Choice Requires="p14">
      <p:transition spd="slow" p14:dur="3000" advTm="18000">
        <p:split orient="vert"/>
      </p:transition>
    </mc:Choice>
    <mc:Fallback xmlns="">
      <p:transition spd="slow" advTm="1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60376" cy="6858000"/>
          </a:xfrm>
          <a:prstGeom prst="rect">
            <a:avLst/>
          </a:prstGeom>
        </p:spPr>
      </p:pic>
    </p:spTree>
    <p:extLst>
      <p:ext uri="{BB962C8B-B14F-4D97-AF65-F5344CB8AC3E}">
        <p14:creationId xmlns:p14="http://schemas.microsoft.com/office/powerpoint/2010/main" val="1221695847"/>
      </p:ext>
    </p:extLst>
  </p:cSld>
  <p:clrMapOvr>
    <a:masterClrMapping/>
  </p:clrMapOvr>
  <mc:AlternateContent xmlns:mc="http://schemas.openxmlformats.org/markup-compatibility/2006" xmlns:p14="http://schemas.microsoft.com/office/powerpoint/2010/main">
    <mc:Choice Requires="p14">
      <p:transition spd="slow" p14:dur="2500" advTm="6000">
        <p14:gallery dir="l"/>
      </p:transition>
    </mc:Choice>
    <mc:Fallback xmlns="">
      <p:transition spd="slow" advTm="6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padresaid.files.wordpress.com/2012/03/pob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8384273" y="109183"/>
            <a:ext cx="3807727" cy="6186309"/>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rgbClr val="FFFF00"/>
                </a:solidFill>
              </a:rPr>
              <a:t>El vicentino debe dar testimonio de esta fe, en el cumplimiento diario de sus actividades, al ver en el más insignificante de los hermanos de Jesús, en el pobre, el rostro del Señor</a:t>
            </a:r>
          </a:p>
        </p:txBody>
      </p:sp>
    </p:spTree>
    <p:extLst>
      <p:ext uri="{BB962C8B-B14F-4D97-AF65-F5344CB8AC3E}">
        <p14:creationId xmlns:p14="http://schemas.microsoft.com/office/powerpoint/2010/main" val="3226471550"/>
      </p:ext>
    </p:extLst>
  </p:cSld>
  <p:clrMapOvr>
    <a:masterClrMapping/>
  </p:clrMapOvr>
  <mc:AlternateContent xmlns:mc="http://schemas.openxmlformats.org/markup-compatibility/2006" xmlns:p14="http://schemas.microsoft.com/office/powerpoint/2010/main">
    <mc:Choice Requires="p14">
      <p:transition spd="slow" p14:dur="2500" advTm="17000">
        <p:blinds dir="vert"/>
      </p:transition>
    </mc:Choice>
    <mc:Fallback xmlns="">
      <p:transition spd="slow" advTm="1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870">
                                          <p:stCondLst>
                                            <p:cond delay="0"/>
                                          </p:stCondLst>
                                        </p:cTn>
                                        <p:tgtEl>
                                          <p:spTgt spid="4"/>
                                        </p:tgtEl>
                                      </p:cBhvr>
                                    </p:animEffect>
                                    <p:anim calcmode="lin" valueType="num">
                                      <p:cBhvr>
                                        <p:cTn id="8" dur="273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4"/>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4"/>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4"/>
                                        </p:tgtEl>
                                        <p:attrNameLst>
                                          <p:attrName>ppt_y</p:attrName>
                                        </p:attrNameLst>
                                      </p:cBhvr>
                                      <p:tavLst>
                                        <p:tav tm="0" fmla="#ppt_y-sin(pi*$)/81">
                                          <p:val>
                                            <p:fltVal val="0"/>
                                          </p:val>
                                        </p:tav>
                                        <p:tav tm="100000">
                                          <p:val>
                                            <p:fltVal val="1"/>
                                          </p:val>
                                        </p:tav>
                                      </p:tavLst>
                                    </p:anim>
                                    <p:animScale>
                                      <p:cBhvr>
                                        <p:cTn id="13" dur="39">
                                          <p:stCondLst>
                                            <p:cond delay="975"/>
                                          </p:stCondLst>
                                        </p:cTn>
                                        <p:tgtEl>
                                          <p:spTgt spid="4"/>
                                        </p:tgtEl>
                                      </p:cBhvr>
                                      <p:to x="100000" y="60000"/>
                                    </p:animScale>
                                    <p:animScale>
                                      <p:cBhvr>
                                        <p:cTn id="14" dur="249" decel="50000">
                                          <p:stCondLst>
                                            <p:cond delay="1014"/>
                                          </p:stCondLst>
                                        </p:cTn>
                                        <p:tgtEl>
                                          <p:spTgt spid="4"/>
                                        </p:tgtEl>
                                      </p:cBhvr>
                                      <p:to x="100000" y="100000"/>
                                    </p:animScale>
                                    <p:animScale>
                                      <p:cBhvr>
                                        <p:cTn id="15" dur="39">
                                          <p:stCondLst>
                                            <p:cond delay="1968"/>
                                          </p:stCondLst>
                                        </p:cTn>
                                        <p:tgtEl>
                                          <p:spTgt spid="4"/>
                                        </p:tgtEl>
                                      </p:cBhvr>
                                      <p:to x="100000" y="80000"/>
                                    </p:animScale>
                                    <p:animScale>
                                      <p:cBhvr>
                                        <p:cTn id="16" dur="249" decel="50000">
                                          <p:stCondLst>
                                            <p:cond delay="2007"/>
                                          </p:stCondLst>
                                        </p:cTn>
                                        <p:tgtEl>
                                          <p:spTgt spid="4"/>
                                        </p:tgtEl>
                                      </p:cBhvr>
                                      <p:to x="100000" y="100000"/>
                                    </p:animScale>
                                    <p:animScale>
                                      <p:cBhvr>
                                        <p:cTn id="17" dur="39">
                                          <p:stCondLst>
                                            <p:cond delay="2463"/>
                                          </p:stCondLst>
                                        </p:cTn>
                                        <p:tgtEl>
                                          <p:spTgt spid="4"/>
                                        </p:tgtEl>
                                      </p:cBhvr>
                                      <p:to x="100000" y="90000"/>
                                    </p:animScale>
                                    <p:animScale>
                                      <p:cBhvr>
                                        <p:cTn id="18" dur="249" decel="50000">
                                          <p:stCondLst>
                                            <p:cond delay="2502"/>
                                          </p:stCondLst>
                                        </p:cTn>
                                        <p:tgtEl>
                                          <p:spTgt spid="4"/>
                                        </p:tgtEl>
                                      </p:cBhvr>
                                      <p:to x="100000" y="100000"/>
                                    </p:animScale>
                                    <p:animScale>
                                      <p:cBhvr>
                                        <p:cTn id="19" dur="39">
                                          <p:stCondLst>
                                            <p:cond delay="2712"/>
                                          </p:stCondLst>
                                        </p:cTn>
                                        <p:tgtEl>
                                          <p:spTgt spid="4"/>
                                        </p:tgtEl>
                                      </p:cBhvr>
                                      <p:to x="100000" y="95000"/>
                                    </p:animScale>
                                    <p:animScale>
                                      <p:cBhvr>
                                        <p:cTn id="20" dur="249" decel="50000">
                                          <p:stCondLst>
                                            <p:cond delay="2751"/>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encrypted-tbn3.gstatic.com/images?q=tbn:ANd9GcQXCP9oD_xVB9iThHKrqK5UsXqGDe6DDyCJ4dHTLdzaDe0huij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354187" y="4441294"/>
            <a:ext cx="9483625" cy="2308324"/>
          </a:xfrm>
          <a:prstGeom prst="rect">
            <a:avLst/>
          </a:prstGeom>
          <a:noFill/>
        </p:spPr>
        <p:txBody>
          <a:bodyPr wrap="square" lIns="91440" tIns="45720" rIns="91440" bIns="45720">
            <a:spAutoFit/>
          </a:bodyPr>
          <a:lstStyle/>
          <a:p>
            <a:pPr algn="ctr"/>
            <a:r>
              <a:rPr lang="es-ES" sz="4800" b="1" dirty="0">
                <a:ln w="9525">
                  <a:solidFill>
                    <a:schemeClr val="bg1"/>
                  </a:solidFill>
                  <a:prstDash val="solid"/>
                </a:ln>
                <a:effectLst>
                  <a:outerShdw blurRad="12700" dist="38100" dir="2700000" algn="tl" rotWithShape="0">
                    <a:schemeClr val="bg1">
                      <a:lumMod val="50000"/>
                    </a:schemeClr>
                  </a:outerShdw>
                </a:effectLst>
              </a:rPr>
              <a:t>La fe debe nacer y cultivarse en primer lugar en la familia, la vida de oración </a:t>
            </a:r>
            <a:r>
              <a:rPr lang="es-ES" sz="4800" b="1" dirty="0" smtClean="0">
                <a:ln w="9525">
                  <a:solidFill>
                    <a:schemeClr val="bg1"/>
                  </a:solidFill>
                  <a:prstDash val="solid"/>
                </a:ln>
                <a:effectLst>
                  <a:outerShdw blurRad="12700" dist="38100" dir="2700000" algn="tl" rotWithShape="0">
                    <a:schemeClr val="bg1">
                      <a:lumMod val="50000"/>
                    </a:schemeClr>
                  </a:outerShdw>
                </a:effectLst>
              </a:rPr>
              <a:t>es tarea de  todos.</a:t>
            </a:r>
            <a:endParaRPr lang="es-ES" sz="48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22123655"/>
      </p:ext>
    </p:extLst>
  </p:cSld>
  <p:clrMapOvr>
    <a:masterClrMapping/>
  </p:clrMapOvr>
  <mc:AlternateContent xmlns:mc="http://schemas.openxmlformats.org/markup-compatibility/2006" xmlns:p14="http://schemas.microsoft.com/office/powerpoint/2010/main">
    <mc:Choice Requires="p14">
      <p:transition spd="slow" p14:dur="2000" advTm="10000">
        <p14:prism isContent="1" isInverted="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images.freeimages.com/images/premium/previews/8446/8446738-family-dinner-series-grandfather-pray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050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imagenes.catholic.net/imagenes_db/6c509f_rezar-rosario-familia-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380" y="-1"/>
            <a:ext cx="596862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439839" y="0"/>
            <a:ext cx="9130351" cy="1446550"/>
          </a:xfrm>
          <a:prstGeom prst="rect">
            <a:avLst/>
          </a:prstGeom>
          <a:noFill/>
        </p:spPr>
        <p:txBody>
          <a:bodyPr wrap="square" lIns="91440" tIns="45720" rIns="91440" bIns="45720">
            <a:spAutoFit/>
          </a:bodyPr>
          <a:lstStyle/>
          <a:p>
            <a:pPr algn="ctr"/>
            <a:r>
              <a:rPr lang="es-ES" sz="4400" dirty="0" smtClean="0">
                <a:ln w="0"/>
                <a:effectLst>
                  <a:outerShdw blurRad="38100" dist="19050" dir="2700000" algn="tl" rotWithShape="0">
                    <a:schemeClr val="dk1">
                      <a:alpha val="40000"/>
                    </a:schemeClr>
                  </a:outerShdw>
                </a:effectLst>
              </a:rPr>
              <a:t>Unidos en oración, la familia encontrará verdadera comunión</a:t>
            </a:r>
            <a:endParaRPr lang="es-ES"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05654895"/>
      </p:ext>
    </p:extLst>
  </p:cSld>
  <p:clrMapOvr>
    <a:masterClrMapping/>
  </p:clrMapOvr>
  <mc:AlternateContent xmlns:mc="http://schemas.openxmlformats.org/markup-compatibility/2006" xmlns:p14="http://schemas.microsoft.com/office/powerpoint/2010/main">
    <mc:Choice Requires="p14">
      <p:transition spd="slow" p14:dur="2000" advTm="10000">
        <p14:prism isContent="1"/>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agenesdeluniverso.com/wp-content/uploads/2016/01/sol-nub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002146" y="2142403"/>
            <a:ext cx="8187708" cy="1754326"/>
          </a:xfrm>
          <a:prstGeom prst="rect">
            <a:avLst/>
          </a:prstGeom>
          <a:noFill/>
        </p:spPr>
        <p:txBody>
          <a:bodyPr wrap="square" lIns="91440" tIns="45720" rIns="91440" bIns="45720">
            <a:spAutoFit/>
          </a:bodyPr>
          <a:lstStyle/>
          <a:p>
            <a:pPr algn="ctr"/>
            <a:r>
              <a:rPr lang="es-E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Orando en familia, en todo momento, en todo lugar.</a:t>
            </a:r>
            <a:endPar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385874227"/>
      </p:ext>
    </p:extLst>
  </p:cSld>
  <p:clrMapOvr>
    <a:masterClrMapping/>
  </p:clrMapOvr>
  <mc:AlternateContent xmlns:mc="http://schemas.openxmlformats.org/markup-compatibility/2006" xmlns:p14="http://schemas.microsoft.com/office/powerpoint/2010/main">
    <mc:Choice Requires="p14">
      <p:transition spd="slow" p14:dur="1500" advTm="15000">
        <p14:window dir="vert"/>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ecologiaverde.com/wp-content/2014/07/Ventajas-de-vivir-en-el-camp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1028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004847" y="401556"/>
            <a:ext cx="8182305"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GRACIAS POR SU ATENCIÓN</a:t>
            </a:r>
            <a:endParaRPr lang="es-ES" sz="54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endParaRPr>
          </a:p>
        </p:txBody>
      </p:sp>
      <p:sp>
        <p:nvSpPr>
          <p:cNvPr id="6" name="4 Rectángulo"/>
          <p:cNvSpPr/>
          <p:nvPr/>
        </p:nvSpPr>
        <p:spPr>
          <a:xfrm>
            <a:off x="2754435" y="5220943"/>
            <a:ext cx="6266735" cy="1200329"/>
          </a:xfrm>
          <a:prstGeom prst="rect">
            <a:avLst/>
          </a:prstGeom>
        </p:spPr>
        <p:txBody>
          <a:bodyPr wrap="square">
            <a:spAutoFit/>
          </a:bodyPr>
          <a:lstStyle/>
          <a:p>
            <a:r>
              <a:rPr lang="es-ES" b="1" dirty="0" smtClean="0">
                <a:solidFill>
                  <a:srgbClr val="FFFF00"/>
                </a:solidFill>
                <a:latin typeface="Baskerville Old Face" panose="02020602080505020303" pitchFamily="18" charset="0"/>
              </a:rPr>
              <a:t>IMÁGENES DE INTERNET Y CREACIONES PERSONALES</a:t>
            </a:r>
          </a:p>
          <a:p>
            <a:r>
              <a:rPr lang="es-ES" b="1" dirty="0" smtClean="0">
                <a:solidFill>
                  <a:srgbClr val="FFFF00"/>
                </a:solidFill>
                <a:latin typeface="Baskerville Old Face" panose="02020602080505020303" pitchFamily="18" charset="0"/>
              </a:rPr>
              <a:t>TEXTO: PLAN DE FORMACIÓN VICENTINA </a:t>
            </a:r>
            <a:r>
              <a:rPr lang="es-ES" b="1" dirty="0" err="1" smtClean="0">
                <a:solidFill>
                  <a:srgbClr val="FFFF00"/>
                </a:solidFill>
                <a:latin typeface="Baskerville Old Face" panose="02020602080505020303" pitchFamily="18" charset="0"/>
              </a:rPr>
              <a:t>FAVIE</a:t>
            </a:r>
            <a:endParaRPr lang="es-ES" b="1" dirty="0" smtClean="0">
              <a:solidFill>
                <a:srgbClr val="FFFF00"/>
              </a:solidFill>
              <a:latin typeface="Baskerville Old Face" panose="02020602080505020303" pitchFamily="18" charset="0"/>
            </a:endParaRPr>
          </a:p>
          <a:p>
            <a:r>
              <a:rPr lang="es-ES" b="1" dirty="0" smtClean="0">
                <a:solidFill>
                  <a:srgbClr val="FFFF00"/>
                </a:solidFill>
                <a:latin typeface="Baskerville Old Face" panose="02020602080505020303" pitchFamily="18" charset="0"/>
              </a:rPr>
              <a:t>MÚSICA INSTRUMENTAL: DIOS ESTA AQUÍ</a:t>
            </a:r>
          </a:p>
          <a:p>
            <a:r>
              <a:rPr lang="es-ES" b="1" dirty="0" smtClean="0">
                <a:solidFill>
                  <a:srgbClr val="FFFF00"/>
                </a:solidFill>
                <a:latin typeface="Baskerville Old Face" panose="02020602080505020303" pitchFamily="18" charset="0"/>
              </a:rPr>
              <a:t>ADAPTACIÓN: MÓNICA COBOS CRUZ</a:t>
            </a:r>
            <a:endParaRPr lang="es-ES" sz="3600" dirty="0">
              <a:solidFill>
                <a:srgbClr val="FFFF00"/>
              </a:solidFill>
              <a:latin typeface="Baskerville Old Face" panose="02020602080505020303" pitchFamily="18" charset="0"/>
            </a:endParaRPr>
          </a:p>
        </p:txBody>
      </p:sp>
    </p:spTree>
    <p:extLst>
      <p:ext uri="{BB962C8B-B14F-4D97-AF65-F5344CB8AC3E}">
        <p14:creationId xmlns:p14="http://schemas.microsoft.com/office/powerpoint/2010/main" val="995134224"/>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3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3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3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ixabay.com/static/uploads/photo/2015/03/11/16/12/sky-668825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31928" y="292373"/>
            <a:ext cx="5682018" cy="5262979"/>
          </a:xfrm>
          <a:prstGeom prst="rect">
            <a:avLst/>
          </a:prstGeom>
          <a:noFill/>
        </p:spPr>
        <p:txBody>
          <a:bodyPr wrap="square" lIns="91440" tIns="45720" rIns="91440" bIns="45720">
            <a:spAutoFit/>
          </a:bodyPr>
          <a:lstStyle/>
          <a:p>
            <a:pPr algn="ctr"/>
            <a:r>
              <a:rPr lang="es-E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“Fe es tener la plena seguridad de recibir lo que se espera; es estar convencidos de la realidad de cosas que no vemos” (Hebreos 11,1)</a:t>
            </a:r>
          </a:p>
        </p:txBody>
      </p:sp>
    </p:spTree>
    <p:extLst>
      <p:ext uri="{BB962C8B-B14F-4D97-AF65-F5344CB8AC3E}">
        <p14:creationId xmlns:p14="http://schemas.microsoft.com/office/powerpoint/2010/main" val="2011911290"/>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lfaenlinea.com/wp-content/uploads/cache_img/Blog_20151203_Esquinca_Fe-600x400-mizw8o3hdwtv0pznuzt4v75yerbb6dqodipd59d7s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ángulo 4"/>
          <p:cNvSpPr/>
          <p:nvPr/>
        </p:nvSpPr>
        <p:spPr>
          <a:xfrm>
            <a:off x="1091053" y="2194339"/>
            <a:ext cx="10009894" cy="2677656"/>
          </a:xfrm>
          <a:prstGeom prst="rect">
            <a:avLst/>
          </a:prstGeom>
          <a:noFill/>
        </p:spPr>
        <p:txBody>
          <a:bodyPr wrap="square" lIns="91440" tIns="45720" rIns="91440" bIns="45720">
            <a:spAutoFit/>
          </a:bodyPr>
          <a:lstStyle/>
          <a:p>
            <a:pPr algn="ctr"/>
            <a:r>
              <a:rPr lang="es-ES" sz="2800" dirty="0"/>
              <a:t>La fe nace del encuentro con el Dios vivo, que nos llama y nos revela su amor, un amor que nos precede y en el que nos podemos apoyar para estar seguros y construir la vida. Transformados por este amor, recibimos ojos nuevos, experimentamos que en él hay una gran promesa de plenitud y se nos abre la mirada al futuro” </a:t>
            </a:r>
            <a:r>
              <a:rPr lang="es-ES" sz="2800" b="1" dirty="0"/>
              <a:t>(Lumen </a:t>
            </a:r>
            <a:r>
              <a:rPr lang="es-ES" sz="2800" b="1" dirty="0" err="1"/>
              <a:t>Fidei</a:t>
            </a:r>
            <a:r>
              <a:rPr lang="es-ES" sz="2800" b="1" dirty="0"/>
              <a:t> #4). </a:t>
            </a:r>
            <a:endParaRPr lang="es-ES" sz="2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24621121"/>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age.jimcdn.com/app/cms/image/transf/dimension=366x10000:format=jpg/path/s747ae4b5e2119fd4/image/i143dc7d83318aed9/version/1443683318/la-fe-en-dios-prosperidad-universal-www-prosperidaduniversal-o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123617" y="1315955"/>
            <a:ext cx="8467045" cy="1323439"/>
          </a:xfrm>
          <a:prstGeom prst="rect">
            <a:avLst/>
          </a:prstGeom>
          <a:noFill/>
        </p:spPr>
        <p:txBody>
          <a:bodyPr wrap="square" lIns="91440" tIns="45720" rIns="91440" bIns="45720">
            <a:spAutoFit/>
          </a:bodyPr>
          <a:lstStyle/>
          <a:p>
            <a:pPr algn="ctr"/>
            <a:r>
              <a:rPr lang="es-ES" sz="4000" b="1" dirty="0" smtClean="0">
                <a:ln w="6600">
                  <a:solidFill>
                    <a:schemeClr val="accent2"/>
                  </a:solidFill>
                  <a:prstDash val="solid"/>
                </a:ln>
                <a:solidFill>
                  <a:srgbClr val="FFFFFF"/>
                </a:solidFill>
                <a:effectLst>
                  <a:outerShdw dist="38100" dir="2700000" algn="tl" rotWithShape="0">
                    <a:schemeClr val="accent2"/>
                  </a:outerShdw>
                </a:effectLst>
              </a:rPr>
              <a:t>Hace </a:t>
            </a:r>
            <a:r>
              <a:rPr lang="es-ES" sz="4000" b="1" dirty="0">
                <a:ln w="6600">
                  <a:solidFill>
                    <a:schemeClr val="accent2"/>
                  </a:solidFill>
                  <a:prstDash val="solid"/>
                </a:ln>
                <a:solidFill>
                  <a:srgbClr val="FFFFFF"/>
                </a:solidFill>
                <a:effectLst>
                  <a:outerShdw dist="38100" dir="2700000" algn="tl" rotWithShape="0">
                    <a:schemeClr val="accent2"/>
                  </a:outerShdw>
                </a:effectLst>
              </a:rPr>
              <a:t>que lo imposible se vuelva posible y lo invisible se vuelva visible</a:t>
            </a:r>
          </a:p>
        </p:txBody>
      </p:sp>
    </p:spTree>
    <p:extLst>
      <p:ext uri="{BB962C8B-B14F-4D97-AF65-F5344CB8AC3E}">
        <p14:creationId xmlns:p14="http://schemas.microsoft.com/office/powerpoint/2010/main" val="705148619"/>
      </p:ext>
    </p:extLst>
  </p:cSld>
  <p:clrMapOvr>
    <a:masterClrMapping/>
  </p:clrMapOvr>
  <mc:AlternateContent xmlns:mc="http://schemas.openxmlformats.org/markup-compatibility/2006" xmlns:p14="http://schemas.microsoft.com/office/powerpoint/2010/main">
    <mc:Choice Requires="p14">
      <p:transition spd="slow" p14:dur="3000" advClick="0" advTm="8000">
        <p14:ferris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decel="100000"/>
                                        <p:tgtEl>
                                          <p:spTgt spid="4"/>
                                        </p:tgtEl>
                                      </p:cBhvr>
                                    </p:animEffect>
                                    <p:anim calcmode="lin" valueType="num">
                                      <p:cBhvr>
                                        <p:cTn id="8" dur="4000" decel="100000" fill="hold"/>
                                        <p:tgtEl>
                                          <p:spTgt spid="4"/>
                                        </p:tgtEl>
                                        <p:attrNameLst>
                                          <p:attrName>style.rotation</p:attrName>
                                        </p:attrNameLst>
                                      </p:cBhvr>
                                      <p:tavLst>
                                        <p:tav tm="0">
                                          <p:val>
                                            <p:fltVal val="-90"/>
                                          </p:val>
                                        </p:tav>
                                        <p:tav tm="100000">
                                          <p:val>
                                            <p:fltVal val="0"/>
                                          </p:val>
                                        </p:tav>
                                      </p:tavLst>
                                    </p:anim>
                                    <p:anim calcmode="lin" valueType="num">
                                      <p:cBhvr>
                                        <p:cTn id="9" dur="4000" decel="100000" fill="hold"/>
                                        <p:tgtEl>
                                          <p:spTgt spid="4"/>
                                        </p:tgtEl>
                                        <p:attrNameLst>
                                          <p:attrName>ppt_x</p:attrName>
                                        </p:attrNameLst>
                                      </p:cBhvr>
                                      <p:tavLst>
                                        <p:tav tm="0">
                                          <p:val>
                                            <p:strVal val="#ppt_x+0.4"/>
                                          </p:val>
                                        </p:tav>
                                        <p:tav tm="100000">
                                          <p:val>
                                            <p:strVal val="#ppt_x-0.05"/>
                                          </p:val>
                                        </p:tav>
                                      </p:tavLst>
                                    </p:anim>
                                    <p:anim calcmode="lin" valueType="num">
                                      <p:cBhvr>
                                        <p:cTn id="10" dur="4000" decel="100000" fill="hold"/>
                                        <p:tgtEl>
                                          <p:spTgt spid="4"/>
                                        </p:tgtEl>
                                        <p:attrNameLst>
                                          <p:attrName>ppt_y</p:attrName>
                                        </p:attrNameLst>
                                      </p:cBhvr>
                                      <p:tavLst>
                                        <p:tav tm="0">
                                          <p:val>
                                            <p:strVal val="#ppt_y-0.4"/>
                                          </p:val>
                                        </p:tav>
                                        <p:tav tm="100000">
                                          <p:val>
                                            <p:strVal val="#ppt_y+0.1"/>
                                          </p:val>
                                        </p:tav>
                                      </p:tavLst>
                                    </p:anim>
                                    <p:anim calcmode="lin" valueType="num">
                                      <p:cBhvr>
                                        <p:cTn id="11" dur="1000" accel="100000" fill="hold">
                                          <p:stCondLst>
                                            <p:cond delay="4000"/>
                                          </p:stCondLst>
                                        </p:cTn>
                                        <p:tgtEl>
                                          <p:spTgt spid="4"/>
                                        </p:tgtEl>
                                        <p:attrNameLst>
                                          <p:attrName>ppt_x</p:attrName>
                                        </p:attrNameLst>
                                      </p:cBhvr>
                                      <p:tavLst>
                                        <p:tav tm="0">
                                          <p:val>
                                            <p:strVal val="#ppt_x-0.05"/>
                                          </p:val>
                                        </p:tav>
                                        <p:tav tm="100000">
                                          <p:val>
                                            <p:strVal val="#ppt_x"/>
                                          </p:val>
                                        </p:tav>
                                      </p:tavLst>
                                    </p:anim>
                                    <p:anim calcmode="lin" valueType="num">
                                      <p:cBhvr>
                                        <p:cTn id="12" dur="1000" accel="100000" fill="hold">
                                          <p:stCondLst>
                                            <p:cond delay="40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over-blog-kiwi.com/1/48/59/81/20150222/ob_54e9fe_jesus-histor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40054" y="538034"/>
            <a:ext cx="4336664" cy="4247317"/>
          </a:xfrm>
          <a:prstGeom prst="rect">
            <a:avLst/>
          </a:prstGeom>
          <a:noFill/>
        </p:spPr>
        <p:txBody>
          <a:bodyPr wrap="square" lIns="91440" tIns="45720" rIns="91440" bIns="45720">
            <a:spAutoFit/>
          </a:bodyPr>
          <a:lstStyle/>
          <a:p>
            <a:pPr algn="ctr"/>
            <a:r>
              <a:rPr lang="es-ES" sz="5400" b="1" dirty="0">
                <a:solidFill>
                  <a:schemeClr val="bg1"/>
                </a:solidFill>
              </a:rPr>
              <a:t>La fe nos lleva no sólo a mirar a </a:t>
            </a:r>
            <a:r>
              <a:rPr lang="es-ES" sz="5400" b="1" dirty="0" smtClean="0">
                <a:solidFill>
                  <a:schemeClr val="bg1"/>
                </a:solidFill>
              </a:rPr>
              <a:t>Jesús, </a:t>
            </a:r>
            <a:r>
              <a:rPr lang="es-ES" sz="5400" b="1" dirty="0">
                <a:solidFill>
                  <a:schemeClr val="bg1"/>
                </a:solidFill>
              </a:rPr>
              <a:t>sino a mirar como Jesús</a:t>
            </a:r>
            <a:r>
              <a:rPr lang="es-ES" sz="5400" b="1" dirty="0" smtClean="0">
                <a:solidFill>
                  <a:schemeClr val="bg1"/>
                </a:solidFill>
              </a:rPr>
              <a:t>.</a:t>
            </a:r>
          </a:p>
        </p:txBody>
      </p:sp>
    </p:spTree>
    <p:extLst>
      <p:ext uri="{BB962C8B-B14F-4D97-AF65-F5344CB8AC3E}">
        <p14:creationId xmlns:p14="http://schemas.microsoft.com/office/powerpoint/2010/main" val="2345624784"/>
      </p:ext>
    </p:extLst>
  </p:cSld>
  <p:clrMapOvr>
    <a:masterClrMapping/>
  </p:clrMapOvr>
  <mc:AlternateContent xmlns:mc="http://schemas.openxmlformats.org/markup-compatibility/2006" xmlns:p14="http://schemas.microsoft.com/office/powerpoint/2010/main">
    <mc:Choice Requires="p14">
      <p:transition spd="slow" p14:dur="3000" advTm="8000">
        <p14:prism/>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1.bp.blogspot.com/-vBB3eUbnLRA/Tg3wWHD90vI/AAAAAAAAAZI/zIoMlEoTDCQ/s1600/COMPARTIENDO-EL-PAN-C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205848" y="2489663"/>
            <a:ext cx="7780303" cy="3785652"/>
          </a:xfrm>
          <a:prstGeom prst="rect">
            <a:avLst/>
          </a:prstGeom>
          <a:noFill/>
        </p:spPr>
        <p:txBody>
          <a:bodyPr wrap="square" lIns="91440" tIns="45720" rIns="91440" bIns="45720">
            <a:spAutoFit/>
          </a:bodyPr>
          <a:lstStyle/>
          <a:p>
            <a:pPr algn="ctr"/>
            <a:r>
              <a:rPr lang="es-ES" sz="4800" b="1" dirty="0">
                <a:ln w="22225">
                  <a:solidFill>
                    <a:schemeClr val="accent2"/>
                  </a:solidFill>
                  <a:prstDash val="solid"/>
                </a:ln>
                <a:solidFill>
                  <a:schemeClr val="accent2">
                    <a:lumMod val="60000"/>
                    <a:lumOff val="40000"/>
                  </a:schemeClr>
                </a:solidFill>
              </a:rPr>
              <a:t>L</a:t>
            </a:r>
            <a:r>
              <a:rPr lang="es-ES" sz="4800" b="1" dirty="0" smtClean="0">
                <a:ln w="22225">
                  <a:solidFill>
                    <a:schemeClr val="accent2"/>
                  </a:solidFill>
                  <a:prstDash val="solid"/>
                </a:ln>
                <a:solidFill>
                  <a:schemeClr val="accent2">
                    <a:lumMod val="60000"/>
                    <a:lumOff val="40000"/>
                  </a:schemeClr>
                </a:solidFill>
              </a:rPr>
              <a:t>a </a:t>
            </a:r>
            <a:r>
              <a:rPr lang="es-ES" sz="4800" b="1" dirty="0">
                <a:ln w="22225">
                  <a:solidFill>
                    <a:schemeClr val="accent2"/>
                  </a:solidFill>
                  <a:prstDash val="solid"/>
                </a:ln>
                <a:solidFill>
                  <a:schemeClr val="accent2">
                    <a:lumMod val="60000"/>
                    <a:lumOff val="40000"/>
                  </a:schemeClr>
                </a:solidFill>
              </a:rPr>
              <a:t>fe es necesariamente activa, porque si carece de obras resultaría </a:t>
            </a:r>
            <a:r>
              <a:rPr lang="es-ES" sz="4800" b="1" dirty="0" smtClean="0">
                <a:ln w="22225">
                  <a:solidFill>
                    <a:schemeClr val="accent2"/>
                  </a:solidFill>
                  <a:prstDash val="solid"/>
                </a:ln>
                <a:solidFill>
                  <a:schemeClr val="accent2">
                    <a:lumMod val="60000"/>
                    <a:lumOff val="40000"/>
                  </a:schemeClr>
                </a:solidFill>
              </a:rPr>
              <a:t>muerta. Así como lo dice la Sagrada Escritura: (</a:t>
            </a:r>
            <a:r>
              <a:rPr lang="es-ES" sz="4800" b="1" dirty="0" err="1" smtClean="0">
                <a:ln w="22225">
                  <a:solidFill>
                    <a:schemeClr val="accent2"/>
                  </a:solidFill>
                  <a:prstDash val="solid"/>
                </a:ln>
                <a:solidFill>
                  <a:schemeClr val="accent2">
                    <a:lumMod val="60000"/>
                    <a:lumOff val="40000"/>
                  </a:schemeClr>
                </a:solidFill>
              </a:rPr>
              <a:t>Stg</a:t>
            </a:r>
            <a:r>
              <a:rPr lang="es-ES" sz="4800" b="1" dirty="0" smtClean="0">
                <a:ln w="22225">
                  <a:solidFill>
                    <a:schemeClr val="accent2"/>
                  </a:solidFill>
                  <a:prstDash val="solid"/>
                </a:ln>
                <a:solidFill>
                  <a:schemeClr val="accent2">
                    <a:lumMod val="60000"/>
                    <a:lumOff val="40000"/>
                  </a:schemeClr>
                </a:solidFill>
              </a:rPr>
              <a:t>. 2,17)</a:t>
            </a:r>
            <a:endParaRPr lang="es-ES" sz="4800" b="1" dirty="0">
              <a:ln w="22225">
                <a:solidFill>
                  <a:schemeClr val="accent2"/>
                </a:solidFill>
                <a:prstDash val="solid"/>
              </a:ln>
              <a:solidFill>
                <a:schemeClr val="accent2">
                  <a:lumMod val="60000"/>
                  <a:lumOff val="40000"/>
                </a:schemeClr>
              </a:solidFill>
            </a:endParaRPr>
          </a:p>
        </p:txBody>
      </p:sp>
    </p:spTree>
    <p:extLst>
      <p:ext uri="{BB962C8B-B14F-4D97-AF65-F5344CB8AC3E}">
        <p14:creationId xmlns:p14="http://schemas.microsoft.com/office/powerpoint/2010/main" val="8178795"/>
      </p:ext>
    </p:extLst>
  </p:cSld>
  <p:clrMapOvr>
    <a:masterClrMapping/>
  </p:clrMapOvr>
  <mc:AlternateContent xmlns:mc="http://schemas.openxmlformats.org/markup-compatibility/2006" xmlns:p14="http://schemas.microsoft.com/office/powerpoint/2010/main">
    <mc:Choice Requires="p14">
      <p:transition spd="slow" p14:dur="3000" advTm="15000">
        <p14:flythrough/>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media-cache-ak0.pinimg.com/736x/e5/f9/c9/e5f9c944ded56cc89993755176fe56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44828"/>
      </p:ext>
    </p:extLst>
  </p:cSld>
  <p:clrMapOvr>
    <a:masterClrMapping/>
  </p:clrMapOvr>
  <mc:AlternateContent xmlns:mc="http://schemas.openxmlformats.org/markup-compatibility/2006" xmlns:p14="http://schemas.microsoft.com/office/powerpoint/2010/main">
    <mc:Choice Requires="p14">
      <p:transition spd="slow" p14:dur="2750" advTm="15000">
        <p14:window dir="vert"/>
      </p:transition>
    </mc:Choice>
    <mc:Fallback xmlns="">
      <p:transition spd="slow" advTm="1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tengopagina.files.wordpress.com/2015/03/jesus-botar-en-blind-man-13941268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87248" y="251431"/>
            <a:ext cx="4998901" cy="3970318"/>
          </a:xfrm>
          <a:prstGeom prst="rect">
            <a:avLst/>
          </a:prstGeom>
          <a:noFill/>
        </p:spPr>
        <p:txBody>
          <a:bodyPr wrap="square" lIns="91440" tIns="45720" rIns="91440" bIns="45720">
            <a:spAutoFit/>
          </a:bodyPr>
          <a:lstStyle/>
          <a:p>
            <a:pPr algn="ctr"/>
            <a:r>
              <a:rPr lang="es-ES" sz="3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Es esta la fe del creyente, del vicentino. Nuestra Fe es Jesucristo vivido con el corazón y predicado cuando extendemos su reino en cada una de las obras que realizamos. </a:t>
            </a:r>
          </a:p>
        </p:txBody>
      </p:sp>
    </p:spTree>
    <p:extLst>
      <p:ext uri="{BB962C8B-B14F-4D97-AF65-F5344CB8AC3E}">
        <p14:creationId xmlns:p14="http://schemas.microsoft.com/office/powerpoint/2010/main" val="4084032407"/>
      </p:ext>
    </p:extLst>
  </p:cSld>
  <p:clrMapOvr>
    <a:masterClrMapping/>
  </p:clrMapOvr>
  <mc:AlternateContent xmlns:mc="http://schemas.openxmlformats.org/markup-compatibility/2006" xmlns:p14="http://schemas.microsoft.com/office/powerpoint/2010/main">
    <mc:Choice Requires="p14">
      <p:transition spd="slow" p14:dur="3000" advTm="17000">
        <p14:pan dir="u"/>
      </p:transition>
    </mc:Choice>
    <mc:Fallback xmlns="">
      <p:transition spd="slow" advTm="1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mg.bezzia.com/wp-content/uploads/2015/07/familia-feliz-campo2-830x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5114815" y="606272"/>
            <a:ext cx="5994463" cy="5078313"/>
          </a:xfrm>
          <a:prstGeom prst="rect">
            <a:avLst/>
          </a:prstGeom>
          <a:noFill/>
        </p:spPr>
        <p:txBody>
          <a:bodyPr wrap="square" lIns="91440" tIns="45720" rIns="91440" bIns="45720">
            <a:spAutoFit/>
          </a:bodyPr>
          <a:lstStyle/>
          <a:p>
            <a:pPr algn="ctr"/>
            <a:r>
              <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 esa entrega a Dios y a su obra debe ser alegre, constante, que transmita a los </a:t>
            </a:r>
            <a:r>
              <a:rPr lang="es-E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demás, </a:t>
            </a:r>
            <a:r>
              <a:rPr lang="es-E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ganas de vivir esa fe</a:t>
            </a:r>
          </a:p>
        </p:txBody>
      </p:sp>
    </p:spTree>
    <p:extLst>
      <p:ext uri="{BB962C8B-B14F-4D97-AF65-F5344CB8AC3E}">
        <p14:creationId xmlns:p14="http://schemas.microsoft.com/office/powerpoint/2010/main" val="1276995602"/>
      </p:ext>
    </p:extLst>
  </p:cSld>
  <p:clrMapOvr>
    <a:masterClrMapping/>
  </p:clrMapOvr>
  <mc:AlternateContent xmlns:mc="http://schemas.openxmlformats.org/markup-compatibility/2006" xmlns:p14="http://schemas.microsoft.com/office/powerpoint/2010/main">
    <mc:Choice Requires="p14">
      <p:transition spd="slow" p14:dur="2750" advTm="15000">
        <p14:warp dir="in"/>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 calcmode="lin" valueType="num">
                                      <p:cBhvr>
                                        <p:cTn id="9" dur="3000" fill="hold"/>
                                        <p:tgtEl>
                                          <p:spTgt spid="4"/>
                                        </p:tgtEl>
                                        <p:attrNameLst>
                                          <p:attrName>style.rotation</p:attrName>
                                        </p:attrNameLst>
                                      </p:cBhvr>
                                      <p:tavLst>
                                        <p:tav tm="0">
                                          <p:val>
                                            <p:fltVal val="90"/>
                                          </p:val>
                                        </p:tav>
                                        <p:tav tm="100000">
                                          <p:val>
                                            <p:fltVal val="0"/>
                                          </p:val>
                                        </p:tav>
                                      </p:tavLst>
                                    </p:anim>
                                    <p:animEffect transition="in" filter="fade">
                                      <p:cBhvr>
                                        <p:cTn id="10"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361</Words>
  <Application>Microsoft Office PowerPoint</Application>
  <PresentationFormat>Panorámica</PresentationFormat>
  <Paragraphs>21</Paragraphs>
  <Slides>16</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Baskerville Old Face</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Apolo</dc:creator>
  <cp:lastModifiedBy>HP</cp:lastModifiedBy>
  <cp:revision>23</cp:revision>
  <dcterms:created xsi:type="dcterms:W3CDTF">2016-06-07T16:39:53Z</dcterms:created>
  <dcterms:modified xsi:type="dcterms:W3CDTF">2021-09-12T00:28:26Z</dcterms:modified>
</cp:coreProperties>
</file>