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9" r:id="rId1"/>
  </p:sldMasterIdLst>
  <p:sldIdLst>
    <p:sldId id="256" r:id="rId2"/>
    <p:sldId id="257" r:id="rId3"/>
    <p:sldId id="258" r:id="rId4"/>
    <p:sldId id="259" r:id="rId5"/>
    <p:sldId id="260" r:id="rId6"/>
    <p:sldId id="263" r:id="rId7"/>
    <p:sldId id="264" r:id="rId8"/>
    <p:sldId id="265" r:id="rId9"/>
    <p:sldId id="267" r:id="rId10"/>
    <p:sldId id="266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61" r:id="rId19"/>
    <p:sldId id="276" r:id="rId20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33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3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35C991B-12CD-4996-8027-18EFF226E8C1}" type="datetimeFigureOut">
              <a:rPr lang="es-ES" smtClean="0"/>
              <a:t>14/09/2021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2EB13959-FF7B-451F-A380-51C062804910}" type="slidenum">
              <a:rPr lang="es-ES" smtClean="0"/>
              <a:t>‹Nº›</a:t>
            </a:fld>
            <a:endParaRPr lang="es-E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08448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C991B-12CD-4996-8027-18EFF226E8C1}" type="datetimeFigureOut">
              <a:rPr lang="es-ES" smtClean="0"/>
              <a:t>14/09/2021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13959-FF7B-451F-A380-51C06280491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253766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C991B-12CD-4996-8027-18EFF226E8C1}" type="datetimeFigureOut">
              <a:rPr lang="es-ES" smtClean="0"/>
              <a:t>14/09/2021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13959-FF7B-451F-A380-51C062804910}" type="slidenum">
              <a:rPr lang="es-ES" smtClean="0"/>
              <a:t>‹Nº›</a:t>
            </a:fld>
            <a:endParaRPr lang="es-E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00459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C991B-12CD-4996-8027-18EFF226E8C1}" type="datetimeFigureOut">
              <a:rPr lang="es-ES" smtClean="0"/>
              <a:t>14/09/2021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13959-FF7B-451F-A380-51C06280491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779731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C991B-12CD-4996-8027-18EFF226E8C1}" type="datetimeFigureOut">
              <a:rPr lang="es-ES" smtClean="0"/>
              <a:t>14/09/2021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13959-FF7B-451F-A380-51C062804910}" type="slidenum">
              <a:rPr lang="es-ES" smtClean="0"/>
              <a:t>‹Nº›</a:t>
            </a:fld>
            <a:endParaRPr lang="es-E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14313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C991B-12CD-4996-8027-18EFF226E8C1}" type="datetimeFigureOut">
              <a:rPr lang="es-ES" smtClean="0"/>
              <a:t>14/09/2021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13959-FF7B-451F-A380-51C062804910}" type="slidenum">
              <a:rPr lang="es-ES" smtClean="0"/>
              <a:t>‹Nº›</a:t>
            </a:fld>
            <a:endParaRPr lang="es-E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91122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C991B-12CD-4996-8027-18EFF226E8C1}" type="datetimeFigureOut">
              <a:rPr lang="es-ES" smtClean="0"/>
              <a:t>14/09/2021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13959-FF7B-451F-A380-51C06280491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421742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C991B-12CD-4996-8027-18EFF226E8C1}" type="datetimeFigureOut">
              <a:rPr lang="es-ES" smtClean="0"/>
              <a:t>14/09/2021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13959-FF7B-451F-A380-51C062804910}" type="slidenum">
              <a:rPr lang="es-ES" smtClean="0"/>
              <a:t>‹Nº›</a:t>
            </a:fld>
            <a:endParaRPr lang="es-E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39606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C991B-12CD-4996-8027-18EFF226E8C1}" type="datetimeFigureOut">
              <a:rPr lang="es-ES" smtClean="0"/>
              <a:t>14/09/2021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13959-FF7B-451F-A380-51C06280491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601761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C991B-12CD-4996-8027-18EFF226E8C1}" type="datetimeFigureOut">
              <a:rPr lang="es-ES" smtClean="0"/>
              <a:t>14/09/2021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13959-FF7B-451F-A380-51C06280491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025029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C991B-12CD-4996-8027-18EFF226E8C1}" type="datetimeFigureOut">
              <a:rPr lang="es-ES" smtClean="0"/>
              <a:t>14/09/2021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13959-FF7B-451F-A380-51C062804910}" type="slidenum">
              <a:rPr lang="es-ES" smtClean="0"/>
              <a:t>‹Nº›</a:t>
            </a:fld>
            <a:endParaRPr lang="es-E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01633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C991B-12CD-4996-8027-18EFF226E8C1}" type="datetimeFigureOut">
              <a:rPr lang="es-ES" smtClean="0"/>
              <a:t>14/09/2021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13959-FF7B-451F-A380-51C062804910}" type="slidenum">
              <a:rPr lang="es-ES" smtClean="0"/>
              <a:t>‹Nº›</a:t>
            </a:fld>
            <a:endParaRPr lang="es-E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14389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C991B-12CD-4996-8027-18EFF226E8C1}" type="datetimeFigureOut">
              <a:rPr lang="es-ES" smtClean="0"/>
              <a:t>14/09/2021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13959-FF7B-451F-A380-51C06280491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507419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C991B-12CD-4996-8027-18EFF226E8C1}" type="datetimeFigureOut">
              <a:rPr lang="es-ES" smtClean="0"/>
              <a:t>14/09/2021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13959-FF7B-451F-A380-51C062804910}" type="slidenum">
              <a:rPr lang="es-ES" smtClean="0"/>
              <a:t>‹Nº›</a:t>
            </a:fld>
            <a:endParaRPr lang="es-E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01365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C991B-12CD-4996-8027-18EFF226E8C1}" type="datetimeFigureOut">
              <a:rPr lang="es-ES" smtClean="0"/>
              <a:t>14/09/2021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13959-FF7B-451F-A380-51C062804910}" type="slidenum">
              <a:rPr lang="es-ES" smtClean="0"/>
              <a:t>‹Nº›</a:t>
            </a:fld>
            <a:endParaRPr lang="es-E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194931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C991B-12CD-4996-8027-18EFF226E8C1}" type="datetimeFigureOut">
              <a:rPr lang="es-ES" smtClean="0"/>
              <a:t>14/09/2021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13959-FF7B-451F-A380-51C062804910}" type="slidenum">
              <a:rPr lang="es-ES" smtClean="0"/>
              <a:t>‹Nº›</a:t>
            </a:fld>
            <a:endParaRPr lang="es-E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91745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C991B-12CD-4996-8027-18EFF226E8C1}" type="datetimeFigureOut">
              <a:rPr lang="es-ES" smtClean="0"/>
              <a:t>14/09/2021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13959-FF7B-451F-A380-51C062804910}" type="slidenum">
              <a:rPr lang="es-ES" smtClean="0"/>
              <a:t>‹Nº›</a:t>
            </a:fld>
            <a:endParaRPr lang="es-E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58416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35C991B-12CD-4996-8027-18EFF226E8C1}" type="datetimeFigureOut">
              <a:rPr lang="es-ES" smtClean="0"/>
              <a:t>14/09/2021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2EB13959-FF7B-451F-A380-51C06280491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049328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2" r:id="rId3"/>
    <p:sldLayoutId id="2147483813" r:id="rId4"/>
    <p:sldLayoutId id="2147483814" r:id="rId5"/>
    <p:sldLayoutId id="2147483815" r:id="rId6"/>
    <p:sldLayoutId id="2147483816" r:id="rId7"/>
    <p:sldLayoutId id="2147483817" r:id="rId8"/>
    <p:sldLayoutId id="2147483818" r:id="rId9"/>
    <p:sldLayoutId id="2147483819" r:id="rId10"/>
    <p:sldLayoutId id="2147483820" r:id="rId11"/>
    <p:sldLayoutId id="2147483821" r:id="rId12"/>
    <p:sldLayoutId id="2147483822" r:id="rId13"/>
    <p:sldLayoutId id="2147483823" r:id="rId14"/>
    <p:sldLayoutId id="2147483824" r:id="rId15"/>
    <p:sldLayoutId id="2147483825" r:id="rId16"/>
    <p:sldLayoutId id="2147483826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/>
        </p:nvSpPr>
        <p:spPr>
          <a:xfrm>
            <a:off x="360340" y="190501"/>
            <a:ext cx="1063713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EJE VICENTINO III</a:t>
            </a:r>
          </a:p>
          <a:p>
            <a:pPr algn="ctr"/>
            <a:endParaRPr lang="es-ES_tradnl" sz="72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kerville Old Face" panose="02020602080505020303" pitchFamily="18" charset="0"/>
            </a:endParaRPr>
          </a:p>
          <a:p>
            <a:pPr algn="ctr"/>
            <a:r>
              <a:rPr lang="es-ES_tradnl" sz="7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TEMA 10</a:t>
            </a:r>
            <a:endParaRPr lang="es-ES" sz="40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kerville Old Face" panose="02020602080505020303" pitchFamily="18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030" y="3369902"/>
            <a:ext cx="10638442" cy="3090940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44364" y="1166598"/>
            <a:ext cx="3084843" cy="2658086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62544" y="3831420"/>
            <a:ext cx="2664207" cy="3026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58133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/>
          <p:cNvSpPr txBox="1">
            <a:spLocks/>
          </p:cNvSpPr>
          <p:nvPr/>
        </p:nvSpPr>
        <p:spPr>
          <a:xfrm>
            <a:off x="0" y="417094"/>
            <a:ext cx="10819342" cy="95631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4800" b="1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1 ¿QUÉ ES COMPROMISO?</a:t>
            </a:r>
            <a:endParaRPr lang="es-ES" sz="4800" b="1" dirty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pic>
        <p:nvPicPr>
          <p:cNvPr id="10" name="Imagen 9" descr="Resultado de imagen para gente que asume el compromiso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5596" y="1095696"/>
            <a:ext cx="2861310" cy="286131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Rectángulo 10"/>
          <p:cNvSpPr/>
          <p:nvPr/>
        </p:nvSpPr>
        <p:spPr>
          <a:xfrm>
            <a:off x="374048" y="1059499"/>
            <a:ext cx="11304605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s-ES" sz="2800" b="1" dirty="0">
              <a:latin typeface="Calibri" panose="020F0502020204030204" pitchFamily="34" charset="0"/>
            </a:endParaRPr>
          </a:p>
          <a:p>
            <a:pPr algn="just"/>
            <a:r>
              <a:rPr lang="es-ES" sz="2800" b="1" dirty="0" smtClean="0">
                <a:latin typeface="Calibri" panose="020F0502020204030204" pitchFamily="34" charset="0"/>
              </a:rPr>
              <a:t>Es un acto </a:t>
            </a:r>
            <a:r>
              <a:rPr lang="es-ES" sz="2800" b="1" dirty="0">
                <a:latin typeface="Calibri" panose="020F0502020204030204" pitchFamily="34" charset="0"/>
              </a:rPr>
              <a:t>por el cual una </a:t>
            </a:r>
            <a:r>
              <a:rPr lang="es-ES" sz="2800" b="1" dirty="0" smtClean="0">
                <a:latin typeface="Calibri" panose="020F0502020204030204" pitchFamily="34" charset="0"/>
              </a:rPr>
              <a:t>persona,  </a:t>
            </a:r>
            <a:r>
              <a:rPr lang="es-ES" sz="2800" b="1" dirty="0">
                <a:latin typeface="Calibri" panose="020F0502020204030204" pitchFamily="34" charset="0"/>
              </a:rPr>
              <a:t>de </a:t>
            </a:r>
            <a:r>
              <a:rPr lang="es-ES" sz="2800" b="1" dirty="0" smtClean="0">
                <a:latin typeface="Calibri" panose="020F0502020204030204" pitchFamily="34" charset="0"/>
              </a:rPr>
              <a:t>manera </a:t>
            </a:r>
            <a:r>
              <a:rPr lang="es-ES" sz="2800" b="1" dirty="0">
                <a:latin typeface="Calibri" panose="020F0502020204030204" pitchFamily="34" charset="0"/>
              </a:rPr>
              <a:t>consciente y libre asume la </a:t>
            </a:r>
            <a:r>
              <a:rPr lang="es-ES" sz="2800" b="1" dirty="0" smtClean="0">
                <a:latin typeface="Calibri" panose="020F0502020204030204" pitchFamily="34" charset="0"/>
              </a:rPr>
              <a:t>situación.</a:t>
            </a:r>
          </a:p>
          <a:p>
            <a:pPr algn="just"/>
            <a:endParaRPr lang="es-ES" sz="2800" b="1" dirty="0" smtClean="0">
              <a:latin typeface="Calibri" panose="020F0502020204030204" pitchFamily="34" charset="0"/>
            </a:endParaRPr>
          </a:p>
          <a:p>
            <a:pPr algn="just"/>
            <a:r>
              <a:rPr lang="es-ES" sz="28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ELEMENTOS DEL COMPROMISO</a:t>
            </a:r>
            <a:r>
              <a:rPr lang="es-ES" sz="2800" b="1" u="sng" dirty="0" smtClean="0">
                <a:latin typeface="Calibri" panose="020F0502020204030204" pitchFamily="34" charset="0"/>
              </a:rPr>
              <a:t>:</a:t>
            </a:r>
            <a:endParaRPr lang="es-ES" sz="2800" b="1" u="sng" dirty="0">
              <a:latin typeface="Calibri" panose="020F0502020204030204" pitchFamily="34" charset="0"/>
            </a:endParaRPr>
          </a:p>
          <a:p>
            <a:pPr algn="just"/>
            <a:endParaRPr lang="es-ES" sz="2800" b="1" dirty="0" smtClean="0">
              <a:latin typeface="Calibri" panose="020F0502020204030204" pitchFamily="34" charset="0"/>
            </a:endParaRPr>
          </a:p>
          <a:p>
            <a:pPr marL="342900" indent="-342900" algn="just">
              <a:buAutoNum type="arabicPeriod"/>
            </a:pPr>
            <a:r>
              <a:rPr lang="es-ES" sz="2800" b="1" u="sng" dirty="0" smtClean="0">
                <a:latin typeface="Calibri" panose="020F0502020204030204" pitchFamily="34" charset="0"/>
              </a:rPr>
              <a:t>TOMA DE POSICIÓN: </a:t>
            </a:r>
            <a:r>
              <a:rPr lang="es-ES" sz="2800" b="1" dirty="0" smtClean="0">
                <a:latin typeface="Calibri" panose="020F0502020204030204" pitchFamily="34" charset="0"/>
              </a:rPr>
              <a:t>no </a:t>
            </a:r>
            <a:r>
              <a:rPr lang="es-ES" sz="2800" b="1" dirty="0">
                <a:latin typeface="Calibri" panose="020F0502020204030204" pitchFamily="34" charset="0"/>
              </a:rPr>
              <a:t>simplemente se toma conciencia de una situación, sino </a:t>
            </a:r>
            <a:r>
              <a:rPr lang="es-ES" sz="2800" b="1" dirty="0" smtClean="0">
                <a:latin typeface="Calibri" panose="020F0502020204030204" pitchFamily="34" charset="0"/>
              </a:rPr>
              <a:t>que  </a:t>
            </a:r>
            <a:r>
              <a:rPr lang="es-ES" sz="2800" b="1" dirty="0">
                <a:latin typeface="Calibri" panose="020F0502020204030204" pitchFamily="34" charset="0"/>
              </a:rPr>
              <a:t>asume</a:t>
            </a:r>
            <a:r>
              <a:rPr lang="es-ES" sz="2800" b="1" dirty="0" smtClean="0">
                <a:latin typeface="Calibri" panose="020F0502020204030204" pitchFamily="34" charset="0"/>
              </a:rPr>
              <a:t>.</a:t>
            </a:r>
          </a:p>
          <a:p>
            <a:pPr marL="342900" indent="-342900" algn="just">
              <a:buAutoNum type="arabicPeriod"/>
            </a:pPr>
            <a:endParaRPr lang="es-ES" sz="2800" b="1" dirty="0">
              <a:latin typeface="Calibri" panose="020F0502020204030204" pitchFamily="34" charset="0"/>
            </a:endParaRPr>
          </a:p>
          <a:p>
            <a:pPr marL="342900" indent="-342900" algn="just">
              <a:buAutoNum type="arabicPeriod" startAt="2"/>
            </a:pPr>
            <a:r>
              <a:rPr lang="es-ES" sz="2800" b="1" u="sng" dirty="0" smtClean="0">
                <a:latin typeface="Calibri" panose="020F0502020204030204" pitchFamily="34" charset="0"/>
              </a:rPr>
              <a:t>IMPLICACIÓN CONSCIENTE Y LIBRE: </a:t>
            </a:r>
            <a:r>
              <a:rPr lang="es-ES" sz="2800" b="1" dirty="0" smtClean="0">
                <a:latin typeface="Calibri" panose="020F0502020204030204" pitchFamily="34" charset="0"/>
              </a:rPr>
              <a:t>acto </a:t>
            </a:r>
            <a:r>
              <a:rPr lang="es-ES" sz="2800" b="1" dirty="0">
                <a:latin typeface="Calibri" panose="020F0502020204030204" pitchFamily="34" charset="0"/>
              </a:rPr>
              <a:t>en que la persona misma se </a:t>
            </a:r>
            <a:r>
              <a:rPr lang="es-ES" sz="2800" b="1" dirty="0" smtClean="0">
                <a:latin typeface="Calibri" panose="020F0502020204030204" pitchFamily="34" charset="0"/>
              </a:rPr>
              <a:t>implica.</a:t>
            </a:r>
          </a:p>
          <a:p>
            <a:pPr marL="342900" indent="-342900" algn="just">
              <a:buAutoNum type="arabicPeriod" startAt="2"/>
            </a:pPr>
            <a:endParaRPr lang="es-ES" sz="2800" b="1" dirty="0">
              <a:latin typeface="Calibri" panose="020F0502020204030204" pitchFamily="34" charset="0"/>
            </a:endParaRPr>
          </a:p>
          <a:p>
            <a:pPr algn="just"/>
            <a:r>
              <a:rPr lang="es-ES" sz="2800" b="1" dirty="0" smtClean="0">
                <a:latin typeface="Calibri" panose="020F0502020204030204" pitchFamily="34" charset="0"/>
              </a:rPr>
              <a:t>3.</a:t>
            </a:r>
            <a:r>
              <a:rPr lang="es-ES" sz="2800" b="1" u="sng" dirty="0" smtClean="0">
                <a:latin typeface="Calibri" panose="020F0502020204030204" pitchFamily="34" charset="0"/>
              </a:rPr>
              <a:t>ACCIÓN PERSONAL </a:t>
            </a:r>
            <a:r>
              <a:rPr lang="es-ES" sz="2800" b="1" dirty="0" smtClean="0">
                <a:latin typeface="Calibri" panose="020F0502020204030204" pitchFamily="34" charset="0"/>
              </a:rPr>
              <a:t>: </a:t>
            </a:r>
            <a:r>
              <a:rPr lang="es-ES" sz="2800" b="1" dirty="0">
                <a:latin typeface="Calibri" panose="020F0502020204030204" pitchFamily="34" charset="0"/>
              </a:rPr>
              <a:t>transforma la situación. </a:t>
            </a:r>
          </a:p>
          <a:p>
            <a:pPr algn="just"/>
            <a:endParaRPr lang="es-ES" sz="2800" b="1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5289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o 5"/>
          <p:cNvGrpSpPr/>
          <p:nvPr/>
        </p:nvGrpSpPr>
        <p:grpSpPr>
          <a:xfrm>
            <a:off x="805912" y="1"/>
            <a:ext cx="10876500" cy="1809174"/>
            <a:chOff x="0" y="0"/>
            <a:chExt cx="11172825" cy="1832927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7" name="Rectángulo 6"/>
            <p:cNvSpPr/>
            <p:nvPr/>
          </p:nvSpPr>
          <p:spPr>
            <a:xfrm>
              <a:off x="0" y="0"/>
              <a:ext cx="11172825" cy="1832927"/>
            </a:xfrm>
            <a:prstGeom prst="rect">
              <a:avLst/>
            </a:prstGeom>
            <a:sp3d prstMaterial="plastic">
              <a:bevelT w="127000" h="25400" prst="relaxedInset"/>
              <a:bevelB w="88900" h="121750" prst="angle"/>
            </a:sp3d>
          </p:spPr>
          <p:style>
            <a:lnRef idx="0">
              <a:schemeClr val="accent3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shade val="80000"/>
                <a:hueOff val="0"/>
                <a:satOff val="0"/>
                <a:lumOff val="0"/>
                <a:alphaOff val="0"/>
              </a:schemeClr>
            </a:fillRef>
            <a:effectRef idx="2">
              <a:schemeClr val="accent3">
                <a:shade val="8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8" name="Rectángulo 7"/>
            <p:cNvSpPr/>
            <p:nvPr/>
          </p:nvSpPr>
          <p:spPr>
            <a:xfrm>
              <a:off x="0" y="0"/>
              <a:ext cx="11172825" cy="1832927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47650" tIns="247650" rIns="247650" bIns="247650" numCol="1" spcCol="1270" anchor="ctr" anchorCtr="0">
              <a:noAutofit/>
            </a:bodyPr>
            <a:lstStyle/>
            <a:p>
              <a:pPr lvl="0" algn="ctr" defTabSz="2889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6500" b="1" kern="1200" dirty="0" smtClean="0">
                  <a:solidFill>
                    <a:srgbClr val="002060"/>
                  </a:solidFill>
                  <a:latin typeface="Aharoni" panose="02010803020104030203" pitchFamily="2" charset="-79"/>
                  <a:cs typeface="Aharoni" panose="02010803020104030203" pitchFamily="2" charset="-79"/>
                </a:rPr>
                <a:t>2.- </a:t>
              </a:r>
              <a:r>
                <a:rPr lang="es-ES" sz="6000" b="1" kern="1200" dirty="0" smtClean="0">
                  <a:solidFill>
                    <a:srgbClr val="002060"/>
                  </a:solidFill>
                  <a:latin typeface="Arial Black" panose="020B0A04020102020204" pitchFamily="34" charset="0"/>
                  <a:cs typeface="Aharoni" panose="02010803020104030203" pitchFamily="2" charset="-79"/>
                </a:rPr>
                <a:t>Tipos de compromiso</a:t>
              </a:r>
              <a:endParaRPr lang="es-ES" sz="6000" kern="1200" dirty="0">
                <a:solidFill>
                  <a:srgbClr val="002060"/>
                </a:solidFill>
                <a:latin typeface="Arial Black" panose="020B0A04020102020204" pitchFamily="34" charset="0"/>
              </a:endParaRPr>
            </a:p>
          </p:txBody>
        </p:sp>
      </p:grpSp>
      <p:sp>
        <p:nvSpPr>
          <p:cNvPr id="11" name="Rectángulo 10"/>
          <p:cNvSpPr/>
          <p:nvPr/>
        </p:nvSpPr>
        <p:spPr>
          <a:xfrm>
            <a:off x="0" y="3348508"/>
            <a:ext cx="7707086" cy="3509493"/>
          </a:xfrm>
          <a:prstGeom prst="rect">
            <a:avLst/>
          </a:prstGeom>
          <a:scene3d>
            <a:camera prst="orthographicFront"/>
            <a:lightRig rig="threePt" dir="t">
              <a:rot lat="0" lon="0" rev="75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76200" tIns="76200" rIns="76200" bIns="76200" numCol="1" spcCol="1270" anchor="ctr" anchorCtr="0">
            <a:noAutofit/>
          </a:bodyPr>
          <a:lstStyle/>
          <a:p>
            <a:pPr lvl="0" algn="just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s-ES" sz="1800" kern="1200" dirty="0"/>
          </a:p>
        </p:txBody>
      </p:sp>
      <p:sp>
        <p:nvSpPr>
          <p:cNvPr id="13" name="Marcador de contenido 12"/>
          <p:cNvSpPr>
            <a:spLocks noGrp="1"/>
          </p:cNvSpPr>
          <p:nvPr>
            <p:ph sz="half" idx="1"/>
          </p:nvPr>
        </p:nvSpPr>
        <p:spPr>
          <a:xfrm>
            <a:off x="509587" y="1945430"/>
            <a:ext cx="7905993" cy="4562296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lvl="0" algn="just"/>
            <a:r>
              <a:rPr lang="es-ES" sz="3200" b="1" i="1" u="sng" dirty="0" smtClean="0">
                <a:latin typeface="Arial Black" panose="020B0A04020102020204" pitchFamily="34" charset="0"/>
              </a:rPr>
              <a:t>COMPROMISO ACTO</a:t>
            </a:r>
            <a:r>
              <a:rPr lang="es-ES" b="1" i="1" u="sng" dirty="0" smtClean="0">
                <a:latin typeface="Arial Black" panose="020B0A04020102020204" pitchFamily="34" charset="0"/>
              </a:rPr>
              <a:t>:</a:t>
            </a:r>
          </a:p>
          <a:p>
            <a:pPr marL="0" lvl="0" indent="0" algn="just">
              <a:buNone/>
            </a:pPr>
            <a:r>
              <a:rPr lang="es-ES" b="1" i="1" dirty="0" smtClean="0">
                <a:latin typeface="Arial Black" panose="020B0A04020102020204" pitchFamily="34" charset="0"/>
              </a:rPr>
              <a:t> </a:t>
            </a:r>
            <a:r>
              <a:rPr lang="es-ES" dirty="0"/>
              <a:t>Es aquel  que la situación exige de parte de la persona </a:t>
            </a:r>
            <a:r>
              <a:rPr lang="es-ES" dirty="0" smtClean="0"/>
              <a:t>una </a:t>
            </a:r>
            <a:r>
              <a:rPr lang="es-ES" dirty="0"/>
              <a:t>acción inmediata,  sin que </a:t>
            </a:r>
            <a:r>
              <a:rPr lang="es-ES" dirty="0" smtClean="0"/>
              <a:t>ella  </a:t>
            </a:r>
            <a:r>
              <a:rPr lang="es-ES" dirty="0"/>
              <a:t>se sienta implicada. </a:t>
            </a:r>
            <a:endParaRPr lang="es-ES" dirty="0" smtClean="0"/>
          </a:p>
          <a:p>
            <a:pPr marL="0" lvl="0" indent="0" algn="just">
              <a:buNone/>
            </a:pPr>
            <a:r>
              <a:rPr lang="es-ES" dirty="0" smtClean="0"/>
              <a:t> </a:t>
            </a:r>
            <a:r>
              <a:rPr lang="es-ES" b="1" dirty="0" smtClean="0">
                <a:solidFill>
                  <a:schemeClr val="tx2">
                    <a:lumMod val="50000"/>
                  </a:schemeClr>
                </a:solidFill>
              </a:rPr>
              <a:t>Ejemplo: </a:t>
            </a:r>
            <a:r>
              <a:rPr lang="es-ES" dirty="0"/>
              <a:t>C</a:t>
            </a:r>
            <a:r>
              <a:rPr lang="es-ES" dirty="0" smtClean="0"/>
              <a:t>uando </a:t>
            </a:r>
            <a:r>
              <a:rPr lang="es-ES" dirty="0"/>
              <a:t>alguien pide limosna o </a:t>
            </a:r>
            <a:r>
              <a:rPr lang="es-ES" dirty="0" smtClean="0"/>
              <a:t>solicita </a:t>
            </a:r>
            <a:r>
              <a:rPr lang="es-ES" dirty="0"/>
              <a:t>un favor y le doy,  hago un </a:t>
            </a:r>
            <a:r>
              <a:rPr lang="es-ES" i="1" dirty="0"/>
              <a:t>acto que modifica su situación</a:t>
            </a:r>
            <a:r>
              <a:rPr lang="es-ES" dirty="0"/>
              <a:t>, pero personalmente  no me siento implicado en su situación. </a:t>
            </a:r>
            <a:endParaRPr lang="es-ES" dirty="0" smtClean="0"/>
          </a:p>
          <a:p>
            <a:pPr marL="0" lvl="0" indent="0" algn="just">
              <a:buNone/>
            </a:pPr>
            <a:r>
              <a:rPr lang="es-ES" dirty="0" smtClean="0"/>
              <a:t>En </a:t>
            </a:r>
            <a:r>
              <a:rPr lang="es-ES" dirty="0"/>
              <a:t>cambio, en el </a:t>
            </a:r>
            <a:r>
              <a:rPr lang="es-ES" b="1" i="1" dirty="0"/>
              <a:t>C</a:t>
            </a:r>
            <a:r>
              <a:rPr lang="es-ES" sz="3200" b="1" i="1" dirty="0"/>
              <a:t>ompromiso conducta</a:t>
            </a:r>
            <a:r>
              <a:rPr lang="es-ES" sz="3200" dirty="0"/>
              <a:t> </a:t>
            </a:r>
            <a:r>
              <a:rPr lang="es-ES" dirty="0"/>
              <a:t>la situación interroga y desde ese cuestionamiento surge la acción.</a:t>
            </a:r>
          </a:p>
          <a:p>
            <a:pPr algn="just"/>
            <a:endParaRPr lang="es-ES" dirty="0"/>
          </a:p>
        </p:txBody>
      </p:sp>
      <p:pic>
        <p:nvPicPr>
          <p:cNvPr id="15" name="Marcador de contenido 14" descr="Imagen relacionada"/>
          <p:cNvPicPr>
            <a:picLocks noGrp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67442" y="2560638"/>
            <a:ext cx="4546616" cy="330993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42384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contenido 8"/>
          <p:cNvSpPr>
            <a:spLocks noGrp="1"/>
          </p:cNvSpPr>
          <p:nvPr>
            <p:ph sz="half" idx="1"/>
          </p:nvPr>
        </p:nvSpPr>
        <p:spPr>
          <a:xfrm>
            <a:off x="619258" y="604535"/>
            <a:ext cx="5717147" cy="5648929"/>
          </a:xfrm>
        </p:spPr>
        <p:txBody>
          <a:bodyPr>
            <a:normAutofit/>
          </a:bodyPr>
          <a:lstStyle/>
          <a:p>
            <a:pPr lvl="0" algn="just"/>
            <a:r>
              <a:rPr lang="es-ES" sz="2400" b="1" i="1" u="sng" dirty="0" smtClean="0">
                <a:latin typeface="Arial Black" panose="020B0A04020102020204" pitchFamily="34" charset="0"/>
              </a:rPr>
              <a:t>COMPROMISO EDUCATIVO</a:t>
            </a:r>
            <a:r>
              <a:rPr lang="es-ES" sz="3200" b="1" i="1" u="sng" dirty="0" smtClean="0">
                <a:latin typeface="Arial Black" panose="020B0A04020102020204" pitchFamily="34" charset="0"/>
              </a:rPr>
              <a:t>:</a:t>
            </a:r>
          </a:p>
          <a:p>
            <a:pPr marL="0" lvl="0" indent="0" algn="just">
              <a:buNone/>
            </a:pPr>
            <a:r>
              <a:rPr lang="es-ES" sz="3200" b="1" i="1" u="sng" dirty="0" smtClean="0">
                <a:latin typeface="Arial Black" panose="020B0A04020102020204" pitchFamily="34" charset="0"/>
              </a:rPr>
              <a:t> </a:t>
            </a:r>
            <a:r>
              <a:rPr lang="es-ES" dirty="0" smtClean="0"/>
              <a:t>Busca </a:t>
            </a:r>
            <a:r>
              <a:rPr lang="es-ES" dirty="0"/>
              <a:t>fundamentalmente que la persona asuma ella misma una situación. Que le haga tomar conciencia y en libertad cambie la  sociedad o la institución.</a:t>
            </a:r>
          </a:p>
          <a:p>
            <a:pPr lvl="0" algn="just"/>
            <a:endParaRPr lang="es-ES" dirty="0">
              <a:latin typeface="Arial Black" panose="020B0A04020102020204" pitchFamily="34" charset="0"/>
            </a:endParaRPr>
          </a:p>
          <a:p>
            <a:endParaRPr lang="es-ES" dirty="0"/>
          </a:p>
        </p:txBody>
      </p:sp>
      <p:sp>
        <p:nvSpPr>
          <p:cNvPr id="10" name="Marcador de contenido 9"/>
          <p:cNvSpPr>
            <a:spLocks noGrp="1"/>
          </p:cNvSpPr>
          <p:nvPr>
            <p:ph sz="half" idx="2"/>
          </p:nvPr>
        </p:nvSpPr>
        <p:spPr>
          <a:xfrm>
            <a:off x="6606862" y="528034"/>
            <a:ext cx="5585138" cy="6104586"/>
          </a:xfrm>
        </p:spPr>
        <p:txBody>
          <a:bodyPr>
            <a:normAutofit/>
          </a:bodyPr>
          <a:lstStyle/>
          <a:p>
            <a:pPr lvl="0"/>
            <a:r>
              <a:rPr lang="es-ES" b="1" i="1" u="sng" dirty="0" smtClean="0">
                <a:latin typeface="Arial Black" panose="020B0A04020102020204" pitchFamily="34" charset="0"/>
              </a:rPr>
              <a:t>COMPROMISO DIRECTIVO.</a:t>
            </a:r>
            <a:r>
              <a:rPr lang="es-ES" u="sng" dirty="0" smtClean="0">
                <a:latin typeface="Arial Black" panose="020B0A04020102020204" pitchFamily="34" charset="0"/>
              </a:rPr>
              <a:t> </a:t>
            </a:r>
          </a:p>
          <a:p>
            <a:pPr lvl="0"/>
            <a:endParaRPr lang="es-ES" dirty="0" smtClean="0">
              <a:latin typeface="Arial Black" panose="020B0A04020102020204" pitchFamily="34" charset="0"/>
            </a:endParaRPr>
          </a:p>
          <a:p>
            <a:pPr lvl="0"/>
            <a:endParaRPr lang="es-ES" dirty="0">
              <a:latin typeface="Arial Black" panose="020B0A04020102020204" pitchFamily="34" charset="0"/>
            </a:endParaRPr>
          </a:p>
          <a:p>
            <a:pPr lvl="0"/>
            <a:endParaRPr lang="es-ES" dirty="0" smtClean="0">
              <a:latin typeface="Arial Black" panose="020B0A04020102020204" pitchFamily="34" charset="0"/>
            </a:endParaRPr>
          </a:p>
          <a:p>
            <a:pPr lvl="0"/>
            <a:endParaRPr lang="es-ES" dirty="0" smtClean="0">
              <a:latin typeface="Arial Black" panose="020B0A04020102020204" pitchFamily="34" charset="0"/>
            </a:endParaRPr>
          </a:p>
          <a:p>
            <a:pPr lvl="0"/>
            <a:endParaRPr lang="es-ES" dirty="0">
              <a:latin typeface="Arial Black" panose="020B0A04020102020204" pitchFamily="34" charset="0"/>
            </a:endParaRPr>
          </a:p>
          <a:p>
            <a:pPr lvl="0" algn="just"/>
            <a:r>
              <a:rPr lang="es-ES" dirty="0" smtClean="0"/>
              <a:t>Busca  </a:t>
            </a:r>
            <a:r>
              <a:rPr lang="es-ES" dirty="0"/>
              <a:t>cambiar las estructuras, o la organización de la sociedad o  institución. Para su logro se requiere siempre el poder </a:t>
            </a:r>
            <a:r>
              <a:rPr lang="es-ES" dirty="0" smtClean="0"/>
              <a:t>porque </a:t>
            </a:r>
            <a:r>
              <a:rPr lang="es-ES" dirty="0"/>
              <a:t>solo </a:t>
            </a:r>
            <a:r>
              <a:rPr lang="es-ES" dirty="0" smtClean="0"/>
              <a:t>así puede  </a:t>
            </a:r>
            <a:r>
              <a:rPr lang="es-ES" dirty="0"/>
              <a:t>lograrlo.</a:t>
            </a:r>
          </a:p>
          <a:p>
            <a:pPr algn="just"/>
            <a:endParaRPr lang="es-ES" dirty="0" smtClean="0"/>
          </a:p>
          <a:p>
            <a:endParaRPr lang="es-ES" dirty="0">
              <a:latin typeface="Arial Black" panose="020B0A04020102020204" pitchFamily="34" charset="0"/>
            </a:endParaRPr>
          </a:p>
          <a:p>
            <a:endParaRPr lang="es-ES" dirty="0" smtClean="0">
              <a:latin typeface="Arial Black" panose="020B0A04020102020204" pitchFamily="34" charset="0"/>
            </a:endParaRPr>
          </a:p>
          <a:p>
            <a:endParaRPr lang="es-ES" dirty="0">
              <a:latin typeface="Arial Black" panose="020B0A04020102020204" pitchFamily="34" charset="0"/>
            </a:endParaRPr>
          </a:p>
        </p:txBody>
      </p:sp>
      <p:pic>
        <p:nvPicPr>
          <p:cNvPr id="11" name="Imagen 10" descr="Resultado de imagen para dando limosna a los pobres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7901" y="4029401"/>
            <a:ext cx="3959860" cy="208724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3" name="Imagen 12" descr="Resultado de imagen para gente en el poder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67360"/>
          <a:stretch/>
        </p:blipFill>
        <p:spPr bwMode="auto">
          <a:xfrm>
            <a:off x="8041850" y="1039692"/>
            <a:ext cx="1762125" cy="2540635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796300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contenido 4"/>
          <p:cNvSpPr>
            <a:spLocks noGrp="1"/>
          </p:cNvSpPr>
          <p:nvPr>
            <p:ph sz="half" idx="2"/>
          </p:nvPr>
        </p:nvSpPr>
        <p:spPr>
          <a:xfrm>
            <a:off x="502276" y="631065"/>
            <a:ext cx="5495299" cy="5558598"/>
          </a:xfrm>
        </p:spPr>
        <p:txBody>
          <a:bodyPr>
            <a:normAutofit/>
          </a:bodyPr>
          <a:lstStyle/>
          <a:p>
            <a:pPr lvl="0" algn="ctr"/>
            <a:r>
              <a:rPr lang="es-ES" sz="3200" b="1" i="1" u="sng" dirty="0" smtClean="0">
                <a:latin typeface="Arial Black" panose="020B0A04020102020204" pitchFamily="34" charset="0"/>
              </a:rPr>
              <a:t>COMPROMISO POLÍTICO</a:t>
            </a:r>
            <a:endParaRPr lang="es-ES" sz="3200" b="1" i="1" u="sng" dirty="0">
              <a:latin typeface="Arial Black" panose="020B0A04020102020204" pitchFamily="34" charset="0"/>
            </a:endParaRPr>
          </a:p>
          <a:p>
            <a:pPr marL="0" lvl="0" indent="0" algn="ctr">
              <a:buNone/>
            </a:pPr>
            <a:endParaRPr lang="es-ES" sz="3200" b="1" u="sng" dirty="0" smtClean="0">
              <a:latin typeface="Arial Black" panose="020B0A04020102020204" pitchFamily="34" charset="0"/>
            </a:endParaRPr>
          </a:p>
          <a:p>
            <a:pPr marL="0" lvl="0" indent="0" algn="just">
              <a:buNone/>
            </a:pPr>
            <a:r>
              <a:rPr lang="es-ES" dirty="0" smtClean="0"/>
              <a:t>La </a:t>
            </a:r>
            <a:r>
              <a:rPr lang="es-ES" dirty="0"/>
              <a:t>persona toma posición frente a la situación de la </a:t>
            </a:r>
            <a:r>
              <a:rPr lang="es-ES" dirty="0" smtClean="0"/>
              <a:t>sociedad,  </a:t>
            </a:r>
            <a:r>
              <a:rPr lang="es-ES" dirty="0"/>
              <a:t>a través de </a:t>
            </a:r>
            <a:r>
              <a:rPr lang="es-ES" i="1" dirty="0"/>
              <a:t>acciones</a:t>
            </a:r>
            <a:r>
              <a:rPr lang="es-ES" dirty="0"/>
              <a:t> que buscan el cambio tomando posición frente a los problemas de la sociedad.</a:t>
            </a:r>
          </a:p>
          <a:p>
            <a:endParaRPr lang="es-ES" dirty="0">
              <a:latin typeface="Arial Black" panose="020B0A04020102020204" pitchFamily="34" charset="0"/>
            </a:endParaRPr>
          </a:p>
        </p:txBody>
      </p:sp>
      <p:sp>
        <p:nvSpPr>
          <p:cNvPr id="7" name="Marcador de contenido 6"/>
          <p:cNvSpPr>
            <a:spLocks noGrp="1"/>
          </p:cNvSpPr>
          <p:nvPr>
            <p:ph sz="quarter" idx="4"/>
          </p:nvPr>
        </p:nvSpPr>
        <p:spPr>
          <a:xfrm>
            <a:off x="6223715" y="631065"/>
            <a:ext cx="5183188" cy="3684588"/>
          </a:xfrm>
        </p:spPr>
        <p:txBody>
          <a:bodyPr>
            <a:normAutofit/>
          </a:bodyPr>
          <a:lstStyle/>
          <a:p>
            <a:pPr lvl="0" algn="ctr"/>
            <a:r>
              <a:rPr lang="es-ES" sz="3500" b="1" i="1" u="sng" dirty="0" smtClean="0">
                <a:latin typeface="Arial Black" panose="020B0A04020102020204" pitchFamily="34" charset="0"/>
              </a:rPr>
              <a:t>COMPROMISO EN LO POLÍTICO </a:t>
            </a:r>
          </a:p>
          <a:p>
            <a:pPr marL="0" lvl="0" indent="0" algn="ctr">
              <a:buNone/>
            </a:pPr>
            <a:endParaRPr lang="es-ES" sz="3500" b="1" i="1" u="sng" dirty="0" smtClean="0">
              <a:latin typeface="Arial Black" panose="020B0A04020102020204" pitchFamily="34" charset="0"/>
            </a:endParaRPr>
          </a:p>
          <a:p>
            <a:pPr marL="0" lvl="0" indent="0">
              <a:buNone/>
            </a:pPr>
            <a:r>
              <a:rPr lang="es-CO" dirty="0" smtClean="0"/>
              <a:t>Es </a:t>
            </a:r>
            <a:r>
              <a:rPr lang="es-CO" dirty="0"/>
              <a:t>el que toma posición frente a los problemas de la sociedad sin que busque directamente el cambio de la </a:t>
            </a:r>
            <a:r>
              <a:rPr lang="es-CO" dirty="0" smtClean="0"/>
              <a:t>sociedad.</a:t>
            </a:r>
            <a:endParaRPr lang="es-ES" dirty="0"/>
          </a:p>
        </p:txBody>
      </p:sp>
      <p:pic>
        <p:nvPicPr>
          <p:cNvPr id="8" name="Imagen 7" descr="Resultado de imagen para politicos en accion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4101" y="4584879"/>
            <a:ext cx="2903907" cy="2273121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9" name="Imagen 8" descr="Imagen relacionada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50" t="5332" r="26614" b="50138"/>
          <a:stretch/>
        </p:blipFill>
        <p:spPr bwMode="auto">
          <a:xfrm>
            <a:off x="9147787" y="4127977"/>
            <a:ext cx="2808605" cy="246570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976019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xmlns="" id="{28783A8F-ABC1-4AEF-8F4F-96638609B06B}"/>
              </a:ext>
            </a:extLst>
          </p:cNvPr>
          <p:cNvSpPr/>
          <p:nvPr/>
        </p:nvSpPr>
        <p:spPr>
          <a:xfrm>
            <a:off x="712694" y="623263"/>
            <a:ext cx="7761605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4800" b="1" dirty="0" smtClean="0">
                <a:latin typeface="Arial Black" panose="020B0A04020102020204" pitchFamily="34" charset="0"/>
                <a:cs typeface="Aharoni" panose="02010803020104030203" pitchFamily="2" charset="-79"/>
              </a:rPr>
              <a:t>3 </a:t>
            </a:r>
            <a:r>
              <a:rPr lang="es-ES" sz="3600" b="1" dirty="0"/>
              <a:t>¿</a:t>
            </a:r>
            <a:r>
              <a:rPr lang="es-ES" sz="3600" b="1" u="sng" dirty="0" smtClean="0">
                <a:latin typeface="Arial Black" panose="020B0A04020102020204" pitchFamily="34" charset="0"/>
                <a:cs typeface="Aharoni" panose="02010803020104030203" pitchFamily="2" charset="-79"/>
              </a:rPr>
              <a:t>CUÁL ES EL COMPROMISO CON EL POBRE</a:t>
            </a:r>
            <a:r>
              <a:rPr lang="es-ES" sz="3600" b="1" dirty="0"/>
              <a:t>?</a:t>
            </a:r>
            <a:endParaRPr lang="es-ES" sz="3600" b="1" u="sng" dirty="0" smtClean="0">
              <a:latin typeface="Arial Black" panose="020B0A04020102020204" pitchFamily="34" charset="0"/>
              <a:cs typeface="Aharoni" panose="02010803020104030203" pitchFamily="2" charset="-79"/>
            </a:endParaRPr>
          </a:p>
          <a:p>
            <a:pPr algn="just"/>
            <a:r>
              <a:rPr lang="es-ES" sz="4000" b="1" dirty="0">
                <a:latin typeface="Arial Black" panose="020B0A04020102020204" pitchFamily="34" charset="0"/>
              </a:rPr>
              <a:t> </a:t>
            </a:r>
            <a:endParaRPr lang="es-ES" sz="4000" dirty="0">
              <a:latin typeface="Arial Black" panose="020B0A04020102020204" pitchFamily="34" charset="0"/>
            </a:endParaRPr>
          </a:p>
          <a:p>
            <a:pPr algn="just"/>
            <a:r>
              <a:rPr lang="es-ES" sz="2800" dirty="0" smtClean="0">
                <a:latin typeface="Arial Black" panose="020B0A04020102020204" pitchFamily="34" charset="0"/>
              </a:rPr>
              <a:t>Existen </a:t>
            </a:r>
            <a:r>
              <a:rPr lang="es-ES" sz="2800" dirty="0">
                <a:latin typeface="Arial Black" panose="020B0A04020102020204" pitchFamily="34" charset="0"/>
              </a:rPr>
              <a:t>muchos tipos de compromiso. </a:t>
            </a:r>
            <a:endParaRPr lang="es-ES" sz="2800" dirty="0" smtClean="0">
              <a:latin typeface="Arial Black" panose="020B0A04020102020204" pitchFamily="34" charset="0"/>
            </a:endParaRPr>
          </a:p>
          <a:p>
            <a:pPr algn="just"/>
            <a:r>
              <a:rPr lang="es-ES" sz="2800" b="1" i="1" dirty="0" smtClean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Desde </a:t>
            </a:r>
            <a:r>
              <a:rPr lang="es-ES" sz="2800" b="1" i="1" dirty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el punto de vista religioso </a:t>
            </a:r>
            <a:r>
              <a:rPr lang="es-ES" sz="2800" dirty="0" smtClean="0">
                <a:latin typeface="Arial Black" panose="020B0A04020102020204" pitchFamily="34" charset="0"/>
              </a:rPr>
              <a:t>pueden </a:t>
            </a:r>
            <a:r>
              <a:rPr lang="es-ES" sz="2800" dirty="0">
                <a:latin typeface="Arial Black" panose="020B0A04020102020204" pitchFamily="34" charset="0"/>
              </a:rPr>
              <a:t>ser iluminados por la fe</a:t>
            </a:r>
            <a:r>
              <a:rPr lang="es-ES" sz="2800" dirty="0" smtClean="0">
                <a:latin typeface="Arial Black" panose="020B0A04020102020204" pitchFamily="34" charset="0"/>
              </a:rPr>
              <a:t>. No  se trata de hacer </a:t>
            </a:r>
            <a:r>
              <a:rPr lang="es-ES" sz="2800" dirty="0">
                <a:latin typeface="Arial Black" panose="020B0A04020102020204" pitchFamily="34" charset="0"/>
              </a:rPr>
              <a:t>obras sociales, o luchar por el cambio de las estructuras. </a:t>
            </a:r>
            <a:r>
              <a:rPr lang="es-ES" sz="2800" dirty="0" smtClean="0">
                <a:latin typeface="Arial Black" panose="020B0A04020102020204" pitchFamily="34" charset="0"/>
              </a:rPr>
              <a:t> </a:t>
            </a:r>
            <a:endParaRPr lang="es-ES" sz="2800" dirty="0">
              <a:latin typeface="Arial Black" panose="020B0A04020102020204" pitchFamily="34" charset="0"/>
            </a:endParaRPr>
          </a:p>
        </p:txBody>
      </p:sp>
      <p:pic>
        <p:nvPicPr>
          <p:cNvPr id="4" name="Imagen 3" descr="Resultado de imagen para PERSONA ILUMINADA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4299" y="1897123"/>
            <a:ext cx="3600000" cy="4284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042096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ES" dirty="0" smtClean="0">
                <a:latin typeface="Arial Black" panose="020B0A04020102020204" pitchFamily="34" charset="0"/>
              </a:rPr>
              <a:t>CONDICIONES PARA QUE EL COMPROMISO CON EL POBRE SEA AUTENTICO.</a:t>
            </a:r>
            <a:endParaRPr lang="es-ES" dirty="0">
              <a:latin typeface="Arial Black" panose="020B0A04020102020204" pitchFamily="34" charset="0"/>
            </a:endParaRPr>
          </a:p>
        </p:txBody>
      </p:sp>
      <p:sp>
        <p:nvSpPr>
          <p:cNvPr id="10" name="Marcador de contenido 4"/>
          <p:cNvSpPr>
            <a:spLocks noGrp="1"/>
          </p:cNvSpPr>
          <p:nvPr>
            <p:ph type="body" idx="1"/>
          </p:nvPr>
        </p:nvSpPr>
        <p:spPr>
          <a:xfrm>
            <a:off x="4696217" y="2505075"/>
            <a:ext cx="2992470" cy="3684588"/>
          </a:xfrm>
        </p:spPr>
        <p:txBody>
          <a:bodyPr/>
          <a:lstStyle/>
          <a:p>
            <a:pPr marL="0" lvl="0" indent="0" algn="just">
              <a:buNone/>
            </a:pPr>
            <a:r>
              <a:rPr lang="es-CO" sz="2400" b="1" dirty="0">
                <a:latin typeface="Arial Black" panose="020B0A04020102020204" pitchFamily="34" charset="0"/>
              </a:rPr>
              <a:t>b) </a:t>
            </a:r>
            <a:r>
              <a:rPr lang="es-CO" dirty="0"/>
              <a:t>Que busque hacer del pobre un </a:t>
            </a:r>
            <a:r>
              <a:rPr lang="es-CO" i="1" dirty="0"/>
              <a:t>protagonista</a:t>
            </a:r>
            <a:r>
              <a:rPr lang="es-CO" dirty="0"/>
              <a:t> de su propio destino</a:t>
            </a:r>
            <a:endParaRPr lang="es-ES" dirty="0"/>
          </a:p>
          <a:p>
            <a:pPr marL="0" indent="0">
              <a:buNone/>
            </a:pPr>
            <a:endParaRPr lang="es-ES" dirty="0"/>
          </a:p>
        </p:txBody>
      </p:sp>
      <p:sp>
        <p:nvSpPr>
          <p:cNvPr id="5" name="Marcador de contenido 4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3023873" cy="3684588"/>
          </a:xfrm>
        </p:spPr>
        <p:txBody>
          <a:bodyPr>
            <a:normAutofit/>
          </a:bodyPr>
          <a:lstStyle/>
          <a:p>
            <a:pPr marL="0" lvl="0" indent="0" algn="just">
              <a:buNone/>
            </a:pPr>
            <a:r>
              <a:rPr lang="es-ES" sz="2400" b="1" dirty="0">
                <a:latin typeface="Arial Black" panose="020B0A04020102020204" pitchFamily="34" charset="0"/>
              </a:rPr>
              <a:t>a) </a:t>
            </a:r>
            <a:r>
              <a:rPr lang="es-ES" sz="2400" dirty="0"/>
              <a:t>Que parta de la persona del pobre. Que no se le imponga ni se le condicione su libertad. </a:t>
            </a:r>
          </a:p>
          <a:p>
            <a:endParaRPr lang="es-ES" dirty="0"/>
          </a:p>
        </p:txBody>
      </p:sp>
      <p:sp>
        <p:nvSpPr>
          <p:cNvPr id="9" name="Marcador de contenido 4"/>
          <p:cNvSpPr>
            <a:spLocks noGrp="1"/>
          </p:cNvSpPr>
          <p:nvPr>
            <p:ph sz="quarter" idx="4"/>
          </p:nvPr>
        </p:nvSpPr>
        <p:spPr>
          <a:xfrm>
            <a:off x="8384146" y="2432050"/>
            <a:ext cx="2971242" cy="3684588"/>
          </a:xfrm>
        </p:spPr>
        <p:txBody>
          <a:bodyPr/>
          <a:lstStyle/>
          <a:p>
            <a:pPr marL="0" lvl="0" indent="0" algn="just">
              <a:buNone/>
            </a:pPr>
            <a:r>
              <a:rPr lang="es-ES" sz="2400" b="1" dirty="0">
                <a:latin typeface="Arial Black" panose="020B0A04020102020204" pitchFamily="34" charset="0"/>
              </a:rPr>
              <a:t>c) </a:t>
            </a:r>
            <a:r>
              <a:rPr lang="es-ES" dirty="0"/>
              <a:t>Que se haga de una manera respetuosa, sin autoritarismo, ni suficiencia.</a:t>
            </a:r>
          </a:p>
          <a:p>
            <a:pPr algn="just"/>
            <a:endParaRPr lang="es-ES" sz="3200" dirty="0"/>
          </a:p>
        </p:txBody>
      </p:sp>
      <p:pic>
        <p:nvPicPr>
          <p:cNvPr id="13" name="Imagen 12" descr="Imagen relacionada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453" y="4801894"/>
            <a:ext cx="3161763" cy="17771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Imagen 13" descr="Imagen relacionada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0318" y="4619194"/>
            <a:ext cx="2880000" cy="1764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Imagen 14" descr="Imagen relacionada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6343" y="4507832"/>
            <a:ext cx="2088000" cy="2016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71325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contenido 3"/>
          <p:cNvSpPr>
            <a:spLocks noGrp="1"/>
          </p:cNvSpPr>
          <p:nvPr>
            <p:ph sz="half" idx="1"/>
          </p:nvPr>
        </p:nvSpPr>
        <p:spPr>
          <a:xfrm>
            <a:off x="215153" y="125914"/>
            <a:ext cx="8388519" cy="62137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S" sz="4800" dirty="0">
                <a:latin typeface="Arial Black" panose="020B0A04020102020204" pitchFamily="34" charset="0"/>
                <a:cs typeface="Aharoni" panose="02010803020104030203" pitchFamily="2" charset="-79"/>
              </a:rPr>
              <a:t>Propuesta de trabajo con el Pobre</a:t>
            </a:r>
          </a:p>
          <a:p>
            <a:pPr algn="just"/>
            <a:r>
              <a:rPr lang="es-ES" dirty="0"/>
              <a:t>El compromiso conducta, es  necesario para que el  pobre  se interrogue positiva y negativamente;  en el plano personal y social.</a:t>
            </a:r>
          </a:p>
          <a:p>
            <a:pPr marL="0" indent="0" algn="just">
              <a:buNone/>
            </a:pPr>
            <a:endParaRPr lang="es-ES" dirty="0"/>
          </a:p>
          <a:p>
            <a:pPr algn="just"/>
            <a:r>
              <a:rPr lang="es-ES" dirty="0"/>
              <a:t>El compromiso personal debe estar por encima del socio-político, sin despreciar lo político, empezar por lo personal, ayudándole al pobre a ser sujeto, educarlo en sus valores  y acompañarle con acciones que le permita cambiar las estructuras que lo oprimen. </a:t>
            </a:r>
          </a:p>
          <a:p>
            <a:pPr algn="just"/>
            <a:endParaRPr lang="es-ES" dirty="0"/>
          </a:p>
        </p:txBody>
      </p:sp>
      <p:pic>
        <p:nvPicPr>
          <p:cNvPr id="6" name="Imagen 5" descr="Imagen relacionada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6101" y="394854"/>
            <a:ext cx="2363470" cy="266382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7" name="Imagen 6" descr="Imagen relacionada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503"/>
          <a:stretch/>
        </p:blipFill>
        <p:spPr bwMode="auto">
          <a:xfrm>
            <a:off x="9397711" y="3911051"/>
            <a:ext cx="2376000" cy="2628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088419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3"/>
          <p:cNvSpPr>
            <a:spLocks noGrp="1"/>
          </p:cNvSpPr>
          <p:nvPr>
            <p:ph idx="1"/>
          </p:nvPr>
        </p:nvSpPr>
        <p:spPr>
          <a:xfrm>
            <a:off x="838200" y="665163"/>
            <a:ext cx="10515600" cy="5511800"/>
          </a:xfrm>
        </p:spPr>
        <p:txBody>
          <a:bodyPr>
            <a:normAutofit fontScale="97500"/>
          </a:bodyPr>
          <a:lstStyle/>
          <a:p>
            <a:pPr marL="0" indent="0">
              <a:buNone/>
            </a:pPr>
            <a:r>
              <a:rPr lang="es-ES" dirty="0"/>
              <a:t/>
            </a:r>
            <a:br>
              <a:rPr lang="es-ES" dirty="0"/>
            </a:br>
            <a:r>
              <a:rPr lang="es-ES" sz="3700" dirty="0"/>
              <a:t>El compromiso </a:t>
            </a:r>
            <a:r>
              <a:rPr lang="es-ES" sz="3700" i="1" dirty="0"/>
              <a:t>en lo político hace </a:t>
            </a:r>
            <a:r>
              <a:rPr lang="es-ES" sz="3700" dirty="0"/>
              <a:t>que la gente tome parte en la situación de la sociedad, y las agrupaciones tomen parte y no solo padezcan </a:t>
            </a:r>
            <a:r>
              <a:rPr lang="es-ES" sz="3700" dirty="0" smtClean="0"/>
              <a:t>“la situación”. </a:t>
            </a:r>
            <a:r>
              <a:rPr lang="es-ES" sz="3700" dirty="0">
                <a:latin typeface="Arial Black" panose="020B0A04020102020204" pitchFamily="34" charset="0"/>
              </a:rPr>
              <a:t/>
            </a:r>
            <a:br>
              <a:rPr lang="es-ES" sz="3700" dirty="0">
                <a:latin typeface="Arial Black" panose="020B0A04020102020204" pitchFamily="34" charset="0"/>
              </a:rPr>
            </a:br>
            <a:r>
              <a:rPr lang="es-ES" sz="3700" dirty="0" smtClean="0">
                <a:latin typeface="Arial Black" panose="020B0A04020102020204" pitchFamily="34" charset="0"/>
              </a:rPr>
              <a:t/>
            </a:r>
            <a:br>
              <a:rPr lang="es-ES" sz="3700" dirty="0" smtClean="0">
                <a:latin typeface="Arial Black" panose="020B0A04020102020204" pitchFamily="34" charset="0"/>
              </a:rPr>
            </a:br>
            <a:r>
              <a:rPr lang="es-ES" dirty="0"/>
              <a:t/>
            </a:r>
            <a:br>
              <a:rPr lang="es-ES" dirty="0"/>
            </a:br>
            <a:r>
              <a:rPr lang="es-ES" dirty="0" smtClean="0"/>
              <a:t/>
            </a:r>
            <a:br>
              <a:rPr lang="es-ES" dirty="0" smtClean="0"/>
            </a:br>
            <a:endParaRPr lang="es-ES" dirty="0"/>
          </a:p>
        </p:txBody>
      </p:sp>
      <p:pic>
        <p:nvPicPr>
          <p:cNvPr id="10" name="Imagen 9" descr="Imagen relacionada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3412" y="3429000"/>
            <a:ext cx="4716000" cy="2844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460657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/>
          <p:cNvGrpSpPr/>
          <p:nvPr/>
        </p:nvGrpSpPr>
        <p:grpSpPr>
          <a:xfrm>
            <a:off x="3683141" y="224530"/>
            <a:ext cx="7942992" cy="1047230"/>
            <a:chOff x="2461794" y="5"/>
            <a:chExt cx="7942992" cy="1047230"/>
          </a:xfrm>
        </p:grpSpPr>
        <p:sp>
          <p:nvSpPr>
            <p:cNvPr id="5" name="Pentágono 4"/>
            <p:cNvSpPr/>
            <p:nvPr/>
          </p:nvSpPr>
          <p:spPr>
            <a:xfrm rot="10800000">
              <a:off x="2461794" y="5"/>
              <a:ext cx="7942992" cy="1047230"/>
            </a:xfrm>
            <a:prstGeom prst="homePlat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Pentágono 4"/>
            <p:cNvSpPr/>
            <p:nvPr/>
          </p:nvSpPr>
          <p:spPr>
            <a:xfrm rot="21600000">
              <a:off x="2723601" y="5"/>
              <a:ext cx="7681185" cy="104723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61799" tIns="114300" rIns="213360" bIns="114300" numCol="1" spcCol="1270" anchor="ctr" anchorCtr="0">
              <a:noAutofit/>
            </a:bodyPr>
            <a:lstStyle/>
            <a:p>
              <a:pPr lvl="0" algn="ctr" defTabSz="1333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CO" sz="3000" b="1" kern="1200" dirty="0" smtClean="0"/>
                <a:t>Vivir la pobreza evangélica</a:t>
              </a:r>
              <a:endParaRPr lang="es-PA" sz="3000" kern="1200" dirty="0">
                <a:latin typeface="AR DARLING" panose="02000000000000000000" pitchFamily="2" charset="0"/>
              </a:endParaRPr>
            </a:p>
          </p:txBody>
        </p:sp>
      </p:grpSp>
      <p:grpSp>
        <p:nvGrpSpPr>
          <p:cNvPr id="7" name="Grupo 6"/>
          <p:cNvGrpSpPr/>
          <p:nvPr/>
        </p:nvGrpSpPr>
        <p:grpSpPr>
          <a:xfrm>
            <a:off x="3683141" y="1496290"/>
            <a:ext cx="7942992" cy="1047230"/>
            <a:chOff x="2505382" y="1408328"/>
            <a:chExt cx="7942992" cy="1047230"/>
          </a:xfrm>
        </p:grpSpPr>
        <p:sp>
          <p:nvSpPr>
            <p:cNvPr id="8" name="Pentágono 7"/>
            <p:cNvSpPr/>
            <p:nvPr/>
          </p:nvSpPr>
          <p:spPr>
            <a:xfrm rot="10800000">
              <a:off x="2505382" y="1408328"/>
              <a:ext cx="7942992" cy="1047230"/>
            </a:xfrm>
            <a:prstGeom prst="homePlat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Pentágono 4"/>
            <p:cNvSpPr/>
            <p:nvPr/>
          </p:nvSpPr>
          <p:spPr>
            <a:xfrm>
              <a:off x="2767189" y="1408328"/>
              <a:ext cx="7681185" cy="104723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61799" tIns="114300" rIns="213360" bIns="114300" numCol="1" spcCol="1270" anchor="ctr" anchorCtr="0">
              <a:noAutofit/>
            </a:bodyPr>
            <a:lstStyle/>
            <a:p>
              <a:pPr lvl="0" algn="ctr" defTabSz="1333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3000" b="1" kern="1200" dirty="0" smtClean="0"/>
                <a:t>Defensa de la persona</a:t>
              </a:r>
              <a:endParaRPr lang="es-ES" sz="3000" b="1" kern="1200" dirty="0"/>
            </a:p>
          </p:txBody>
        </p:sp>
      </p:grpSp>
      <p:grpSp>
        <p:nvGrpSpPr>
          <p:cNvPr id="10" name="Grupo 9"/>
          <p:cNvGrpSpPr/>
          <p:nvPr/>
        </p:nvGrpSpPr>
        <p:grpSpPr>
          <a:xfrm>
            <a:off x="3683134" y="2822257"/>
            <a:ext cx="7942992" cy="1047230"/>
            <a:chOff x="2262486" y="2725322"/>
            <a:chExt cx="7942992" cy="1047230"/>
          </a:xfrm>
        </p:grpSpPr>
        <p:sp>
          <p:nvSpPr>
            <p:cNvPr id="11" name="Pentágono 10"/>
            <p:cNvSpPr/>
            <p:nvPr/>
          </p:nvSpPr>
          <p:spPr>
            <a:xfrm rot="10800000">
              <a:off x="2262486" y="2725322"/>
              <a:ext cx="7942992" cy="1047230"/>
            </a:xfrm>
            <a:prstGeom prst="homePlat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Pentágono 4"/>
            <p:cNvSpPr/>
            <p:nvPr/>
          </p:nvSpPr>
          <p:spPr>
            <a:xfrm rot="21600000">
              <a:off x="2524293" y="2725322"/>
              <a:ext cx="7681185" cy="104723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61799" tIns="114300" rIns="213360" bIns="114300" numCol="1" spcCol="1270" anchor="ctr" anchorCtr="0">
              <a:noAutofit/>
            </a:bodyPr>
            <a:lstStyle/>
            <a:p>
              <a:pPr lvl="0" algn="ctr" defTabSz="1333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CO" sz="3000" b="1" kern="1200" dirty="0" smtClean="0"/>
                <a:t>Frente a una cultura individualista, solidaridad</a:t>
              </a:r>
              <a:endParaRPr lang="es-ES" sz="3000" kern="1200" dirty="0"/>
            </a:p>
          </p:txBody>
        </p:sp>
      </p:grpSp>
      <p:grpSp>
        <p:nvGrpSpPr>
          <p:cNvPr id="13" name="Grupo 12"/>
          <p:cNvGrpSpPr/>
          <p:nvPr/>
        </p:nvGrpSpPr>
        <p:grpSpPr>
          <a:xfrm>
            <a:off x="3683142" y="4110732"/>
            <a:ext cx="7942992" cy="1047230"/>
            <a:chOff x="2262486" y="4085158"/>
            <a:chExt cx="7942992" cy="1047230"/>
          </a:xfrm>
        </p:grpSpPr>
        <p:sp>
          <p:nvSpPr>
            <p:cNvPr id="14" name="Pentágono 13"/>
            <p:cNvSpPr/>
            <p:nvPr/>
          </p:nvSpPr>
          <p:spPr>
            <a:xfrm rot="10800000">
              <a:off x="2262486" y="4085158"/>
              <a:ext cx="7942992" cy="1047230"/>
            </a:xfrm>
            <a:prstGeom prst="homePlat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Pentágono 4"/>
            <p:cNvSpPr/>
            <p:nvPr/>
          </p:nvSpPr>
          <p:spPr>
            <a:xfrm rot="21600000">
              <a:off x="2524293" y="4085158"/>
              <a:ext cx="7681185" cy="104723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61799" tIns="114300" rIns="213360" bIns="114300" numCol="1" spcCol="1270" anchor="ctr" anchorCtr="0">
              <a:noAutofit/>
            </a:bodyPr>
            <a:lstStyle/>
            <a:p>
              <a:pPr lvl="0" algn="ctr" defTabSz="1333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CO" sz="3000" b="1" kern="1200" dirty="0" smtClean="0"/>
                <a:t>Frente a la insensibilidad social, misericordia</a:t>
              </a:r>
              <a:endParaRPr lang="es-ES" sz="3000" kern="1200" dirty="0"/>
            </a:p>
          </p:txBody>
        </p:sp>
      </p:grpSp>
      <p:grpSp>
        <p:nvGrpSpPr>
          <p:cNvPr id="16" name="Grupo 15"/>
          <p:cNvGrpSpPr/>
          <p:nvPr/>
        </p:nvGrpSpPr>
        <p:grpSpPr>
          <a:xfrm>
            <a:off x="3828612" y="5399203"/>
            <a:ext cx="7942992" cy="1047230"/>
            <a:chOff x="2262486" y="5444994"/>
            <a:chExt cx="7942992" cy="1047230"/>
          </a:xfrm>
        </p:grpSpPr>
        <p:sp>
          <p:nvSpPr>
            <p:cNvPr id="17" name="Pentágono 16"/>
            <p:cNvSpPr/>
            <p:nvPr/>
          </p:nvSpPr>
          <p:spPr>
            <a:xfrm rot="10800000">
              <a:off x="2262486" y="5444994"/>
              <a:ext cx="7942992" cy="1047230"/>
            </a:xfrm>
            <a:prstGeom prst="homePlat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Pentágono 4"/>
            <p:cNvSpPr/>
            <p:nvPr/>
          </p:nvSpPr>
          <p:spPr>
            <a:xfrm rot="21600000">
              <a:off x="2524293" y="5444994"/>
              <a:ext cx="7681185" cy="104723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61799" tIns="114300" rIns="213360" bIns="114300" numCol="1" spcCol="1270" anchor="ctr" anchorCtr="0">
              <a:noAutofit/>
            </a:bodyPr>
            <a:lstStyle/>
            <a:p>
              <a:pPr lvl="0" algn="ctr" defTabSz="1333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3000" kern="1200" dirty="0" smtClean="0"/>
                <a:t> </a:t>
              </a:r>
              <a:r>
                <a:rPr lang="es-CO" sz="3000" b="1" kern="1200" dirty="0" smtClean="0"/>
                <a:t>Frente al fatalismo, responsabilidad y compromiso</a:t>
              </a:r>
              <a:endParaRPr lang="es-ES" sz="3000" kern="1200" dirty="0"/>
            </a:p>
          </p:txBody>
        </p:sp>
      </p:grpSp>
      <p:pic>
        <p:nvPicPr>
          <p:cNvPr id="19" name="Imagen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632415">
            <a:off x="694142" y="2960431"/>
            <a:ext cx="2294848" cy="3236330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0" y="642020"/>
            <a:ext cx="368313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s-ES" sz="3200" b="1" dirty="0" smtClean="0">
                <a:solidFill>
                  <a:prstClr val="black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OTRAS FORMAS DE LOGRAR EL COMPROMISO</a:t>
            </a:r>
            <a:endParaRPr lang="es-ES" sz="2000" b="1" u="sng" dirty="0">
              <a:solidFill>
                <a:prstClr val="black"/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203667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lipse 2">
            <a:extLst>
              <a:ext uri="{FF2B5EF4-FFF2-40B4-BE49-F238E27FC236}">
                <a16:creationId xmlns="" xmlns:a16="http://schemas.microsoft.com/office/drawing/2014/main" id="{B7409C16-9249-4780-B7ED-EF1C2B886544}"/>
              </a:ext>
            </a:extLst>
          </p:cNvPr>
          <p:cNvSpPr/>
          <p:nvPr/>
        </p:nvSpPr>
        <p:spPr>
          <a:xfrm>
            <a:off x="38502" y="1703366"/>
            <a:ext cx="2988169" cy="3662637"/>
          </a:xfrm>
          <a:prstGeom prst="ellipse">
            <a:avLst/>
          </a:prstGeom>
          <a:solidFill>
            <a:srgbClr val="993366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</p:sp>
      <p:sp>
        <p:nvSpPr>
          <p:cNvPr id="5" name="Rectángulo 4"/>
          <p:cNvSpPr/>
          <p:nvPr/>
        </p:nvSpPr>
        <p:spPr>
          <a:xfrm>
            <a:off x="296214" y="1997839"/>
            <a:ext cx="247274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1244600">
              <a:spcBef>
                <a:spcPct val="0"/>
              </a:spcBef>
              <a:spcAft>
                <a:spcPts val="600"/>
              </a:spcAft>
            </a:pPr>
            <a:r>
              <a:rPr lang="es-PA" sz="3200" dirty="0">
                <a:solidFill>
                  <a:schemeClr val="bg1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Vivir</a:t>
            </a:r>
          </a:p>
          <a:p>
            <a:pPr lvl="0" algn="ctr" defTabSz="1244600">
              <a:spcBef>
                <a:spcPct val="0"/>
              </a:spcBef>
              <a:spcAft>
                <a:spcPts val="600"/>
              </a:spcAft>
            </a:pPr>
            <a:r>
              <a:rPr lang="es-PA" sz="3200" dirty="0">
                <a:solidFill>
                  <a:schemeClr val="bg1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 la</a:t>
            </a:r>
          </a:p>
          <a:p>
            <a:pPr lvl="0" algn="ctr" defTabSz="1244600">
              <a:spcBef>
                <a:spcPct val="0"/>
              </a:spcBef>
              <a:spcAft>
                <a:spcPts val="600"/>
              </a:spcAft>
            </a:pPr>
            <a:r>
              <a:rPr lang="es-PA" sz="3200" dirty="0">
                <a:solidFill>
                  <a:schemeClr val="bg1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Pobreza</a:t>
            </a:r>
          </a:p>
          <a:p>
            <a:pPr lvl="0" algn="ctr" defTabSz="1244600">
              <a:spcBef>
                <a:spcPct val="0"/>
              </a:spcBef>
              <a:spcAft>
                <a:spcPts val="600"/>
              </a:spcAft>
            </a:pPr>
            <a:r>
              <a:rPr lang="es-PA" sz="3200" dirty="0">
                <a:solidFill>
                  <a:schemeClr val="bg1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 </a:t>
            </a:r>
            <a:r>
              <a:rPr lang="es-PA" sz="2800" dirty="0">
                <a:solidFill>
                  <a:schemeClr val="bg1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e</a:t>
            </a:r>
            <a:r>
              <a:rPr lang="es-PA" sz="2800" dirty="0" smtClean="0">
                <a:solidFill>
                  <a:schemeClr val="bg1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vangélica </a:t>
            </a:r>
          </a:p>
          <a:p>
            <a:pPr lvl="0" algn="ctr" defTabSz="1244600">
              <a:spcBef>
                <a:spcPct val="0"/>
              </a:spcBef>
              <a:spcAft>
                <a:spcPts val="600"/>
              </a:spcAft>
            </a:pPr>
            <a:r>
              <a:rPr lang="es-PA" sz="3200" dirty="0" smtClean="0">
                <a:solidFill>
                  <a:schemeClr val="bg1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PARA:</a:t>
            </a:r>
            <a:endParaRPr lang="es-PA" sz="3200" dirty="0">
              <a:solidFill>
                <a:schemeClr val="bg1"/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3400023" y="281412"/>
            <a:ext cx="8113690" cy="53383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42925" lvl="1" indent="-457200" algn="just">
              <a:lnSpc>
                <a:spcPct val="107000"/>
              </a:lnSpc>
              <a:buFont typeface="Arial" panose="020B0604020202020204" pitchFamily="34" charset="0"/>
              <a:buChar char="•"/>
              <a:tabLst>
                <a:tab pos="1352550" algn="l"/>
              </a:tabLst>
            </a:pPr>
            <a:r>
              <a:rPr lang="es-ES" sz="3200" dirty="0" smtClean="0"/>
              <a:t>Compartir </a:t>
            </a:r>
            <a:r>
              <a:rPr lang="es-ES" sz="3200" dirty="0"/>
              <a:t>los bienes y no tener en exceso. </a:t>
            </a:r>
            <a:endParaRPr lang="es-ES" sz="3200" dirty="0" smtClean="0"/>
          </a:p>
          <a:p>
            <a:pPr marL="542925" lvl="1" indent="-457200" algn="just">
              <a:lnSpc>
                <a:spcPct val="107000"/>
              </a:lnSpc>
              <a:buFont typeface="Arial" panose="020B0604020202020204" pitchFamily="34" charset="0"/>
              <a:buChar char="•"/>
              <a:tabLst>
                <a:tab pos="1352550" algn="l"/>
              </a:tabLst>
            </a:pPr>
            <a:r>
              <a:rPr lang="es-ES" sz="3200" dirty="0" smtClean="0"/>
              <a:t>Ser </a:t>
            </a:r>
            <a:r>
              <a:rPr lang="es-ES" sz="3200" dirty="0"/>
              <a:t>libres  y</a:t>
            </a:r>
            <a:r>
              <a:rPr lang="es-ES" sz="3200" dirty="0" smtClean="0"/>
              <a:t> </a:t>
            </a:r>
            <a:r>
              <a:rPr lang="es-ES" sz="3200" dirty="0"/>
              <a:t>no  vivir pendientes de la posesión de cosas, del prestigio social o de la moda. </a:t>
            </a:r>
          </a:p>
          <a:p>
            <a:pPr marL="542925" lvl="1" indent="-457200" algn="just">
              <a:lnSpc>
                <a:spcPct val="107000"/>
              </a:lnSpc>
              <a:buFont typeface="Arial" panose="020B0604020202020204" pitchFamily="34" charset="0"/>
              <a:buChar char="•"/>
              <a:tabLst>
                <a:tab pos="1352550" algn="l"/>
              </a:tabLst>
            </a:pPr>
            <a:r>
              <a:rPr lang="es-ES" sz="3200" dirty="0" smtClean="0"/>
              <a:t>Tener manos </a:t>
            </a:r>
            <a:r>
              <a:rPr lang="es-ES" sz="3200" dirty="0"/>
              <a:t>libres </a:t>
            </a:r>
            <a:r>
              <a:rPr lang="es-ES" sz="3200" dirty="0" smtClean="0"/>
              <a:t>para </a:t>
            </a:r>
            <a:r>
              <a:rPr lang="es-ES" sz="3200" dirty="0"/>
              <a:t>actuar al servir a los pobres estando más cerca de los </a:t>
            </a:r>
            <a:r>
              <a:rPr lang="es-ES" sz="3200" dirty="0" smtClean="0"/>
              <a:t>necesitados. </a:t>
            </a:r>
          </a:p>
          <a:p>
            <a:pPr marL="542925" lvl="1" indent="-457200" algn="just">
              <a:lnSpc>
                <a:spcPct val="107000"/>
              </a:lnSpc>
              <a:buFont typeface="Arial" panose="020B0604020202020204" pitchFamily="34" charset="0"/>
              <a:buChar char="•"/>
              <a:tabLst>
                <a:tab pos="1352550" algn="l"/>
              </a:tabLst>
            </a:pPr>
            <a:r>
              <a:rPr lang="es-ES" sz="3200" dirty="0"/>
              <a:t>E</a:t>
            </a:r>
            <a:r>
              <a:rPr lang="es-ES" sz="3200" dirty="0" smtClean="0"/>
              <a:t>scuchar </a:t>
            </a:r>
            <a:r>
              <a:rPr lang="es-ES" sz="3200" dirty="0"/>
              <a:t>sus problemas y transformar nuestro corazón, para descubrir los verdaderos valores de la vida.</a:t>
            </a:r>
            <a:endParaRPr lang="es-PA" sz="32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1" name="Conector recto de flecha 10"/>
          <p:cNvCxnSpPr/>
          <p:nvPr/>
        </p:nvCxnSpPr>
        <p:spPr>
          <a:xfrm flipV="1">
            <a:off x="2550017" y="1581915"/>
            <a:ext cx="1068947" cy="671889"/>
          </a:xfrm>
          <a:prstGeom prst="straightConnector1">
            <a:avLst/>
          </a:prstGeom>
          <a:ln>
            <a:solidFill>
              <a:srgbClr val="99336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cto de flecha 12"/>
          <p:cNvCxnSpPr>
            <a:stCxn id="3" idx="6"/>
          </p:cNvCxnSpPr>
          <p:nvPr/>
        </p:nvCxnSpPr>
        <p:spPr>
          <a:xfrm flipV="1">
            <a:off x="3026671" y="3116687"/>
            <a:ext cx="695324" cy="417998"/>
          </a:xfrm>
          <a:prstGeom prst="straightConnector1">
            <a:avLst/>
          </a:prstGeom>
          <a:ln>
            <a:solidFill>
              <a:srgbClr val="99336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de flecha 14"/>
          <p:cNvCxnSpPr/>
          <p:nvPr/>
        </p:nvCxnSpPr>
        <p:spPr>
          <a:xfrm>
            <a:off x="2337516" y="4616179"/>
            <a:ext cx="1275009" cy="128788"/>
          </a:xfrm>
          <a:prstGeom prst="straightConnector1">
            <a:avLst/>
          </a:prstGeom>
          <a:ln>
            <a:solidFill>
              <a:srgbClr val="99336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de flecha 16"/>
          <p:cNvCxnSpPr/>
          <p:nvPr/>
        </p:nvCxnSpPr>
        <p:spPr>
          <a:xfrm flipV="1">
            <a:off x="2163651" y="557478"/>
            <a:ext cx="1481071" cy="1210614"/>
          </a:xfrm>
          <a:prstGeom prst="straightConnector1">
            <a:avLst/>
          </a:prstGeom>
          <a:ln>
            <a:solidFill>
              <a:srgbClr val="99336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4516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ipse 3">
            <a:extLst>
              <a:ext uri="{FF2B5EF4-FFF2-40B4-BE49-F238E27FC236}">
                <a16:creationId xmlns="" xmlns:a16="http://schemas.microsoft.com/office/drawing/2014/main" id="{B7409C16-9249-4780-B7ED-EF1C2B886544}"/>
              </a:ext>
            </a:extLst>
          </p:cNvPr>
          <p:cNvSpPr/>
          <p:nvPr/>
        </p:nvSpPr>
        <p:spPr>
          <a:xfrm>
            <a:off x="508642" y="2196259"/>
            <a:ext cx="2988169" cy="3662637"/>
          </a:xfrm>
          <a:prstGeom prst="ellipse">
            <a:avLst/>
          </a:prstGeom>
          <a:solidFill>
            <a:srgbClr val="000099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/>
            <a:endParaRPr lang="es-ES" sz="3600" dirty="0" smtClean="0">
              <a:latin typeface="Arial Black" panose="020B0A04020102020204" pitchFamily="34" charset="0"/>
            </a:endParaRPr>
          </a:p>
          <a:p>
            <a:pPr algn="ctr"/>
            <a:r>
              <a:rPr lang="es-ES" sz="36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Vivir la </a:t>
            </a:r>
            <a:r>
              <a:rPr lang="es-ES" sz="3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defensa</a:t>
            </a:r>
            <a:r>
              <a:rPr lang="es-ES" sz="36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de la </a:t>
            </a:r>
            <a:r>
              <a:rPr lang="es-ES" sz="28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persona</a:t>
            </a:r>
            <a:endParaRPr lang="es-ES" sz="36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="" xmlns:a16="http://schemas.microsoft.com/office/drawing/2014/main" id="{6980E4D6-21B8-4868-9E4E-99FED8D564B9}"/>
              </a:ext>
            </a:extLst>
          </p:cNvPr>
          <p:cNvSpPr/>
          <p:nvPr/>
        </p:nvSpPr>
        <p:spPr>
          <a:xfrm>
            <a:off x="3496811" y="487025"/>
            <a:ext cx="7591319" cy="206210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s-CO" sz="3200" dirty="0" smtClean="0"/>
              <a:t>Como </a:t>
            </a:r>
            <a:r>
              <a:rPr lang="es-CO" sz="3200" dirty="0"/>
              <a:t>valor </a:t>
            </a:r>
            <a:r>
              <a:rPr lang="es-CO" sz="3200" dirty="0" smtClean="0"/>
              <a:t>primero. Nada justifica que </a:t>
            </a:r>
            <a:r>
              <a:rPr lang="es-CO" sz="3200" dirty="0"/>
              <a:t>se sacrifique a los más desafortunados de la sociedad, </a:t>
            </a:r>
            <a:r>
              <a:rPr lang="es-CO" sz="3200" dirty="0" smtClean="0"/>
              <a:t>a diferencia de quienes tienen buena calidad de vida.</a:t>
            </a:r>
            <a:endParaRPr lang="es-ES" sz="3200" dirty="0"/>
          </a:p>
        </p:txBody>
      </p:sp>
      <p:pic>
        <p:nvPicPr>
          <p:cNvPr id="7" name="Imagen 6" descr="Imagen relacionada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1422" y="3634823"/>
            <a:ext cx="4500000" cy="2736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6996048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ipse 3">
            <a:extLst>
              <a:ext uri="{FF2B5EF4-FFF2-40B4-BE49-F238E27FC236}">
                <a16:creationId xmlns="" xmlns:a16="http://schemas.microsoft.com/office/drawing/2014/main" id="{B7409C16-9249-4780-B7ED-EF1C2B886544}"/>
              </a:ext>
            </a:extLst>
          </p:cNvPr>
          <p:cNvSpPr/>
          <p:nvPr/>
        </p:nvSpPr>
        <p:spPr>
          <a:xfrm>
            <a:off x="951954" y="209435"/>
            <a:ext cx="2917607" cy="2904565"/>
          </a:xfrm>
          <a:prstGeom prst="ellipse">
            <a:avLst/>
          </a:prstGeom>
          <a:solidFill>
            <a:srgbClr val="000099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s-ES" sz="3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Vivir la defensa de las </a:t>
            </a:r>
            <a:r>
              <a:rPr lang="es-ES" sz="28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personas</a:t>
            </a:r>
            <a:endParaRPr lang="es-ES" sz="3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4200041" y="327268"/>
            <a:ext cx="7539241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CO" sz="2800" dirty="0"/>
              <a:t>Ante la: discriminación, olvido de los desempleados,  resentimiento hacia los grupos minoritarios,  defensa de la seguridad ciudadana contra los delincuentes, etc. </a:t>
            </a:r>
          </a:p>
          <a:p>
            <a:pPr algn="just"/>
            <a:r>
              <a:rPr lang="es-CO" sz="2800" dirty="0"/>
              <a:t>Como herederos de un carisma debemos pensar en las personas despojadas de futuro, metidas en un túnel sin salida.</a:t>
            </a:r>
          </a:p>
          <a:p>
            <a:pPr algn="just"/>
            <a:endParaRPr lang="es-CO" sz="2800" dirty="0"/>
          </a:p>
          <a:p>
            <a:pPr algn="just"/>
            <a:r>
              <a:rPr lang="es-CO" sz="2800" dirty="0"/>
              <a:t>Nuestro compromiso cristiano y vicentino es: defensa de las personas maltratadas, ayuda a los desempleados, sostener a la familia que se hunde. Buscando su  bien, sus  derechos y dignidad. </a:t>
            </a:r>
            <a:endParaRPr lang="es-ES" sz="2800" dirty="0"/>
          </a:p>
        </p:txBody>
      </p:sp>
      <p:pic>
        <p:nvPicPr>
          <p:cNvPr id="7" name="Imagen 6" descr="Resultado de imagen para jesus levantando a los pobres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954" y="3287806"/>
            <a:ext cx="2757350" cy="339638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719677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>
            <a:extLst>
              <a:ext uri="{FF2B5EF4-FFF2-40B4-BE49-F238E27FC236}">
                <a16:creationId xmlns:a16="http://schemas.microsoft.com/office/drawing/2014/main" xmlns="" id="{9BB9BF35-4EC9-44A6-B7C6-5B708D53A030}"/>
              </a:ext>
            </a:extLst>
          </p:cNvPr>
          <p:cNvGrpSpPr/>
          <p:nvPr/>
        </p:nvGrpSpPr>
        <p:grpSpPr>
          <a:xfrm>
            <a:off x="183043" y="396514"/>
            <a:ext cx="2988169" cy="3662637"/>
            <a:chOff x="4779398" y="2360041"/>
            <a:chExt cx="3586602" cy="3586602"/>
          </a:xfrm>
          <a:solidFill>
            <a:srgbClr val="FF0000"/>
          </a:solidFill>
        </p:grpSpPr>
        <p:sp>
          <p:nvSpPr>
            <p:cNvPr id="4" name="Elipse 3">
              <a:extLst>
                <a:ext uri="{FF2B5EF4-FFF2-40B4-BE49-F238E27FC236}">
                  <a16:creationId xmlns:a16="http://schemas.microsoft.com/office/drawing/2014/main" xmlns="" id="{B7409C16-9249-4780-B7ED-EF1C2B886544}"/>
                </a:ext>
              </a:extLst>
            </p:cNvPr>
            <p:cNvSpPr/>
            <p:nvPr/>
          </p:nvSpPr>
          <p:spPr>
            <a:xfrm>
              <a:off x="4779398" y="2360041"/>
              <a:ext cx="3586602" cy="3586602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</p:sp>
        <p:sp>
          <p:nvSpPr>
            <p:cNvPr id="5" name="Elipse 4">
              <a:extLst>
                <a:ext uri="{FF2B5EF4-FFF2-40B4-BE49-F238E27FC236}">
                  <a16:creationId xmlns:a16="http://schemas.microsoft.com/office/drawing/2014/main" xmlns="" id="{565F8A71-3E9B-41CF-A4F7-B19C7AAE1624}"/>
                </a:ext>
              </a:extLst>
            </p:cNvPr>
            <p:cNvSpPr txBox="1"/>
            <p:nvPr/>
          </p:nvSpPr>
          <p:spPr>
            <a:xfrm>
              <a:off x="5012155" y="3168057"/>
              <a:ext cx="3121085" cy="2107917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/>
              <a:r>
                <a:rPr lang="es-CO" sz="2800" b="1" dirty="0">
                  <a:solidFill>
                    <a:schemeClr val="bg1"/>
                  </a:solidFill>
                  <a:latin typeface="Arial Black" panose="020B0A04020102020204" pitchFamily="34" charset="0"/>
                </a:rPr>
                <a:t>Frente a una cultura </a:t>
              </a:r>
              <a:r>
                <a:rPr lang="es-CO" sz="2400" b="1" dirty="0" smtClean="0">
                  <a:solidFill>
                    <a:schemeClr val="bg1"/>
                  </a:solidFill>
                  <a:latin typeface="Arial Black" panose="020B0A04020102020204" pitchFamily="34" charset="0"/>
                </a:rPr>
                <a:t>individualista:</a:t>
              </a:r>
              <a:r>
                <a:rPr lang="es-CO" sz="2800" b="1" dirty="0" smtClean="0">
                  <a:solidFill>
                    <a:schemeClr val="bg1"/>
                  </a:solidFill>
                  <a:latin typeface="Arial Black" panose="020B0A04020102020204" pitchFamily="34" charset="0"/>
                </a:rPr>
                <a:t> ¡vivir  la solidaridad!</a:t>
              </a:r>
              <a:endParaRPr lang="es-ES" sz="2800" dirty="0">
                <a:solidFill>
                  <a:schemeClr val="bg1"/>
                </a:solidFill>
                <a:latin typeface="Arial Black" panose="020B0A04020102020204" pitchFamily="34" charset="0"/>
              </a:endParaRPr>
            </a:p>
          </p:txBody>
        </p:sp>
      </p:grpSp>
      <p:sp>
        <p:nvSpPr>
          <p:cNvPr id="6" name="Rectángulo 5">
            <a:extLst>
              <a:ext uri="{FF2B5EF4-FFF2-40B4-BE49-F238E27FC236}">
                <a16:creationId xmlns:a16="http://schemas.microsoft.com/office/drawing/2014/main" xmlns="" id="{6980E4D6-21B8-4868-9E4E-99FED8D564B9}"/>
              </a:ext>
            </a:extLst>
          </p:cNvPr>
          <p:cNvSpPr/>
          <p:nvPr/>
        </p:nvSpPr>
        <p:spPr>
          <a:xfrm>
            <a:off x="3477486" y="1389105"/>
            <a:ext cx="8522068" cy="397031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19050">
            <a:solidFill>
              <a:srgbClr val="FF00F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s-CO" sz="2800" dirty="0" smtClean="0"/>
              <a:t>Ante el </a:t>
            </a:r>
            <a:r>
              <a:rPr lang="es-CO" sz="2800" dirty="0"/>
              <a:t>individualismo </a:t>
            </a:r>
            <a:r>
              <a:rPr lang="es-CO" sz="2800" dirty="0" smtClean="0"/>
              <a:t>e insolidaridad donde cada </a:t>
            </a:r>
            <a:r>
              <a:rPr lang="es-CO" sz="2800" dirty="0"/>
              <a:t>uno se preocupa de su bienestar y de su </a:t>
            </a:r>
            <a:r>
              <a:rPr lang="es-CO" sz="2800" dirty="0" smtClean="0"/>
              <a:t>futuro:</a:t>
            </a:r>
          </a:p>
          <a:p>
            <a:pPr algn="just"/>
            <a:r>
              <a:rPr lang="es-CO" sz="2800" dirty="0" smtClean="0"/>
              <a:t> </a:t>
            </a:r>
          </a:p>
          <a:p>
            <a:pPr algn="just"/>
            <a:r>
              <a:rPr lang="es-CO" sz="2800" dirty="0" smtClean="0"/>
              <a:t>Es </a:t>
            </a:r>
            <a:r>
              <a:rPr lang="es-CO" sz="2800" dirty="0"/>
              <a:t>urgente promover una nueva conciencia inspirada por la solidaridad que, según Juan Pablo II, es «la determinación firme y perseverante de empeñarse por el bien común; </a:t>
            </a:r>
            <a:r>
              <a:rPr lang="es-CO" sz="2800" dirty="0" smtClean="0"/>
              <a:t>para </a:t>
            </a:r>
            <a:r>
              <a:rPr lang="es-CO" sz="2800" dirty="0"/>
              <a:t>que todos seamos verdaderamente responsables de todos</a:t>
            </a:r>
            <a:r>
              <a:rPr lang="es-CO" sz="2800" dirty="0" smtClean="0"/>
              <a:t>».</a:t>
            </a:r>
          </a:p>
          <a:p>
            <a:pPr algn="just"/>
            <a:r>
              <a:rPr lang="es-CO" sz="2800" dirty="0">
                <a:latin typeface="Arial Black" panose="020B0A04020102020204" pitchFamily="34" charset="0"/>
              </a:rPr>
              <a:t> </a:t>
            </a:r>
            <a:endParaRPr lang="es-ES" sz="2400" dirty="0">
              <a:latin typeface="Arial Black" panose="020B0A04020102020204" pitchFamily="34" charset="0"/>
            </a:endParaRPr>
          </a:p>
        </p:txBody>
      </p:sp>
      <p:pic>
        <p:nvPicPr>
          <p:cNvPr id="7" name="Imagen 6" descr="Imagen relacionada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128" y="4270575"/>
            <a:ext cx="2232000" cy="2376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731037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xmlns="" id="{6980E4D6-21B8-4868-9E4E-99FED8D564B9}"/>
              </a:ext>
            </a:extLst>
          </p:cNvPr>
          <p:cNvSpPr/>
          <p:nvPr/>
        </p:nvSpPr>
        <p:spPr>
          <a:xfrm>
            <a:off x="883403" y="390094"/>
            <a:ext cx="9881366" cy="3908762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s-CO" sz="2400" dirty="0">
                <a:latin typeface="Arial Black" panose="020B0A04020102020204" pitchFamily="34" charset="0"/>
              </a:rPr>
              <a:t> </a:t>
            </a:r>
            <a:endParaRPr lang="es-ES" sz="2000" dirty="0">
              <a:latin typeface="Arial Black" panose="020B0A04020102020204" pitchFamily="34" charset="0"/>
            </a:endParaRPr>
          </a:p>
          <a:p>
            <a:pPr algn="just"/>
            <a:r>
              <a:rPr lang="es-CO" sz="2800" dirty="0" smtClean="0"/>
              <a:t>La </a:t>
            </a:r>
            <a:r>
              <a:rPr lang="es-CO" sz="2800" dirty="0"/>
              <a:t>conciencia de solidaridad exige: despertar la responsabilidad colectiva hacia las víctimas, suscitar la sensibilidad hacia su situación de necesidad, promover la integración de los marginados, desarrollar el compartir, criticar la competitividad como valor absoluto. </a:t>
            </a:r>
            <a:endParaRPr lang="es-CO" sz="2800" dirty="0" smtClean="0"/>
          </a:p>
          <a:p>
            <a:pPr algn="just"/>
            <a:endParaRPr lang="es-CO" sz="2800" dirty="0"/>
          </a:p>
          <a:p>
            <a:pPr algn="ctr"/>
            <a:r>
              <a:rPr lang="es-CO" sz="2800" b="1" dirty="0" smtClean="0"/>
              <a:t>Compromiso </a:t>
            </a:r>
            <a:r>
              <a:rPr lang="es-CO" sz="2800" b="1" dirty="0"/>
              <a:t>cristiano quiere decir hoy comprometerse en crear otra cultura, otro tipo de convivencia </a:t>
            </a:r>
            <a:r>
              <a:rPr lang="es-CO" sz="2800" b="1" dirty="0" smtClean="0"/>
              <a:t>social</a:t>
            </a:r>
            <a:endParaRPr lang="es-ES" sz="2800" b="1" dirty="0"/>
          </a:p>
        </p:txBody>
      </p:sp>
      <p:pic>
        <p:nvPicPr>
          <p:cNvPr id="7" name="Imagen 6" descr="Imagen relacionada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0809" y="4389549"/>
            <a:ext cx="3346554" cy="237775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405121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ipse 3">
            <a:extLst>
              <a:ext uri="{FF2B5EF4-FFF2-40B4-BE49-F238E27FC236}">
                <a16:creationId xmlns:a16="http://schemas.microsoft.com/office/drawing/2014/main" xmlns="" id="{B7409C16-9249-4780-B7ED-EF1C2B886544}"/>
              </a:ext>
            </a:extLst>
          </p:cNvPr>
          <p:cNvSpPr/>
          <p:nvPr/>
        </p:nvSpPr>
        <p:spPr>
          <a:xfrm rot="20376085">
            <a:off x="639436" y="236978"/>
            <a:ext cx="2988169" cy="3662637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ES" sz="28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Frente a la </a:t>
            </a:r>
            <a:r>
              <a:rPr lang="es-ES" sz="20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insensibilidad</a:t>
            </a:r>
            <a:r>
              <a:rPr lang="es-ES" sz="24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 </a:t>
            </a:r>
            <a:r>
              <a:rPr lang="es-ES" sz="28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social vivir </a:t>
            </a:r>
            <a:r>
              <a:rPr lang="es-ES" sz="20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misericordia</a:t>
            </a:r>
            <a:endParaRPr lang="es-ES" sz="20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xmlns="" id="{6980E4D6-21B8-4868-9E4E-99FED8D564B9}"/>
              </a:ext>
            </a:extLst>
          </p:cNvPr>
          <p:cNvSpPr/>
          <p:nvPr/>
        </p:nvSpPr>
        <p:spPr>
          <a:xfrm>
            <a:off x="4267041" y="1046715"/>
            <a:ext cx="7328170" cy="544764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s-CO" sz="3200" b="1" dirty="0">
                <a:solidFill>
                  <a:srgbClr val="002060"/>
                </a:solidFill>
                <a:latin typeface="Arial Black" panose="020B0A04020102020204" pitchFamily="34" charset="0"/>
              </a:rPr>
              <a:t>En la sociedad moderna, crece la insensibilidad y la apatía. </a:t>
            </a:r>
            <a:r>
              <a:rPr lang="es-CO" sz="3200" b="1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El </a:t>
            </a:r>
            <a:r>
              <a:rPr lang="es-CO" sz="3200" b="1" dirty="0">
                <a:solidFill>
                  <a:srgbClr val="002060"/>
                </a:solidFill>
                <a:latin typeface="Arial Black" panose="020B0A04020102020204" pitchFamily="34" charset="0"/>
              </a:rPr>
              <a:t>desarrollo de la técnica, la búsqueda de eficacia y rendimiento, la organización burocrática de los servicios, traen consigo el riesgo de reprimir la «civilización del corazón». La ternura, el cariño, la acogida cálida a </a:t>
            </a:r>
            <a:r>
              <a:rPr lang="es-CO" sz="3200" b="1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la persona.</a:t>
            </a:r>
          </a:p>
          <a:p>
            <a:pPr algn="just"/>
            <a:endParaRPr lang="es-ES" sz="2800" b="1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pic>
        <p:nvPicPr>
          <p:cNvPr id="7" name="Imagen 6" descr="Imagen relacionada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216" y="4038567"/>
            <a:ext cx="3744000" cy="2412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6957916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xmlns="" id="{6980E4D6-21B8-4868-9E4E-99FED8D564B9}"/>
              </a:ext>
            </a:extLst>
          </p:cNvPr>
          <p:cNvSpPr/>
          <p:nvPr/>
        </p:nvSpPr>
        <p:spPr>
          <a:xfrm>
            <a:off x="4370514" y="974671"/>
            <a:ext cx="7328170" cy="520142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endParaRPr lang="es-ES" sz="2400" b="1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pPr algn="just"/>
            <a:r>
              <a:rPr lang="es-CO" sz="2800" b="1" dirty="0" smtClean="0">
                <a:solidFill>
                  <a:srgbClr val="002060"/>
                </a:solidFill>
              </a:rPr>
              <a:t>Hoy se vive la </a:t>
            </a:r>
            <a:r>
              <a:rPr lang="es-CO" sz="2800" b="1" dirty="0">
                <a:solidFill>
                  <a:srgbClr val="002060"/>
                </a:solidFill>
              </a:rPr>
              <a:t>pobreza </a:t>
            </a:r>
            <a:r>
              <a:rPr lang="es-CO" sz="2800" b="1" dirty="0" smtClean="0">
                <a:solidFill>
                  <a:srgbClr val="002060"/>
                </a:solidFill>
              </a:rPr>
              <a:t>de afecto, cariño y amor </a:t>
            </a:r>
            <a:r>
              <a:rPr lang="es-CO" sz="2800" b="1" dirty="0">
                <a:solidFill>
                  <a:srgbClr val="002060"/>
                </a:solidFill>
              </a:rPr>
              <a:t>cercano. </a:t>
            </a:r>
            <a:r>
              <a:rPr lang="es-CO" sz="2800" b="1" dirty="0" smtClean="0">
                <a:solidFill>
                  <a:srgbClr val="002060"/>
                </a:solidFill>
              </a:rPr>
              <a:t>La falta de escucha</a:t>
            </a:r>
            <a:r>
              <a:rPr lang="es-CO" sz="2800" b="1" dirty="0">
                <a:solidFill>
                  <a:srgbClr val="002060"/>
                </a:solidFill>
              </a:rPr>
              <a:t>, nadie espera en ningún sitio, nadie acaricia y besa. Personas que no cuentan para nadie. </a:t>
            </a:r>
            <a:endParaRPr lang="es-CO" sz="2800" b="1" dirty="0" smtClean="0">
              <a:solidFill>
                <a:srgbClr val="002060"/>
              </a:solidFill>
            </a:endParaRPr>
          </a:p>
          <a:p>
            <a:pPr algn="just"/>
            <a:endParaRPr lang="es-ES" sz="2800" b="1" dirty="0" smtClean="0">
              <a:solidFill>
                <a:srgbClr val="002060"/>
              </a:solidFill>
            </a:endParaRPr>
          </a:p>
          <a:p>
            <a:pPr algn="just"/>
            <a:r>
              <a:rPr lang="es-CO" sz="2800" b="1" dirty="0" smtClean="0">
                <a:solidFill>
                  <a:srgbClr val="002060"/>
                </a:solidFill>
              </a:rPr>
              <a:t>El </a:t>
            </a:r>
            <a:r>
              <a:rPr lang="es-CO" sz="2800" b="1" dirty="0">
                <a:solidFill>
                  <a:srgbClr val="002060"/>
                </a:solidFill>
              </a:rPr>
              <a:t>compromiso cristiano </a:t>
            </a:r>
            <a:r>
              <a:rPr lang="es-CO" sz="2800" b="1" dirty="0" smtClean="0">
                <a:solidFill>
                  <a:srgbClr val="002060"/>
                </a:solidFill>
              </a:rPr>
              <a:t>y vicentino está </a:t>
            </a:r>
            <a:r>
              <a:rPr lang="es-CO" sz="2800" b="1" dirty="0">
                <a:solidFill>
                  <a:srgbClr val="002060"/>
                </a:solidFill>
              </a:rPr>
              <a:t>llamado hoy a introducir </a:t>
            </a:r>
            <a:r>
              <a:rPr lang="es-CO" sz="2800" b="1" dirty="0" smtClean="0">
                <a:solidFill>
                  <a:srgbClr val="002060"/>
                </a:solidFill>
              </a:rPr>
              <a:t>misericordia, </a:t>
            </a:r>
            <a:r>
              <a:rPr lang="es-CO" sz="2800" b="1" dirty="0">
                <a:solidFill>
                  <a:srgbClr val="002060"/>
                </a:solidFill>
              </a:rPr>
              <a:t>“poner corazón” en los engranajes de la vida moderna, liberar de la soledad, acompañar en la </a:t>
            </a:r>
            <a:r>
              <a:rPr lang="es-CO" sz="2800" b="1" dirty="0" smtClean="0">
                <a:solidFill>
                  <a:srgbClr val="002060"/>
                </a:solidFill>
              </a:rPr>
              <a:t>depresión y la vejez, </a:t>
            </a:r>
            <a:r>
              <a:rPr lang="es-CO" sz="2800" b="1" dirty="0">
                <a:solidFill>
                  <a:srgbClr val="002060"/>
                </a:solidFill>
              </a:rPr>
              <a:t>sostener la vida del desvalido</a:t>
            </a:r>
            <a:r>
              <a:rPr lang="es-CO" sz="2800" b="1" dirty="0" smtClean="0">
                <a:solidFill>
                  <a:srgbClr val="002060"/>
                </a:solidFill>
              </a:rPr>
              <a:t>.</a:t>
            </a:r>
            <a:endParaRPr lang="es-PA" sz="4000" b="1" dirty="0">
              <a:solidFill>
                <a:srgbClr val="002060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Imagen 4" descr="Imagen relacionada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507" y="1363851"/>
            <a:ext cx="3492000" cy="388041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4213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xmlns="" id="{6980E4D6-21B8-4868-9E4E-99FED8D564B9}"/>
              </a:ext>
            </a:extLst>
          </p:cNvPr>
          <p:cNvSpPr/>
          <p:nvPr/>
        </p:nvSpPr>
        <p:spPr>
          <a:xfrm>
            <a:off x="121024" y="436325"/>
            <a:ext cx="11909612" cy="6063198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7" algn="just"/>
            <a:r>
              <a:rPr lang="es-CO" sz="2800" dirty="0" smtClean="0"/>
              <a:t>La </a:t>
            </a:r>
            <a:r>
              <a:rPr lang="es-CO" sz="2800" dirty="0"/>
              <a:t>sociedad atraviesa </a:t>
            </a:r>
            <a:r>
              <a:rPr lang="es-CO" sz="2800" dirty="0" smtClean="0"/>
              <a:t> </a:t>
            </a:r>
            <a:r>
              <a:rPr lang="es-CO" sz="2800" dirty="0"/>
              <a:t>una fuerte crisis de </a:t>
            </a:r>
            <a:r>
              <a:rPr lang="es-CO" sz="2800" dirty="0" smtClean="0"/>
              <a:t>esperanza</a:t>
            </a:r>
            <a:r>
              <a:rPr lang="es-CO" sz="2800" dirty="0"/>
              <a:t>.</a:t>
            </a:r>
            <a:r>
              <a:rPr lang="es-CO" sz="2800" dirty="0" smtClean="0"/>
              <a:t>  Hay desconfianza y </a:t>
            </a:r>
            <a:r>
              <a:rPr lang="es-CO" sz="2800" dirty="0"/>
              <a:t>pesimismo. Se piden </a:t>
            </a:r>
            <a:r>
              <a:rPr lang="es-CO" sz="2800" dirty="0" smtClean="0"/>
              <a:t>sacrificios </a:t>
            </a:r>
            <a:r>
              <a:rPr lang="es-CO" sz="2800" dirty="0"/>
              <a:t>pero no </a:t>
            </a:r>
            <a:r>
              <a:rPr lang="es-CO" sz="2800" dirty="0" smtClean="0"/>
              <a:t>hay  resultados.</a:t>
            </a:r>
          </a:p>
          <a:p>
            <a:pPr lvl="7" algn="just"/>
            <a:endParaRPr lang="es-ES" sz="2400" dirty="0"/>
          </a:p>
          <a:p>
            <a:pPr lvl="7" algn="just"/>
            <a:r>
              <a:rPr lang="es-CO" sz="2800" dirty="0"/>
              <a:t>Es el momento de actuar de forma responsable y comprometida, sin perder la esperanza. </a:t>
            </a:r>
            <a:r>
              <a:rPr lang="es-CO" sz="2800" dirty="0" smtClean="0"/>
              <a:t>Dos </a:t>
            </a:r>
            <a:r>
              <a:rPr lang="es-CO" sz="2800" dirty="0"/>
              <a:t>convicciones </a:t>
            </a:r>
            <a:r>
              <a:rPr lang="es-CO" sz="2800" dirty="0" smtClean="0"/>
              <a:t> </a:t>
            </a:r>
            <a:r>
              <a:rPr lang="es-CO" sz="2800" dirty="0"/>
              <a:t>han de animar: </a:t>
            </a:r>
            <a:endParaRPr lang="es-CO" sz="2800" dirty="0" smtClean="0"/>
          </a:p>
          <a:p>
            <a:pPr marL="3543300" lvl="7" indent="-342900" algn="just">
              <a:buAutoNum type="arabicPeriod"/>
            </a:pPr>
            <a:r>
              <a:rPr lang="es-CO" sz="2800" dirty="0" smtClean="0"/>
              <a:t>El </a:t>
            </a:r>
            <a:r>
              <a:rPr lang="es-CO" sz="2800" dirty="0"/>
              <a:t>hombre no ha perdido capacidad de ser más </a:t>
            </a:r>
            <a:r>
              <a:rPr lang="es-CO" sz="2800" dirty="0" smtClean="0"/>
              <a:t>humano. </a:t>
            </a:r>
          </a:p>
          <a:p>
            <a:pPr marL="3543300" lvl="7" indent="-342900" algn="just">
              <a:buAutoNum type="arabicPeriod"/>
            </a:pPr>
            <a:r>
              <a:rPr lang="es-CO" sz="2800" dirty="0" smtClean="0"/>
              <a:t>Organizar </a:t>
            </a:r>
            <a:r>
              <a:rPr lang="es-CO" sz="2800" dirty="0"/>
              <a:t>la sociedad de forma más </a:t>
            </a:r>
            <a:r>
              <a:rPr lang="es-CO" sz="2800" dirty="0" smtClean="0"/>
              <a:t>humana, libres de </a:t>
            </a:r>
            <a:r>
              <a:rPr lang="es-CO" sz="2800" dirty="0"/>
              <a:t>esquemas y mecanismos deshumanizadores</a:t>
            </a:r>
            <a:r>
              <a:rPr lang="es-CO" sz="2800" dirty="0" smtClean="0"/>
              <a:t>.</a:t>
            </a:r>
          </a:p>
          <a:p>
            <a:pPr lvl="7" algn="just"/>
            <a:endParaRPr lang="es-CO" sz="2800" dirty="0" smtClean="0"/>
          </a:p>
          <a:p>
            <a:pPr algn="just"/>
            <a:r>
              <a:rPr lang="es-CO" sz="2800" dirty="0" smtClean="0"/>
              <a:t>Y dejar que </a:t>
            </a:r>
            <a:r>
              <a:rPr lang="es-CO" sz="2800" dirty="0"/>
              <a:t>el Espíritu de Dios </a:t>
            </a:r>
            <a:r>
              <a:rPr lang="es-CO" sz="2800" dirty="0" smtClean="0"/>
              <a:t>siga actuando para permanecer </a:t>
            </a:r>
            <a:r>
              <a:rPr lang="es-CO" sz="2800" dirty="0"/>
              <a:t>junto a las víctimas, </a:t>
            </a:r>
            <a:r>
              <a:rPr lang="es-CO" sz="2800" dirty="0" smtClean="0"/>
              <a:t>apoyando  </a:t>
            </a:r>
            <a:r>
              <a:rPr lang="es-CO" sz="2800" dirty="0"/>
              <a:t>su causa, </a:t>
            </a:r>
            <a:r>
              <a:rPr lang="es-CO" sz="2800" dirty="0" smtClean="0"/>
              <a:t>valorando  </a:t>
            </a:r>
            <a:r>
              <a:rPr lang="es-CO" sz="2800" dirty="0"/>
              <a:t>sus vidas como algo precioso, y </a:t>
            </a:r>
            <a:r>
              <a:rPr lang="es-CO" sz="2800" dirty="0" smtClean="0"/>
              <a:t>comprometernos </a:t>
            </a:r>
            <a:r>
              <a:rPr lang="es-CO" sz="2800" dirty="0"/>
              <a:t>en su </a:t>
            </a:r>
            <a:r>
              <a:rPr lang="es-CO" sz="2800" dirty="0" smtClean="0"/>
              <a:t>defensa.</a:t>
            </a:r>
            <a:endParaRPr lang="es-PA" sz="5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xmlns="" id="{9BB9BF35-4EC9-44A6-B7C6-5B708D53A030}"/>
              </a:ext>
            </a:extLst>
          </p:cNvPr>
          <p:cNvGrpSpPr/>
          <p:nvPr/>
        </p:nvGrpSpPr>
        <p:grpSpPr>
          <a:xfrm rot="20497367">
            <a:off x="20416" y="702472"/>
            <a:ext cx="3257013" cy="3662637"/>
            <a:chOff x="4839941" y="2495022"/>
            <a:chExt cx="3586602" cy="3586602"/>
          </a:xfrm>
          <a:solidFill>
            <a:srgbClr val="00FF00"/>
          </a:solidFill>
        </p:grpSpPr>
        <p:sp>
          <p:nvSpPr>
            <p:cNvPr id="4" name="Elipse 3">
              <a:extLst>
                <a:ext uri="{FF2B5EF4-FFF2-40B4-BE49-F238E27FC236}">
                  <a16:creationId xmlns:a16="http://schemas.microsoft.com/office/drawing/2014/main" xmlns="" id="{B7409C16-9249-4780-B7ED-EF1C2B886544}"/>
                </a:ext>
              </a:extLst>
            </p:cNvPr>
            <p:cNvSpPr/>
            <p:nvPr/>
          </p:nvSpPr>
          <p:spPr>
            <a:xfrm>
              <a:off x="4839941" y="2495022"/>
              <a:ext cx="3586602" cy="3586602"/>
            </a:xfrm>
            <a:prstGeom prst="ellipse">
              <a:avLst/>
            </a:prstGeom>
            <a:grp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</p:sp>
        <p:sp>
          <p:nvSpPr>
            <p:cNvPr id="5" name="Elipse 4">
              <a:extLst>
                <a:ext uri="{FF2B5EF4-FFF2-40B4-BE49-F238E27FC236}">
                  <a16:creationId xmlns:a16="http://schemas.microsoft.com/office/drawing/2014/main" xmlns="" id="{565F8A71-3E9B-41CF-A4F7-B19C7AAE1624}"/>
                </a:ext>
              </a:extLst>
            </p:cNvPr>
            <p:cNvSpPr txBox="1"/>
            <p:nvPr/>
          </p:nvSpPr>
          <p:spPr>
            <a:xfrm>
              <a:off x="5071792" y="3249392"/>
              <a:ext cx="3162215" cy="1972631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/>
              <a:r>
                <a:rPr lang="es-CO" sz="2400" b="1" dirty="0">
                  <a:latin typeface="Arial Black" panose="020B0A04020102020204" pitchFamily="34" charset="0"/>
                </a:rPr>
                <a:t>Frente al </a:t>
              </a:r>
              <a:r>
                <a:rPr lang="es-CO" sz="2400" b="1" dirty="0" smtClean="0">
                  <a:latin typeface="Arial Black" panose="020B0A04020102020204" pitchFamily="34" charset="0"/>
                </a:rPr>
                <a:t>fatalismo: </a:t>
              </a:r>
              <a:r>
                <a:rPr lang="es-CO" sz="2000" b="1" dirty="0">
                  <a:latin typeface="Arial Black" panose="020B0A04020102020204" pitchFamily="34" charset="0"/>
                </a:rPr>
                <a:t>responsabilidad</a:t>
              </a:r>
              <a:r>
                <a:rPr lang="es-CO" sz="2400" b="1" dirty="0">
                  <a:latin typeface="Arial Black" panose="020B0A04020102020204" pitchFamily="34" charset="0"/>
                </a:rPr>
                <a:t> y compromiso</a:t>
              </a:r>
              <a:endParaRPr lang="es-ES" sz="2400" dirty="0">
                <a:latin typeface="Arial Black" panose="020B0A040201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410160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71764"/>
            <a:ext cx="11772000" cy="4579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71695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ánico">
  <a:themeElements>
    <a:clrScheme name="Orgánico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ánico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ánico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370</TotalTime>
  <Words>970</Words>
  <Application>Microsoft Office PowerPoint</Application>
  <PresentationFormat>Panorámica</PresentationFormat>
  <Paragraphs>95</Paragraphs>
  <Slides>19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8" baseType="lpstr">
      <vt:lpstr>Aharoni</vt:lpstr>
      <vt:lpstr>AR DARLING</vt:lpstr>
      <vt:lpstr>Arial</vt:lpstr>
      <vt:lpstr>Arial Black</vt:lpstr>
      <vt:lpstr>Baskerville Old Face</vt:lpstr>
      <vt:lpstr>Calibri</vt:lpstr>
      <vt:lpstr>Garamond</vt:lpstr>
      <vt:lpstr>Times New Roman</vt:lpstr>
      <vt:lpstr>Orgánico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CONDICIONES PARA QUE EL COMPROMISO CON EL POBRE SEA AUTENTICO.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Betania</dc:creator>
  <cp:lastModifiedBy>HP</cp:lastModifiedBy>
  <cp:revision>48</cp:revision>
  <dcterms:created xsi:type="dcterms:W3CDTF">2018-06-12T16:43:28Z</dcterms:created>
  <dcterms:modified xsi:type="dcterms:W3CDTF">2021-09-15T03:10:38Z</dcterms:modified>
</cp:coreProperties>
</file>