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75" r:id="rId4"/>
    <p:sldId id="259" r:id="rId5"/>
    <p:sldId id="260" r:id="rId6"/>
    <p:sldId id="277" r:id="rId7"/>
    <p:sldId id="261" r:id="rId8"/>
    <p:sldId id="262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0993B32-18C4-4F73-B7C4-4D96B697718A}">
          <p14:sldIdLst>
            <p14:sldId id="256"/>
            <p14:sldId id="257"/>
            <p14:sldId id="275"/>
            <p14:sldId id="259"/>
            <p14:sldId id="260"/>
            <p14:sldId id="277"/>
            <p14:sldId id="261"/>
          </p14:sldIdLst>
        </p14:section>
        <p14:section name="Sección sin título" id="{4EAA1AF8-E246-42D6-B750-C0B3CC688A9E}">
          <p14:sldIdLst>
            <p14:sldId id="262"/>
            <p14:sldId id="264"/>
            <p14:sldId id="265"/>
            <p14:sldId id="281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92D"/>
    <a:srgbClr val="CC0099"/>
    <a:srgbClr val="FF69F4"/>
    <a:srgbClr val="C000B2"/>
    <a:srgbClr val="FF00FF"/>
    <a:srgbClr val="FFFF00"/>
    <a:srgbClr val="FE2A2A"/>
    <a:srgbClr val="48C7E0"/>
    <a:srgbClr val="E93F67"/>
    <a:srgbClr val="AC1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12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59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24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5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17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43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9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64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84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D76D-A83E-41FE-AB19-A70122D3D423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44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61EB7D62-346C-4190-BD0E-C0F0A01297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/>
          <a:stretch/>
        </p:blipFill>
        <p:spPr bwMode="auto">
          <a:xfrm>
            <a:off x="0" y="15498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225389-679D-49C4-8649-7BB520A5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344759" cy="6858000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EJE I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FORMACIÓN HUMANA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TEMA 10: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PÉRDIDAS Y DUELO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38845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6D200C-2363-4BE8-8BA8-59F3F622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2" y="302837"/>
            <a:ext cx="6610315" cy="645920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s-CO" sz="4400" b="1" dirty="0">
                <a:solidFill>
                  <a:srgbClr val="00B050"/>
                </a:solidFill>
                <a:latin typeface="Cooper Black" panose="0208090404030B020404" pitchFamily="18" charset="0"/>
              </a:rPr>
              <a:t>Sentir y elaborar el dolor y otras </a:t>
            </a:r>
            <a:r>
              <a:rPr lang="es-CO" sz="4400" b="1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emociones</a:t>
            </a:r>
            <a:endParaRPr lang="es-EC" sz="44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900" dirty="0">
                <a:solidFill>
                  <a:srgbClr val="0070C0"/>
                </a:solidFill>
              </a:rPr>
              <a:t>Después del aturdimiento y la confusión, el dolor y otras emociones aparecen; y es imprescindible sentirlas en toda su dimensión.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900" dirty="0">
                <a:solidFill>
                  <a:srgbClr val="0070C0"/>
                </a:solidFill>
              </a:rPr>
              <a:t>Cualquier evitación o retraso del natural sufrimiento prolongará el duelo innecesariamente. </a:t>
            </a:r>
          </a:p>
          <a:p>
            <a:endParaRPr lang="es-EC" sz="39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="" xmlns:a16="http://schemas.microsoft.com/office/drawing/2014/main" id="{03AC00ED-4758-4339-969F-B8626F5ACD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9" y="395111"/>
            <a:ext cx="4472375" cy="588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3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0374A7D-F21F-4E7E-B841-F30D595B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7" y="620889"/>
            <a:ext cx="6999111" cy="5892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Cuando hablamos de la pérdida; lloramos, expresamos nuestra desesperanza.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Es habitual también el enfado por el abandono que supone la pérdida, ya que es difícil que la persona tome conciencia de él.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No se trata, entonces de una aceptación </a:t>
            </a:r>
            <a:r>
              <a:rPr lang="es-CO" sz="3400" b="1" dirty="0">
                <a:solidFill>
                  <a:srgbClr val="0070C0"/>
                </a:solidFill>
              </a:rPr>
              <a:t>intelectual</a:t>
            </a:r>
            <a:r>
              <a:rPr lang="es-CO" sz="3400" dirty="0">
                <a:solidFill>
                  <a:srgbClr val="0070C0"/>
                </a:solidFill>
              </a:rPr>
              <a:t>, sino </a:t>
            </a:r>
            <a:r>
              <a:rPr lang="es-CO" sz="3400" b="1" dirty="0">
                <a:solidFill>
                  <a:srgbClr val="0070C0"/>
                </a:solidFill>
              </a:rPr>
              <a:t>emocional</a:t>
            </a:r>
            <a:r>
              <a:rPr lang="es-CO" sz="3400" dirty="0">
                <a:solidFill>
                  <a:srgbClr val="0070C0"/>
                </a:solidFill>
              </a:rPr>
              <a:t> de la pérdida.</a:t>
            </a:r>
            <a:endParaRPr lang="es-EC" sz="34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EC" sz="34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617BFF8C-39F1-49F6-BCB8-3ECE03B067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" y="276578"/>
            <a:ext cx="3646311" cy="623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16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0FBF09-D489-41DD-8D73-DB39DF357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9" y="278295"/>
            <a:ext cx="6572812" cy="6461171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s-CO" sz="4300" b="1" dirty="0">
                <a:solidFill>
                  <a:srgbClr val="E93F67"/>
                </a:solidFill>
              </a:rPr>
              <a:t> </a:t>
            </a:r>
            <a:r>
              <a:rPr lang="es-CO" sz="6400" b="1" dirty="0">
                <a:solidFill>
                  <a:srgbClr val="00B050"/>
                </a:solidFill>
                <a:latin typeface="Cooper Black" panose="0208090404030B020404" pitchFamily="18" charset="0"/>
              </a:rPr>
              <a:t>Adaptarse a los cambios en el medio.</a:t>
            </a:r>
            <a:endParaRPr lang="es-EC" sz="64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En el caso de cónyuges, padres o hijos, la pérdida supone la desaparición de algo o alguien que cumplía funciones.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Se rompen cadenas conductuales que estaban asociadas con la persona como: salidas sociales, actividades de ocio o relaciones con familiares.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Al mismo tiempo que se rehace la vida, aparecen los sentimientos de culpa por estar dejando al fallecido atrás.</a:t>
            </a:r>
            <a:endParaRPr lang="es-EC" sz="5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B5A527FB-BBFE-4ADD-93F2-F44FFDC95B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9439"/>
            <a:ext cx="3882672" cy="629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4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95BCFB9-1B7D-4306-826C-7E9CA5A6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6" y="291548"/>
            <a:ext cx="7026473" cy="632374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O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Recolocar al desaparecido emocionalmente y reanudar la propia </a:t>
            </a:r>
            <a:r>
              <a:rPr lang="es-CO" sz="2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vida</a:t>
            </a:r>
            <a:endParaRPr lang="es-EC" sz="28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 Debemos aceptar que los recuerdos que tenemos de él nunca van a desaparecer.</a:t>
            </a:r>
            <a:endParaRPr lang="es-EC" sz="24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Nos deshacemos de la mayor parte de los recuerdos y conservamos un par de ellos, verbalizamos los recuerdos malos y buenos.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Reconocemos que es preciso empezar a amar a nuevas amistades, y nos damos permiso para dejar el luto interior.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Pasamos de decir estoy o tengo, a decir fui o era.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El paso final es decir adiós para siempre sabiendo que no vamos a olvidar su paso por nuestra vida.</a:t>
            </a:r>
            <a:endParaRPr lang="es-EC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1DA79E8F-CA84-402A-985E-8B3440438D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17688"/>
            <a:ext cx="3496732" cy="603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09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335B70-B2B5-4DBE-88A7-DDF5D863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911" y="232476"/>
            <a:ext cx="7270168" cy="131735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/>
            </a:r>
            <a:br>
              <a:rPr lang="es-CO" b="1" dirty="0"/>
            </a:br>
            <a:r>
              <a:rPr lang="es-CO" b="1" dirty="0">
                <a:solidFill>
                  <a:srgbClr val="FB992D"/>
                </a:solidFill>
              </a:rPr>
              <a:t>Síntomas de un duelo complicado</a:t>
            </a:r>
            <a:r>
              <a:rPr lang="es-EC" dirty="0"/>
              <a:t/>
            </a:r>
            <a:br>
              <a:rPr lang="es-EC" dirty="0"/>
            </a:br>
            <a:r>
              <a:rPr lang="es-CO" dirty="0"/>
              <a:t> 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182EAD-95A8-4E92-98A6-C4813CEC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4" y="1301857"/>
            <a:ext cx="7730066" cy="5189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O" sz="36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3600" dirty="0" smtClean="0">
                <a:solidFill>
                  <a:srgbClr val="0070C0"/>
                </a:solidFill>
              </a:rPr>
              <a:t>Un </a:t>
            </a:r>
            <a:r>
              <a:rPr lang="es-CO" sz="3600" dirty="0">
                <a:solidFill>
                  <a:srgbClr val="0070C0"/>
                </a:solidFill>
              </a:rPr>
              <a:t>duelo no está siendo </a:t>
            </a:r>
            <a:r>
              <a:rPr lang="es-CO" sz="3600" dirty="0" smtClean="0">
                <a:solidFill>
                  <a:srgbClr val="0070C0"/>
                </a:solidFill>
              </a:rPr>
              <a:t>acompañado </a:t>
            </a:r>
            <a:r>
              <a:rPr lang="es-CO" sz="3600" dirty="0">
                <a:solidFill>
                  <a:srgbClr val="0070C0"/>
                </a:solidFill>
              </a:rPr>
              <a:t>de forma adecuada cuando se da alguna de las siguientes señales: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La persona menciona la pérdida en entrevista con dolor intenso pasados varios meses de la misma.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Algún acontecimiento desencadena una reacción excesiva.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Períodos de extrema tristeza o demasiado extensos, deseos de suicidio.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Episodios de conducta agresiva o </a:t>
            </a:r>
            <a:r>
              <a:rPr lang="es-CO" sz="3600" dirty="0" smtClean="0">
                <a:solidFill>
                  <a:srgbClr val="0070C0"/>
                </a:solidFill>
              </a:rPr>
              <a:t>conducta impulsiva, </a:t>
            </a:r>
            <a:r>
              <a:rPr lang="es-CO" sz="3600" dirty="0">
                <a:solidFill>
                  <a:srgbClr val="0070C0"/>
                </a:solidFill>
              </a:rPr>
              <a:t>como abuso de sustancias.</a:t>
            </a:r>
            <a:endParaRPr lang="es-EC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9759D34-FB44-4023-AE6F-876EF5F1EE51}"/>
              </a:ext>
            </a:extLst>
          </p:cNvPr>
          <p:cNvPicPr/>
          <p:nvPr/>
        </p:nvPicPr>
        <p:blipFill rotWithShape="1">
          <a:blip r:embed="rId2"/>
          <a:srcRect t="7654" b="7539"/>
          <a:stretch/>
        </p:blipFill>
        <p:spPr>
          <a:xfrm>
            <a:off x="361245" y="1113183"/>
            <a:ext cx="3172178" cy="52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DE31EE-0E34-4637-8B6C-279DD79E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406400"/>
            <a:ext cx="6815667" cy="634435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CO" sz="3600" dirty="0">
                <a:solidFill>
                  <a:srgbClr val="0070C0"/>
                </a:solidFill>
              </a:rPr>
              <a:t>Objetos de vinculación muy marcados o lo contrario, esconder o deshacerse de todos los objetos recordatorios.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Imposibilidad de incorporarse al funcionamiento vital pasadas unas semanas de la pérdida.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No haber expresado abiertamente dolor en las primeras semanas de duelo o haber realizado cambios radicales de estilo de vida. 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Pensamientos recurrentes de culpa o asuntos pendientes con el fallecido, remordimientos por haberle causado daño o haberle descuidado en vida.</a:t>
            </a:r>
            <a:endParaRPr lang="es-EC" sz="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69A2D7F0-74A9-4367-83D9-0926BCEAA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" y="406401"/>
            <a:ext cx="4210754" cy="5770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77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B6FDB-324B-45D4-83C2-242EFCB2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66" y="169333"/>
            <a:ext cx="6747933" cy="9305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>
                <a:solidFill>
                  <a:srgbClr val="FF69F4"/>
                </a:solidFill>
                <a:latin typeface="Cooper Black" panose="0208090404030B020404" pitchFamily="18" charset="0"/>
              </a:rPr>
              <a:t>Intervención del duelo</a:t>
            </a:r>
            <a:r>
              <a:rPr lang="es-EC" dirty="0">
                <a:solidFill>
                  <a:srgbClr val="FFFF00"/>
                </a:solidFill>
              </a:rPr>
              <a:t/>
            </a:r>
            <a:br>
              <a:rPr lang="es-EC" dirty="0">
                <a:solidFill>
                  <a:srgbClr val="FFFF00"/>
                </a:solidFill>
              </a:rPr>
            </a:b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BF764BB-2D61-4EEA-929A-94A8637E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8" y="846667"/>
            <a:ext cx="6572812" cy="601133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14400" b="1" dirty="0">
                <a:solidFill>
                  <a:srgbClr val="0070C0"/>
                </a:solidFill>
              </a:rPr>
              <a:t>El </a:t>
            </a:r>
            <a:r>
              <a:rPr lang="es-CO" sz="14400" b="1" dirty="0" smtClean="0">
                <a:solidFill>
                  <a:srgbClr val="0070C0"/>
                </a:solidFill>
              </a:rPr>
              <a:t>acompañamiento </a:t>
            </a:r>
            <a:r>
              <a:rPr lang="es-CO" sz="14400" b="1" dirty="0">
                <a:solidFill>
                  <a:srgbClr val="0070C0"/>
                </a:solidFill>
              </a:rPr>
              <a:t>del duelo</a:t>
            </a:r>
            <a:r>
              <a:rPr lang="es-CO" sz="14400" dirty="0">
                <a:solidFill>
                  <a:srgbClr val="0070C0"/>
                </a:solidFill>
              </a:rPr>
              <a:t>: consiste en hacer pasar al doliente por las tareas del duelo. </a:t>
            </a:r>
          </a:p>
          <a:p>
            <a:pPr algn="just">
              <a:lnSpc>
                <a:spcPct val="120000"/>
              </a:lnSpc>
            </a:pPr>
            <a:r>
              <a:rPr lang="es-CO" sz="14400" dirty="0">
                <a:solidFill>
                  <a:srgbClr val="0070C0"/>
                </a:solidFill>
              </a:rPr>
              <a:t>Es necesario que la persona no evite el dolor, sino que lo exprese y reciba apoyo de sus conocidos y amigos. </a:t>
            </a:r>
          </a:p>
          <a:p>
            <a:pPr algn="just">
              <a:lnSpc>
                <a:spcPct val="120000"/>
              </a:lnSpc>
            </a:pPr>
            <a:r>
              <a:rPr lang="es-CO" sz="14400" dirty="0">
                <a:solidFill>
                  <a:srgbClr val="0070C0"/>
                </a:solidFill>
              </a:rPr>
              <a:t>Posteriormente iremos apoyando para asumir los cambios que se produzcan</a:t>
            </a:r>
            <a:r>
              <a:rPr lang="es-CO" sz="16000" dirty="0">
                <a:solidFill>
                  <a:srgbClr val="0070C0"/>
                </a:solidFill>
              </a:rPr>
              <a:t>.</a:t>
            </a:r>
            <a:endParaRPr lang="es-EC" sz="16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es-EC" sz="12800" dirty="0"/>
          </a:p>
          <a:p>
            <a:pPr marL="0" indent="0">
              <a:lnSpc>
                <a:spcPct val="120000"/>
              </a:lnSpc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74C22D56-E99F-4979-B854-F4A59C9D8D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3" y="169333"/>
            <a:ext cx="3838221" cy="6282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49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9E2C3B-C4E5-4E34-B10E-6F5D5F2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636104"/>
            <a:ext cx="6341533" cy="5540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800" b="1" dirty="0">
                <a:solidFill>
                  <a:srgbClr val="0070C0"/>
                </a:solidFill>
              </a:rPr>
              <a:t>La terapia del duelo</a:t>
            </a:r>
            <a:r>
              <a:rPr lang="es-CO" sz="4800" dirty="0">
                <a:solidFill>
                  <a:srgbClr val="0070C0"/>
                </a:solidFill>
              </a:rPr>
              <a:t>: comienza evaluando en qué tarea del duelo se detuvo la persona, para retomar el proceso. </a:t>
            </a:r>
            <a:endParaRPr lang="es-CO" sz="48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4800" dirty="0" smtClean="0">
                <a:solidFill>
                  <a:srgbClr val="0070C0"/>
                </a:solidFill>
              </a:rPr>
              <a:t>Los </a:t>
            </a:r>
            <a:r>
              <a:rPr lang="es-CO" sz="4800" dirty="0">
                <a:solidFill>
                  <a:srgbClr val="0070C0"/>
                </a:solidFill>
              </a:rPr>
              <a:t>objetivos de cada tarea se detallan a continuación. </a:t>
            </a:r>
            <a:endParaRPr lang="es-EC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2F20F02B-F0DC-444C-882C-F39C2CC343B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6391" b="14536"/>
          <a:stretch/>
        </p:blipFill>
        <p:spPr bwMode="auto">
          <a:xfrm>
            <a:off x="519288" y="417689"/>
            <a:ext cx="4368801" cy="605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1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FA77FF-A162-42F5-8D0B-08D60BA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6" y="365125"/>
            <a:ext cx="6951133" cy="707319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CC0099"/>
                </a:solidFill>
              </a:rPr>
              <a:t/>
            </a:r>
            <a:br>
              <a:rPr lang="es-CO" b="1" dirty="0" smtClean="0">
                <a:solidFill>
                  <a:srgbClr val="CC0099"/>
                </a:solidFill>
              </a:rPr>
            </a:br>
            <a:r>
              <a:rPr lang="es-CO" b="1" dirty="0">
                <a:solidFill>
                  <a:srgbClr val="CC0099"/>
                </a:solidFill>
              </a:rPr>
              <a:t/>
            </a:r>
            <a:br>
              <a:rPr lang="es-CO" b="1" dirty="0">
                <a:solidFill>
                  <a:srgbClr val="CC0099"/>
                </a:solidFill>
              </a:rPr>
            </a:br>
            <a:r>
              <a:rPr lang="es-CO" b="1" dirty="0" smtClean="0">
                <a:solidFill>
                  <a:srgbClr val="CC0099"/>
                </a:solidFill>
              </a:rPr>
              <a:t/>
            </a:r>
            <a:br>
              <a:rPr lang="es-CO" b="1" dirty="0" smtClean="0">
                <a:solidFill>
                  <a:srgbClr val="CC0099"/>
                </a:solidFill>
              </a:rPr>
            </a:br>
            <a:r>
              <a:rPr lang="es-CO" b="1" dirty="0" smtClean="0">
                <a:solidFill>
                  <a:srgbClr val="CC0099"/>
                </a:solidFill>
              </a:rPr>
              <a:t>Algunas </a:t>
            </a:r>
            <a:r>
              <a:rPr lang="es-CO" b="1" dirty="0">
                <a:solidFill>
                  <a:srgbClr val="CC0099"/>
                </a:solidFill>
              </a:rPr>
              <a:t>técnicas de </a:t>
            </a:r>
            <a:r>
              <a:rPr lang="es-CO" b="1" dirty="0" smtClean="0">
                <a:solidFill>
                  <a:srgbClr val="CC0099"/>
                </a:solidFill>
              </a:rPr>
              <a:t>intervención</a:t>
            </a:r>
            <a:r>
              <a:rPr lang="es-EC" dirty="0">
                <a:solidFill>
                  <a:srgbClr val="CC0099"/>
                </a:solidFill>
              </a:rPr>
              <a:t/>
            </a:r>
            <a:br>
              <a:rPr lang="es-EC" dirty="0">
                <a:solidFill>
                  <a:srgbClr val="CC0099"/>
                </a:solidFill>
              </a:rPr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endParaRPr lang="es-EC" dirty="0">
              <a:solidFill>
                <a:srgbClr val="CC009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984741-D9F3-4E98-8D6C-466C5335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467" y="1261241"/>
            <a:ext cx="6646332" cy="6640981"/>
          </a:xfrm>
        </p:spPr>
        <p:txBody>
          <a:bodyPr>
            <a:noAutofit/>
          </a:bodyPr>
          <a:lstStyle/>
          <a:p>
            <a:pPr lvl="0" algn="just"/>
            <a:r>
              <a:rPr lang="es-CO" sz="3200" dirty="0">
                <a:solidFill>
                  <a:srgbClr val="0070C0"/>
                </a:solidFill>
              </a:rPr>
              <a:t>Uso de palabras duras o hablar en pasado de la pérdida.</a:t>
            </a:r>
            <a:endParaRPr lang="es-EC" sz="3200" dirty="0">
              <a:solidFill>
                <a:srgbClr val="0070C0"/>
              </a:solidFill>
            </a:endParaRPr>
          </a:p>
          <a:p>
            <a:pPr lvl="0" algn="just"/>
            <a:r>
              <a:rPr lang="es-CO" sz="3200" dirty="0">
                <a:solidFill>
                  <a:srgbClr val="0070C0"/>
                </a:solidFill>
              </a:rPr>
              <a:t>Uso de símbolos, como fotos o pertenencias para evocar emociones o recuerdos.</a:t>
            </a:r>
            <a:endParaRPr lang="es-EC" sz="3200" dirty="0">
              <a:solidFill>
                <a:srgbClr val="0070C0"/>
              </a:solidFill>
            </a:endParaRPr>
          </a:p>
          <a:p>
            <a:pPr lvl="0" algn="just"/>
            <a:r>
              <a:rPr lang="es-CO" sz="3200" dirty="0">
                <a:solidFill>
                  <a:srgbClr val="0070C0"/>
                </a:solidFill>
              </a:rPr>
              <a:t>Escribir </a:t>
            </a:r>
            <a:r>
              <a:rPr lang="es-CO" sz="3200" dirty="0" smtClean="0">
                <a:solidFill>
                  <a:srgbClr val="0070C0"/>
                </a:solidFill>
              </a:rPr>
              <a:t>: cartas, diarios, poesía, biografías </a:t>
            </a:r>
            <a:r>
              <a:rPr lang="es-CO" sz="3200" dirty="0">
                <a:solidFill>
                  <a:srgbClr val="0070C0"/>
                </a:solidFill>
              </a:rPr>
              <a:t>del </a:t>
            </a:r>
            <a:r>
              <a:rPr lang="es-CO" sz="3200" dirty="0" smtClean="0">
                <a:solidFill>
                  <a:srgbClr val="0070C0"/>
                </a:solidFill>
              </a:rPr>
              <a:t>fallecido, historias </a:t>
            </a:r>
            <a:r>
              <a:rPr lang="es-CO" sz="3200" dirty="0">
                <a:solidFill>
                  <a:srgbClr val="0070C0"/>
                </a:solidFill>
              </a:rPr>
              <a:t>e imágenes metafóricas sobre la relación con </a:t>
            </a:r>
            <a:r>
              <a:rPr lang="es-CO" sz="3200" dirty="0" smtClean="0">
                <a:solidFill>
                  <a:srgbClr val="0070C0"/>
                </a:solidFill>
              </a:rPr>
              <a:t>él, caracterizaciones </a:t>
            </a:r>
            <a:r>
              <a:rPr lang="es-CO" sz="3200" dirty="0">
                <a:solidFill>
                  <a:srgbClr val="0070C0"/>
                </a:solidFill>
              </a:rPr>
              <a:t>de la </a:t>
            </a:r>
            <a:r>
              <a:rPr lang="es-CO" sz="3200" dirty="0" smtClean="0">
                <a:solidFill>
                  <a:srgbClr val="0070C0"/>
                </a:solidFill>
              </a:rPr>
              <a:t>pérdida, epitafio </a:t>
            </a:r>
            <a:r>
              <a:rPr lang="es-CO" sz="3200" dirty="0">
                <a:solidFill>
                  <a:srgbClr val="0070C0"/>
                </a:solidFill>
              </a:rPr>
              <a:t>adecuado al ser querido</a:t>
            </a:r>
            <a:r>
              <a:rPr lang="es-EC" sz="32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s-EC" sz="32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9BCF02B8-A9EE-4F33-A300-B1A8605BE8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365125"/>
            <a:ext cx="4120444" cy="599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77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8EE5D3-CA55-459A-9A3F-CFD0DD34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021" y="1138908"/>
            <a:ext cx="7246494" cy="657970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CO" sz="16000" dirty="0">
                <a:solidFill>
                  <a:srgbClr val="0070C0"/>
                </a:solidFill>
              </a:rPr>
              <a:t>Dibujar recuerdos o despedidas.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Juego de roles de situaciones </a:t>
            </a:r>
            <a:r>
              <a:rPr lang="es-CO" sz="16000" dirty="0" smtClean="0">
                <a:solidFill>
                  <a:srgbClr val="0070C0"/>
                </a:solidFill>
              </a:rPr>
              <a:t>temidas o molestas.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Reestructuración cognitiva, en una situación de estrés.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Libro de recuerdos hecho por la familia.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Se invita al paciente a que se dirija al difunto y le exprese en primera persona sus emociones.</a:t>
            </a:r>
            <a:endParaRPr lang="es-EC" sz="16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FECE8E2-2660-4637-A9FB-97B723AAF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8622" y="598311"/>
            <a:ext cx="3431822" cy="62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B6C095-C85D-4A8C-A3B8-32CE76CA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710" y="365125"/>
            <a:ext cx="6793089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rgbClr val="FFC000"/>
                </a:solidFill>
                <a:latin typeface="Cooper Black" panose="0208090404030B020404" pitchFamily="18" charset="0"/>
              </a:rPr>
              <a:t>¿QUÉ ES EL DUELO?</a:t>
            </a:r>
            <a:r>
              <a:rPr lang="es-EC" dirty="0">
                <a:solidFill>
                  <a:srgbClr val="FFC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C000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 useBgFill="1"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F914EA-986E-4AE6-A72B-D494C368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1027906"/>
            <a:ext cx="6948064" cy="53796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Se entiende por duelo al proceso que experimenta una persona a raíz de la pérdida de alguien o algo querido.</a:t>
            </a:r>
          </a:p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Podemos entender el concepto de </a:t>
            </a:r>
            <a:r>
              <a:rPr lang="es-CO" sz="4400" b="1" i="1" dirty="0">
                <a:solidFill>
                  <a:srgbClr val="0070C0"/>
                </a:solidFill>
              </a:rPr>
              <a:t>pérdida como la desaparición de cualquier objeto físico.</a:t>
            </a:r>
            <a:endParaRPr lang="es-CO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166BC8A1-5635-40B0-AFBF-D1C48EA1D1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" y="563457"/>
            <a:ext cx="4619133" cy="580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240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632753-85C4-45F4-AE5B-7113889F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686" y="978906"/>
            <a:ext cx="7485701" cy="6672470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Viajes a lugares significativos.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Una persona representa al difunto que dialoga con el superviviente sobre cualquier asunto.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Rituales personales que pueden incluir aspectos religiosos, reuniones familiares, quemar una carta.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Al final de las primeras sesiones se pronuncia en voz alta “adiós por el momento”. </a:t>
            </a: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Al final de la terapia el doliente es capaz de decir “adiós para siempre”. </a:t>
            </a:r>
            <a:endParaRPr lang="es-EC" sz="1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sz="16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="" xmlns:a16="http://schemas.microsoft.com/office/drawing/2014/main" id="{46DC75C5-2510-4FA4-B872-25A89B0303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3" y="428978"/>
            <a:ext cx="3680529" cy="602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66703D1-EA58-4483-AA27-2080151F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9" y="1029382"/>
            <a:ext cx="5675198" cy="5422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3800" dirty="0">
                <a:solidFill>
                  <a:srgbClr val="0070C0"/>
                </a:solidFill>
              </a:rPr>
              <a:t>Entrenamiento en habilidades de afrontamiento.</a:t>
            </a:r>
            <a:endParaRPr lang="es-EC" sz="380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CO" sz="3800" dirty="0">
                <a:solidFill>
                  <a:srgbClr val="0070C0"/>
                </a:solidFill>
              </a:rPr>
              <a:t>Expresión y manejo de emociones. </a:t>
            </a:r>
            <a:endParaRPr lang="es-CO" sz="38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s-CO" sz="4000" dirty="0">
                <a:solidFill>
                  <a:srgbClr val="0070C0"/>
                </a:solidFill>
              </a:rPr>
              <a:t>Reposición de objetos recordatorios del desaparecido.</a:t>
            </a:r>
            <a:endParaRPr lang="es-EC" sz="400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endParaRPr lang="es-EC" sz="38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01BFFBA-BE87-4FB0-9C35-0DBA91080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400" y="410816"/>
            <a:ext cx="4323644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5157F6-9272-42BC-B2AF-62B4947E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690" y="1864544"/>
            <a:ext cx="7431981" cy="5544785"/>
          </a:xfrm>
        </p:spPr>
        <p:txBody>
          <a:bodyPr>
            <a:normAutofit/>
          </a:bodyPr>
          <a:lstStyle/>
          <a:p>
            <a:pPr lvl="0" algn="just"/>
            <a:r>
              <a:rPr lang="es-CO" sz="4400" dirty="0" smtClean="0">
                <a:solidFill>
                  <a:srgbClr val="0070C0"/>
                </a:solidFill>
              </a:rPr>
              <a:t>Lectura </a:t>
            </a:r>
            <a:r>
              <a:rPr lang="es-CO" sz="4400" dirty="0">
                <a:solidFill>
                  <a:srgbClr val="0070C0"/>
                </a:solidFill>
              </a:rPr>
              <a:t>reflexiva de un libro de autoayuda</a:t>
            </a:r>
            <a:r>
              <a:rPr lang="es-CO" sz="4400" dirty="0" smtClean="0">
                <a:solidFill>
                  <a:srgbClr val="0070C0"/>
                </a:solidFill>
              </a:rPr>
              <a:t>.</a:t>
            </a:r>
            <a:endParaRPr lang="es-EC" sz="4400" dirty="0">
              <a:solidFill>
                <a:srgbClr val="0070C0"/>
              </a:solidFill>
            </a:endParaRPr>
          </a:p>
          <a:p>
            <a:pPr lvl="0" algn="just"/>
            <a:r>
              <a:rPr lang="es-CO" sz="4400" dirty="0">
                <a:solidFill>
                  <a:srgbClr val="0070C0"/>
                </a:solidFill>
              </a:rPr>
              <a:t>Galería de fotografías.</a:t>
            </a:r>
            <a:endParaRPr lang="es-EC" sz="4400" dirty="0">
              <a:solidFill>
                <a:srgbClr val="0070C0"/>
              </a:solidFill>
            </a:endParaRPr>
          </a:p>
          <a:p>
            <a:pPr lvl="0" algn="just"/>
            <a:r>
              <a:rPr lang="es-CO" sz="4400" dirty="0">
                <a:solidFill>
                  <a:srgbClr val="0070C0"/>
                </a:solidFill>
              </a:rPr>
              <a:t>Terapia de grupo y grupos de autoayuda.</a:t>
            </a:r>
            <a:endParaRPr lang="es-EC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25503FCC-8BE1-43BE-A363-6BF5E86331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9" y="530577"/>
            <a:ext cx="3539067" cy="564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89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3DF6FDD-9F8A-420F-A8BE-34ED2E0C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8" y="0"/>
            <a:ext cx="12191999" cy="67733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97151F5-93DB-4A9E-A8CA-D5BF8A11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2801"/>
            <a:ext cx="9482666" cy="5228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13800" dirty="0">
                <a:solidFill>
                  <a:srgbClr val="00B050"/>
                </a:solidFill>
                <a:latin typeface="Cooper Black" panose="0208090404030B020404" pitchFamily="18" charset="0"/>
              </a:rPr>
              <a:t>DIOS </a:t>
            </a:r>
          </a:p>
          <a:p>
            <a:pPr marL="0" indent="0" algn="ctr">
              <a:buNone/>
            </a:pPr>
            <a:r>
              <a:rPr lang="es-EC" sz="13800" dirty="0">
                <a:solidFill>
                  <a:srgbClr val="00B050"/>
                </a:solidFill>
                <a:latin typeface="Cooper Black" panose="0208090404030B020404" pitchFamily="18" charset="0"/>
              </a:rPr>
              <a:t>LES BENDIGA</a:t>
            </a:r>
          </a:p>
        </p:txBody>
      </p:sp>
    </p:spTree>
    <p:extLst>
      <p:ext uri="{BB962C8B-B14F-4D97-AF65-F5344CB8AC3E}">
        <p14:creationId xmlns:p14="http://schemas.microsoft.com/office/powerpoint/2010/main" val="419319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3BEC914-757D-4E14-AE11-9B12FC7B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9" y="463826"/>
            <a:ext cx="6603808" cy="6069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4400" dirty="0">
                <a:solidFill>
                  <a:srgbClr val="0070C0"/>
                </a:solidFill>
              </a:rPr>
              <a:t>Todas estas experiencias de pérdida suscitan en la persona un amplio rango de </a:t>
            </a:r>
            <a:r>
              <a:rPr lang="es-ES_tradnl" sz="4400" i="1" dirty="0">
                <a:solidFill>
                  <a:srgbClr val="0070C0"/>
                </a:solidFill>
              </a:rPr>
              <a:t>conductas, emociones y pensamientos </a:t>
            </a:r>
            <a:r>
              <a:rPr lang="es-ES_tradnl" sz="4400" dirty="0">
                <a:solidFill>
                  <a:srgbClr val="0070C0"/>
                </a:solidFill>
              </a:rPr>
              <a:t>de mayor o menor intensidad, que pueden ser consideradas desde la perspectiva del valor que cada uno pueda conceder a lo que ha perdido. </a:t>
            </a:r>
          </a:p>
          <a:p>
            <a:pPr marL="0" indent="0" algn="just">
              <a:buNone/>
            </a:pPr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08CBF488-7BDD-4410-B819-A745B0A8B3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" y="463826"/>
            <a:ext cx="3821642" cy="593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172AB6-2C35-44F6-8898-8D0ACC68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66" y="596348"/>
            <a:ext cx="7763933" cy="5580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000" dirty="0">
                <a:solidFill>
                  <a:srgbClr val="0070C0"/>
                </a:solidFill>
              </a:rPr>
              <a:t>El duelo comienza normalmente con la pérdida del ser querido, según </a:t>
            </a:r>
            <a:r>
              <a:rPr lang="es-CO" sz="4000" dirty="0" err="1">
                <a:solidFill>
                  <a:srgbClr val="0070C0"/>
                </a:solidFill>
              </a:rPr>
              <a:t>Worden</a:t>
            </a:r>
            <a:r>
              <a:rPr lang="es-CO" sz="4000" dirty="0">
                <a:solidFill>
                  <a:srgbClr val="0070C0"/>
                </a:solidFill>
              </a:rPr>
              <a:t> y </a:t>
            </a:r>
            <a:r>
              <a:rPr lang="es-CO" sz="4000" dirty="0" err="1">
                <a:solidFill>
                  <a:srgbClr val="0070C0"/>
                </a:solidFill>
              </a:rPr>
              <a:t>Neimeyer</a:t>
            </a:r>
            <a:r>
              <a:rPr lang="es-CO" sz="4000" dirty="0">
                <a:solidFill>
                  <a:srgbClr val="0070C0"/>
                </a:solidFill>
              </a:rPr>
              <a:t>, cuando el superviviente muestra capacidad de:</a:t>
            </a:r>
            <a:endParaRPr lang="es-EC" sz="4000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es-CO" sz="4000" dirty="0">
                <a:solidFill>
                  <a:srgbClr val="0070C0"/>
                </a:solidFill>
              </a:rPr>
              <a:t>*Reorganizar su vida a un nivel parecido al que siempre tuvo.</a:t>
            </a:r>
            <a:endParaRPr lang="es-EC" sz="4000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es-EC" sz="4000" dirty="0">
                <a:solidFill>
                  <a:srgbClr val="0070C0"/>
                </a:solidFill>
              </a:rPr>
              <a:t>*R</a:t>
            </a:r>
            <a:r>
              <a:rPr lang="es-CO" sz="4000" dirty="0" err="1">
                <a:solidFill>
                  <a:srgbClr val="0070C0"/>
                </a:solidFill>
              </a:rPr>
              <a:t>eferirse</a:t>
            </a:r>
            <a:r>
              <a:rPr lang="es-CO" sz="4000" dirty="0">
                <a:solidFill>
                  <a:srgbClr val="0070C0"/>
                </a:solidFill>
              </a:rPr>
              <a:t> al fallecido sin sentimientos de extrema tristeza o ansiedad.</a:t>
            </a:r>
            <a:endParaRPr lang="es-EC" sz="4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D959A205-654D-4A3A-8497-2441AEBB1F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9" y="406400"/>
            <a:ext cx="3318227" cy="6007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5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38498E-BE67-48A1-82BF-D4DE1C3A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89" y="263470"/>
            <a:ext cx="7786510" cy="944441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Reacciones normales </a:t>
            </a:r>
            <a:r>
              <a:rPr lang="es-CO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/>
            </a:r>
            <a:br>
              <a:rPr lang="es-CO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es-CO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ante </a:t>
            </a:r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la </a:t>
            </a:r>
            <a:r>
              <a:rPr lang="es-CO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pérdida</a:t>
            </a:r>
            <a:r>
              <a:rPr lang="es-EC" b="1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s-EC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5F76075-75C7-4C9E-8ECB-16D30EC4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289" y="1207911"/>
            <a:ext cx="8518693" cy="5650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Tanto si la pérdida era previsible, como si se produce de forma inesperada, las reacciones del sujeto  pueden variar en:</a:t>
            </a:r>
          </a:p>
          <a:p>
            <a:pPr algn="just"/>
            <a:r>
              <a:rPr lang="es-CO" sz="4400" b="1" dirty="0">
                <a:solidFill>
                  <a:srgbClr val="0070C0"/>
                </a:solidFill>
              </a:rPr>
              <a:t>Manifestaciones físicas</a:t>
            </a:r>
            <a:r>
              <a:rPr lang="es-CO" sz="4400" dirty="0">
                <a:solidFill>
                  <a:srgbClr val="0070C0"/>
                </a:solidFill>
              </a:rPr>
              <a:t>: vacío en el estómago, opresión en el pecho o garganta, hipersensibilidad al ruido, despersonalización, falta de aire, debilidad y sequedad en la boca.</a:t>
            </a:r>
            <a:endParaRPr lang="es-EC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EEC8BDA4-5BFA-49AC-915B-8288260E04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7" y="147919"/>
            <a:ext cx="3290712" cy="6344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96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055194E-E787-4E41-8603-D199B0E4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67" y="397565"/>
            <a:ext cx="8111803" cy="577939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Sentimientos:</a:t>
            </a:r>
            <a:r>
              <a:rPr lang="es-CO" sz="4000" dirty="0">
                <a:solidFill>
                  <a:srgbClr val="0070C0"/>
                </a:solidFill>
              </a:rPr>
              <a:t> tristeza, enfado, culpa, ansiedad, fatiga, shock, impotencia, </a:t>
            </a:r>
            <a:r>
              <a:rPr lang="es-CO" sz="4000" dirty="0" smtClean="0">
                <a:solidFill>
                  <a:srgbClr val="0070C0"/>
                </a:solidFill>
              </a:rPr>
              <a:t>anhelo </a:t>
            </a:r>
            <a:r>
              <a:rPr lang="es-CO" sz="4000" dirty="0">
                <a:solidFill>
                  <a:srgbClr val="0070C0"/>
                </a:solidFill>
              </a:rPr>
              <a:t>e insensibilidad.</a:t>
            </a:r>
            <a:endParaRPr lang="es-EC" sz="4000" dirty="0">
              <a:solidFill>
                <a:srgbClr val="0070C0"/>
              </a:solidFill>
            </a:endParaRPr>
          </a:p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Pensamientos:</a:t>
            </a:r>
            <a:r>
              <a:rPr lang="es-CO" sz="4000" dirty="0">
                <a:solidFill>
                  <a:srgbClr val="0070C0"/>
                </a:solidFill>
              </a:rPr>
              <a:t> incredulidad, confusión, preocupación, sentido de presencia y alucinaciones.</a:t>
            </a:r>
            <a:endParaRPr lang="es-EC" sz="4000" dirty="0">
              <a:solidFill>
                <a:srgbClr val="0070C0"/>
              </a:solidFill>
            </a:endParaRPr>
          </a:p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Conductas:</a:t>
            </a:r>
            <a:r>
              <a:rPr lang="es-CO" sz="4000" dirty="0">
                <a:solidFill>
                  <a:srgbClr val="0070C0"/>
                </a:solidFill>
              </a:rPr>
              <a:t> trastornos del sueño, dificultades alimentarias, aislamiento, evitar o frecuentar recuerdo, suspirar, hiperactividad y llanto, entre otros.</a:t>
            </a:r>
            <a:endParaRPr lang="es-EC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="" xmlns:a16="http://schemas.microsoft.com/office/drawing/2014/main" id="{7EB2E07C-E7D7-4580-A96D-7AD41A021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541867"/>
            <a:ext cx="3099537" cy="577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8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B46D82-2D9D-4466-901B-697904A0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2" y="365125"/>
            <a:ext cx="7312378" cy="1325563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EF01DE"/>
                </a:solidFill>
                <a:latin typeface="Cooper Black" panose="0208090404030B020404" pitchFamily="18" charset="0"/>
              </a:rPr>
              <a:t>Etapas y tareas del duelo</a:t>
            </a:r>
            <a:r>
              <a:rPr lang="es-CO" b="1" dirty="0" smtClean="0">
                <a:solidFill>
                  <a:srgbClr val="EF01DE"/>
                </a:solidFill>
                <a:latin typeface="Cooper Black" panose="0208090404030B020404" pitchFamily="18" charset="0"/>
              </a:rPr>
              <a:t>.</a:t>
            </a:r>
            <a:br>
              <a:rPr lang="es-CO" b="1" dirty="0" smtClean="0">
                <a:solidFill>
                  <a:srgbClr val="EF01DE"/>
                </a:solidFill>
                <a:latin typeface="Cooper Black" panose="0208090404030B020404" pitchFamily="18" charset="0"/>
              </a:rPr>
            </a:br>
            <a:r>
              <a:rPr lang="es-EC" dirty="0">
                <a:solidFill>
                  <a:srgbClr val="EF01DE"/>
                </a:solidFill>
              </a:rPr>
              <a:t/>
            </a:r>
            <a:br>
              <a:rPr lang="es-EC" dirty="0">
                <a:solidFill>
                  <a:srgbClr val="EF01DE"/>
                </a:solidFill>
              </a:rPr>
            </a:br>
            <a:endParaRPr lang="es-EC" dirty="0">
              <a:solidFill>
                <a:srgbClr val="EF01D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417E69-76C8-4D97-BC7B-6191CB41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222" y="1083212"/>
            <a:ext cx="8023578" cy="50937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sz="4400" dirty="0">
                <a:solidFill>
                  <a:srgbClr val="0070C0"/>
                </a:solidFill>
              </a:rPr>
              <a:t>La pérdida debe ser comprendida como un:</a:t>
            </a:r>
          </a:p>
          <a:p>
            <a:pPr marL="0" indent="0" algn="just">
              <a:buNone/>
            </a:pPr>
            <a:endParaRPr lang="es-CO" sz="4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4400" b="1" dirty="0" smtClean="0">
                <a:solidFill>
                  <a:srgbClr val="0070C0"/>
                </a:solidFill>
              </a:rPr>
              <a:t> </a:t>
            </a:r>
            <a:r>
              <a:rPr lang="es-CO" sz="4400" b="1" dirty="0">
                <a:solidFill>
                  <a:srgbClr val="0070C0"/>
                </a:solidFill>
              </a:rPr>
              <a:t>*Proceso activo</a:t>
            </a:r>
            <a:r>
              <a:rPr lang="es-CO" sz="4400" dirty="0">
                <a:solidFill>
                  <a:srgbClr val="0070C0"/>
                </a:solidFill>
              </a:rPr>
              <a:t>, lleno de decisiones en las que la persona elige entre una serie de alternativas, siendo así cada duelo completamente diferente</a:t>
            </a:r>
            <a:r>
              <a:rPr lang="es-CO" sz="4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CO" sz="4400" dirty="0" smtClean="0">
                <a:solidFill>
                  <a:srgbClr val="0070C0"/>
                </a:solidFill>
              </a:rPr>
              <a:t> </a:t>
            </a:r>
            <a:endParaRPr lang="es-CO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De hecho es un </a:t>
            </a:r>
            <a:r>
              <a:rPr lang="es-CO" sz="4400" b="1" dirty="0">
                <a:solidFill>
                  <a:srgbClr val="0070C0"/>
                </a:solidFill>
              </a:rPr>
              <a:t>momento crítico</a:t>
            </a:r>
            <a:r>
              <a:rPr lang="es-CO" sz="4400" dirty="0">
                <a:solidFill>
                  <a:srgbClr val="0070C0"/>
                </a:solidFill>
              </a:rPr>
              <a:t> en la vida en que las decisiones son muchas y muy rápidas, y los cambios que suceden a éstas en ocasiones son muy relevantes en la vida cotidiana.</a:t>
            </a: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="" xmlns:a16="http://schemas.microsoft.com/office/drawing/2014/main" id="{6232971B-F545-4A1F-9EAE-4C03814CE1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6" y="722489"/>
            <a:ext cx="2912886" cy="566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4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6C7BB0-970A-4EAD-9313-4BDFD1CA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422" y="506436"/>
            <a:ext cx="8040368" cy="618978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CO" sz="3600" dirty="0">
                <a:solidFill>
                  <a:srgbClr val="0070C0"/>
                </a:solidFill>
              </a:rPr>
              <a:t>Aun así, podemos hablar de una serie de estados que atraviesan los sujetos sin que tenga que ser en este orden, ya que a menudo se observan regresiones en la elaboración del duelo en fechas señaladas, o épocas de mayor estrés. </a:t>
            </a:r>
          </a:p>
          <a:p>
            <a:pPr marL="0" lv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*Etapas del duelo según </a:t>
            </a:r>
            <a:r>
              <a:rPr lang="es-CO" sz="3600" dirty="0" err="1">
                <a:solidFill>
                  <a:srgbClr val="0070C0"/>
                </a:solidFill>
              </a:rPr>
              <a:t>Kúbler</a:t>
            </a:r>
            <a:r>
              <a:rPr lang="es-CO" sz="3600" dirty="0">
                <a:solidFill>
                  <a:srgbClr val="0070C0"/>
                </a:solidFill>
              </a:rPr>
              <a:t>-Ross  (1969 )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Negación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Rabia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Depresión 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Pacto 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Aceptación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570EF66-F1D8-4828-BE90-821843B78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462" y="587022"/>
            <a:ext cx="2790960" cy="57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BC6CC9-660E-405B-9B5D-B3F739ED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6" y="365125"/>
            <a:ext cx="11105443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Tareas o desafíos en el duelo</a:t>
            </a:r>
            <a:r>
              <a:rPr lang="es-EC" dirty="0">
                <a:solidFill>
                  <a:schemeClr val="tx1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BAF2C32-ABF7-46A0-A13A-C4832B38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2" y="1232452"/>
            <a:ext cx="6499577" cy="56255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O" sz="3600" b="1" dirty="0">
                <a:solidFill>
                  <a:srgbClr val="E93F67"/>
                </a:solidFill>
              </a:rPr>
              <a:t> </a:t>
            </a:r>
            <a:r>
              <a:rPr lang="es-CO" sz="3600" b="1" dirty="0">
                <a:solidFill>
                  <a:schemeClr val="tx2"/>
                </a:solidFill>
                <a:latin typeface="Cooper Black" panose="0208090404030B020404" pitchFamily="18" charset="0"/>
              </a:rPr>
              <a:t>Aceptar la realidad de la </a:t>
            </a:r>
            <a:r>
              <a:rPr lang="es-CO" sz="3600" b="1" dirty="0" smtClean="0">
                <a:solidFill>
                  <a:schemeClr val="tx2"/>
                </a:solidFill>
                <a:latin typeface="Cooper Black" panose="0208090404030B020404" pitchFamily="18" charset="0"/>
              </a:rPr>
              <a:t>pérdida</a:t>
            </a:r>
            <a:endParaRPr lang="es-EC" sz="3200" dirty="0">
              <a:solidFill>
                <a:schemeClr val="tx2"/>
              </a:solidFill>
              <a:latin typeface="Cooper Black" panose="0208090404030B020404" pitchFamily="18" charset="0"/>
            </a:endParaRPr>
          </a:p>
          <a:p>
            <a:pPr mar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Durante los primeros días e incluso semanas existe una cierta tendencia natural a no admitir la pérdida.</a:t>
            </a:r>
          </a:p>
          <a:p>
            <a:pPr mar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 Es necesario estar informado de que esta </a:t>
            </a:r>
            <a:r>
              <a:rPr lang="es-CO" sz="3600" dirty="0" smtClean="0">
                <a:solidFill>
                  <a:srgbClr val="0070C0"/>
                </a:solidFill>
              </a:rPr>
              <a:t>reacción no </a:t>
            </a:r>
            <a:r>
              <a:rPr lang="es-CO" sz="3600" dirty="0">
                <a:solidFill>
                  <a:srgbClr val="0070C0"/>
                </a:solidFill>
              </a:rPr>
              <a:t>significa que la persona esté perdiendo la razón o exagerando. </a:t>
            </a:r>
            <a:endParaRPr lang="es-EC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CE216F3-081D-476D-8003-BFDBA6330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179" y="1433689"/>
            <a:ext cx="4109154" cy="47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1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1159</Words>
  <Application>Microsoft Office PowerPoint</Application>
  <PresentationFormat>Panorámica</PresentationFormat>
  <Paragraphs>86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Wingdings</vt:lpstr>
      <vt:lpstr>Tema de Office</vt:lpstr>
      <vt:lpstr>EJE I FORMACIÓN HUMANA TEMA 10: PÉRDIDAS Y DUELO `</vt:lpstr>
      <vt:lpstr>¿QUÉ ES EL DUELO? </vt:lpstr>
      <vt:lpstr>Presentación de PowerPoint</vt:lpstr>
      <vt:lpstr>Presentación de PowerPoint</vt:lpstr>
      <vt:lpstr>Reacciones normales  ante la pérdida </vt:lpstr>
      <vt:lpstr>Presentación de PowerPoint</vt:lpstr>
      <vt:lpstr>Etapas y tareas del duelo.  </vt:lpstr>
      <vt:lpstr>Presentación de PowerPoint</vt:lpstr>
      <vt:lpstr>Tareas o desafíos en el duelo </vt:lpstr>
      <vt:lpstr>Presentación de PowerPoint</vt:lpstr>
      <vt:lpstr>Presentación de PowerPoint</vt:lpstr>
      <vt:lpstr>Presentación de PowerPoint</vt:lpstr>
      <vt:lpstr>Presentación de PowerPoint</vt:lpstr>
      <vt:lpstr> Síntomas de un duelo complicado   </vt:lpstr>
      <vt:lpstr>Presentación de PowerPoint</vt:lpstr>
      <vt:lpstr>Intervención del duelo </vt:lpstr>
      <vt:lpstr>Presentación de PowerPoint</vt:lpstr>
      <vt:lpstr>   Algunas técnicas de intervención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 FORMACIÓN HUMANA TEMA 10: PÉRDIDAS Y DUELO</dc:title>
  <dc:creator>Mineduc</dc:creator>
  <cp:lastModifiedBy>Sor Veronica Vinueza</cp:lastModifiedBy>
  <cp:revision>39</cp:revision>
  <dcterms:created xsi:type="dcterms:W3CDTF">2018-06-15T21:57:06Z</dcterms:created>
  <dcterms:modified xsi:type="dcterms:W3CDTF">2018-06-22T01:39:11Z</dcterms:modified>
</cp:coreProperties>
</file>