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72" r:id="rId4"/>
    <p:sldId id="273" r:id="rId5"/>
    <p:sldId id="258" r:id="rId6"/>
    <p:sldId id="259" r:id="rId7"/>
    <p:sldId id="261" r:id="rId8"/>
    <p:sldId id="276" r:id="rId9"/>
    <p:sldId id="263" r:id="rId10"/>
    <p:sldId id="265" r:id="rId11"/>
    <p:sldId id="267" r:id="rId12"/>
    <p:sldId id="278" r:id="rId13"/>
    <p:sldId id="285" r:id="rId14"/>
    <p:sldId id="286" r:id="rId15"/>
    <p:sldId id="288" r:id="rId16"/>
    <p:sldId id="287" r:id="rId17"/>
    <p:sldId id="291" r:id="rId18"/>
    <p:sldId id="289" r:id="rId19"/>
    <p:sldId id="290" r:id="rId20"/>
    <p:sldId id="283" r:id="rId21"/>
  </p:sldIdLst>
  <p:sldSz cx="12192000" cy="6858000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33"/>
    <a:srgbClr val="99CCFF"/>
    <a:srgbClr val="CCFF66"/>
    <a:srgbClr val="FF9900"/>
    <a:srgbClr val="009999"/>
    <a:srgbClr val="CCFFCC"/>
    <a:srgbClr val="FFFF66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9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B9FD013-0152-40CD-8396-10266D5E61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E1A21AB8-6415-417F-A4D9-41EDDA94FE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8BFBCABF-2AE2-46ED-B925-E191040BE3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B01FD-842D-4629-AD14-881FFC45155D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4A0BCD8-5421-41B9-A59A-9AB389A619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48993C9-6917-4A40-A15F-FC5F1470F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101-C6B1-4C79-96EB-78DF0B6D92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668680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75B2D4B-C3EA-4AC4-9EED-6C54D1D0F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1AD0A142-FC41-4906-B41C-8F506C50B0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D1C3D3C-8BF7-4C45-BF8B-6A39D81DA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B01FD-842D-4629-AD14-881FFC45155D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7B6793E5-F879-4E80-A669-8A150D272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66FF587-B3EF-4BDE-B362-36768873A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101-C6B1-4C79-96EB-78DF0B6D92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5862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5A538A4B-E382-4020-8862-DA43FFACD7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DA87473D-D0ED-4541-B7BC-C9CA4D2EB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DF744DE-05BA-4469-9DCE-3C4EEA9EB9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B01FD-842D-4629-AD14-881FFC45155D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0EF88F09-2BEB-4A50-8BCC-A650942B89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D9D43B2-994E-4185-ADAE-C88393A42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101-C6B1-4C79-96EB-78DF0B6D92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85041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EB1F8B1-DCCE-45FC-8EA0-0A98868375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1B2E0126-C574-4B04-915C-D38E6CE13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14D0788-CBF0-4D2C-A5E7-2EA56B5B8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B01FD-842D-4629-AD14-881FFC45155D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C7C0B22-7C57-47CF-9456-C41620C95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199C7EAC-8298-454C-A497-079ECE5E3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101-C6B1-4C79-96EB-78DF0B6D92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2289051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E016CFD2-B5B1-45AE-8D6E-26EF370CA7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A400D91A-B792-496E-A981-53C3F510A0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72B15D40-D683-4008-A53E-6756C97E4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B01FD-842D-4629-AD14-881FFC45155D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F0D8353-D880-4C91-B2E4-8D1B313B3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646503F-D970-470D-8696-8AFB32CF8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101-C6B1-4C79-96EB-78DF0B6D92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1128772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646D8FC-F840-443D-B16B-5D4FC6D780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2C799E1-A335-4CE3-B63B-2279C46AE2C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A6D4C669-9B26-4E7B-B212-CD49C94ECF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C402E10A-B9D6-4B39-93F1-C4782D89A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B01FD-842D-4629-AD14-881FFC45155D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811F4163-F8F6-4043-85ED-DB3C0E6AD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DBCBF50E-7FD5-46FE-9405-D3A013132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101-C6B1-4C79-96EB-78DF0B6D92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237764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4B46E25-A76B-4D56-8083-5ACEAB70F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4B35E95D-C45D-4849-B04C-FFF471E6DE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A985C7C0-5AE8-4F87-ABF1-F86F922DC5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60F2E5D9-0981-4124-8C68-B1666D3A22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DBEAF8DF-9A51-4B9E-88F9-27A0E7AC3CC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CE9AB4C2-2741-475E-A1F0-B59F5AB21A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B01FD-842D-4629-AD14-881FFC45155D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FF9AF598-F279-452B-B0EE-91E78093FA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2F84DDAD-4841-4CEA-AD59-D66AB4839B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101-C6B1-4C79-96EB-78DF0B6D92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658040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F979B74-08FC-4AA0-B919-B00DEE1238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3C5C163D-BD04-42C3-B653-3439B634B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B01FD-842D-4629-AD14-881FFC45155D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4714EBDE-9306-4FEB-A8A8-339CAB227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D98020CC-52E8-4777-9CB9-34AF3ADD2D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101-C6B1-4C79-96EB-78DF0B6D92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7986509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45764041-91E3-454B-B548-1CB6B3E883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B01FD-842D-4629-AD14-881FFC45155D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388B66C6-BA0C-416B-980B-34B930486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E1787B4A-0633-487A-B68C-94ACA174F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101-C6B1-4C79-96EB-78DF0B6D92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63687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172BE88-74CE-4CA8-829A-4C1FA4E951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17E2F23-612E-4E04-AF65-431C3C833B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2F421185-FB01-4BC2-8F70-3A7AB827D1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48BE0AFF-F83A-4D98-96A8-99365D4CD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B01FD-842D-4629-AD14-881FFC45155D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3B450778-E57F-4F08-A8E0-1E6B5F21C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8984EE0-B170-4EE1-A2C1-4B180122F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101-C6B1-4C79-96EB-78DF0B6D92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483754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C30EB56-7664-4075-8AC3-8231CAF07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E9C40D1C-9E14-4FC9-A44A-9866EC166ED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C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D35BACF1-6599-47D4-8756-16A6E01070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754D1777-2778-48AF-8AA6-69C7EC61E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9B01FD-842D-4629-AD14-881FFC45155D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0FF839E1-D4C3-40E4-A8A3-EF04905291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C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F592AC48-249A-4C45-BC40-1B6CA46B5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80101-C6B1-4C79-96EB-78DF0B6D92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06609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7D98360C-193B-4E8A-B0B2-0E4A76C61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EC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D0F84DB2-730F-4921-9EF3-0DCC08AC9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C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7F94010-C43B-4827-8C45-01D5A95F56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9B01FD-842D-4629-AD14-881FFC45155D}" type="datetimeFigureOut">
              <a:rPr lang="es-EC" smtClean="0"/>
              <a:t>13/9/2021</a:t>
            </a:fld>
            <a:endParaRPr lang="es-EC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8E34A5A-E895-41A4-B0F9-66EBFDB9FA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C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AB52F709-AA2A-4CF9-A980-FAADBA631F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80101-C6B1-4C79-96EB-78DF0B6D92B9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17671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C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n relacionada">
            <a:extLst>
              <a:ext uri="{FF2B5EF4-FFF2-40B4-BE49-F238E27FC236}">
                <a16:creationId xmlns:a16="http://schemas.microsoft.com/office/drawing/2014/main" xmlns="" id="{EE878796-8C60-47C4-A81D-52BFD1104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1262" y="550985"/>
            <a:ext cx="9365151" cy="572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C89AD16-AB74-414F-906B-1D75FF3CC3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1223" y="1237765"/>
            <a:ext cx="9366777" cy="4529604"/>
          </a:xfrm>
        </p:spPr>
        <p:txBody>
          <a:bodyPr>
            <a:normAutofit fontScale="90000"/>
          </a:bodyPr>
          <a:lstStyle/>
          <a:p>
            <a:r>
              <a:rPr lang="es-CO" b="1" dirty="0"/>
              <a:t/>
            </a:r>
            <a:br>
              <a:rPr lang="es-CO" b="1" dirty="0"/>
            </a:br>
            <a:r>
              <a:rPr lang="es-CO" b="1" dirty="0"/>
              <a:t/>
            </a:r>
            <a:br>
              <a:rPr lang="es-CO" b="1" dirty="0"/>
            </a:br>
            <a:r>
              <a:rPr lang="es-CO" b="1" dirty="0"/>
              <a:t/>
            </a:r>
            <a:br>
              <a:rPr lang="es-CO" b="1" dirty="0"/>
            </a:br>
            <a:r>
              <a:rPr lang="es-CO" b="1" dirty="0">
                <a:solidFill>
                  <a:srgbClr val="FF0000"/>
                </a:solidFill>
                <a:latin typeface="Cooper Black" panose="0208090404030B020404" pitchFamily="18" charset="0"/>
              </a:rPr>
              <a:t>EJE I</a:t>
            </a:r>
            <a:r>
              <a:rPr lang="es-EC" dirty="0">
                <a:solidFill>
                  <a:srgbClr val="FF0000"/>
                </a:solidFill>
                <a:latin typeface="Cooper Black" panose="0208090404030B020404" pitchFamily="18" charset="0"/>
              </a:rPr>
              <a:t/>
            </a:r>
            <a:br>
              <a:rPr lang="es-EC" dirty="0">
                <a:solidFill>
                  <a:srgbClr val="FF0000"/>
                </a:solidFill>
                <a:latin typeface="Cooper Black" panose="0208090404030B020404" pitchFamily="18" charset="0"/>
              </a:rPr>
            </a:br>
            <a:r>
              <a:rPr lang="es-CO" b="1" dirty="0">
                <a:solidFill>
                  <a:srgbClr val="FF0000"/>
                </a:solidFill>
                <a:latin typeface="Cooper Black" panose="0208090404030B020404" pitchFamily="18" charset="0"/>
              </a:rPr>
              <a:t>FORMACIÓN HUMANA</a:t>
            </a:r>
            <a:r>
              <a:rPr lang="es-EC" dirty="0">
                <a:solidFill>
                  <a:srgbClr val="FF0000"/>
                </a:solidFill>
                <a:latin typeface="Cooper Black" panose="0208090404030B020404" pitchFamily="18" charset="0"/>
              </a:rPr>
              <a:t/>
            </a:r>
            <a:br>
              <a:rPr lang="es-EC" dirty="0">
                <a:solidFill>
                  <a:srgbClr val="FF0000"/>
                </a:solidFill>
                <a:latin typeface="Cooper Black" panose="0208090404030B020404" pitchFamily="18" charset="0"/>
              </a:rPr>
            </a:br>
            <a:r>
              <a:rPr lang="es-CO" b="1" dirty="0">
                <a:solidFill>
                  <a:srgbClr val="FF0000"/>
                </a:solidFill>
                <a:latin typeface="Cooper Black" panose="0208090404030B020404" pitchFamily="18" charset="0"/>
              </a:rPr>
              <a:t> </a:t>
            </a:r>
            <a:r>
              <a:rPr lang="es-EC" dirty="0">
                <a:solidFill>
                  <a:srgbClr val="FF0000"/>
                </a:solidFill>
                <a:latin typeface="Cooper Black" panose="0208090404030B020404" pitchFamily="18" charset="0"/>
              </a:rPr>
              <a:t/>
            </a:r>
            <a:br>
              <a:rPr lang="es-EC" dirty="0">
                <a:solidFill>
                  <a:srgbClr val="FF0000"/>
                </a:solidFill>
                <a:latin typeface="Cooper Black" panose="0208090404030B020404" pitchFamily="18" charset="0"/>
              </a:rPr>
            </a:br>
            <a:r>
              <a:rPr lang="es-CO" b="1" dirty="0">
                <a:solidFill>
                  <a:srgbClr val="FF0000"/>
                </a:solidFill>
                <a:latin typeface="Cooper Black" panose="0208090404030B020404" pitchFamily="18" charset="0"/>
              </a:rPr>
              <a:t>TEMA 11</a:t>
            </a:r>
            <a:r>
              <a:rPr lang="es-EC" dirty="0">
                <a:solidFill>
                  <a:srgbClr val="FF0000"/>
                </a:solidFill>
                <a:latin typeface="Cooper Black" panose="0208090404030B020404" pitchFamily="18" charset="0"/>
              </a:rPr>
              <a:t/>
            </a:r>
            <a:br>
              <a:rPr lang="es-EC" dirty="0">
                <a:solidFill>
                  <a:srgbClr val="FF0000"/>
                </a:solidFill>
                <a:latin typeface="Cooper Black" panose="0208090404030B020404" pitchFamily="18" charset="0"/>
              </a:rPr>
            </a:br>
            <a:r>
              <a:rPr lang="es-CO" b="1" dirty="0">
                <a:solidFill>
                  <a:srgbClr val="FF0000"/>
                </a:solidFill>
                <a:latin typeface="Cooper Black" panose="0208090404030B020404" pitchFamily="18" charset="0"/>
              </a:rPr>
              <a:t> </a:t>
            </a:r>
            <a:r>
              <a:rPr lang="es-EC" dirty="0">
                <a:solidFill>
                  <a:srgbClr val="FF0000"/>
                </a:solidFill>
                <a:latin typeface="Cooper Black" panose="0208090404030B020404" pitchFamily="18" charset="0"/>
              </a:rPr>
              <a:t/>
            </a:r>
            <a:br>
              <a:rPr lang="es-EC" dirty="0">
                <a:solidFill>
                  <a:srgbClr val="FF0000"/>
                </a:solidFill>
                <a:latin typeface="Cooper Black" panose="0208090404030B020404" pitchFamily="18" charset="0"/>
              </a:rPr>
            </a:br>
            <a:r>
              <a:rPr lang="es-CO" b="1" dirty="0">
                <a:solidFill>
                  <a:srgbClr val="FF0000"/>
                </a:solidFill>
                <a:latin typeface="Cooper Black" panose="0208090404030B020404" pitchFamily="18" charset="0"/>
              </a:rPr>
              <a:t>FAMILIA DEL SIGLO XXI</a:t>
            </a:r>
            <a:r>
              <a:rPr lang="es-EC" dirty="0">
                <a:solidFill>
                  <a:srgbClr val="FF0000"/>
                </a:solidFill>
                <a:latin typeface="Cooper Black" panose="0208090404030B020404" pitchFamily="18" charset="0"/>
              </a:rPr>
              <a:t/>
            </a:r>
            <a:br>
              <a:rPr lang="es-EC" dirty="0">
                <a:solidFill>
                  <a:srgbClr val="FF0000"/>
                </a:solidFill>
                <a:latin typeface="Cooper Black" panose="0208090404030B020404" pitchFamily="18" charset="0"/>
              </a:rPr>
            </a:br>
            <a:endParaRPr lang="es-EC" dirty="0">
              <a:solidFill>
                <a:srgbClr val="FF0000"/>
              </a:solidFill>
              <a:latin typeface="Cooper Black" panose="0208090404030B0204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781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EDD3E6E-D933-47EA-AAF1-D9C7077DA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rgbClr val="FF0000"/>
                </a:solidFill>
                <a:latin typeface="Cooper Black" panose="0208090404030B020404" pitchFamily="18" charset="0"/>
              </a:rPr>
              <a:t>La Familia como Equipo  </a:t>
            </a:r>
            <a:r>
              <a:rPr lang="es-EC" dirty="0">
                <a:solidFill>
                  <a:srgbClr val="FF9900"/>
                </a:solidFill>
                <a:latin typeface="Cooper Black" panose="0208090404030B020404" pitchFamily="18" charset="0"/>
              </a:rPr>
              <a:t/>
            </a:r>
            <a:br>
              <a:rPr lang="es-EC" dirty="0">
                <a:solidFill>
                  <a:srgbClr val="FF9900"/>
                </a:solidFill>
                <a:latin typeface="Cooper Black" panose="0208090404030B020404" pitchFamily="18" charset="0"/>
              </a:rPr>
            </a:br>
            <a:endParaRPr lang="es-EC" dirty="0">
              <a:solidFill>
                <a:srgbClr val="FF9900"/>
              </a:solidFill>
              <a:latin typeface="Cooper Black" panose="0208090404030B020404" pitchFamily="18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B6286BED-36D8-4638-B02D-0C489AF922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5156" y="1364114"/>
            <a:ext cx="10515600" cy="500291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En la familia al igual que en un buen equipo deportivo: padre y madre, unidos, son la cabeza del equipo y deben organizarlo para lograr: </a:t>
            </a:r>
          </a:p>
          <a:p>
            <a:pPr algn="just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objetivo inmediato, que la convivencia sea agradable para todos,</a:t>
            </a:r>
          </a:p>
          <a:p>
            <a:pPr algn="just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objetivos a medio y largo plazo, que la convivencia les forme como personas cabales, expertos en el arte de convivir, entrenados en la generosidad y la fortaleza. </a:t>
            </a:r>
          </a:p>
          <a:p>
            <a:pPr algn="just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Ayuda en esto la distribución de tareas,  encargos y la organización básica familiar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s-EC" sz="3200" dirty="0"/>
          </a:p>
          <a:p>
            <a:pPr marL="0" indent="0" algn="just">
              <a:buNone/>
            </a:pPr>
            <a:endParaRPr lang="es-EC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s-EC" sz="2000" b="1" dirty="0"/>
          </a:p>
        </p:txBody>
      </p:sp>
    </p:spTree>
    <p:extLst>
      <p:ext uri="{BB962C8B-B14F-4D97-AF65-F5344CB8AC3E}">
        <p14:creationId xmlns:p14="http://schemas.microsoft.com/office/powerpoint/2010/main" val="2532907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6AD4D6C7-55CD-4D5E-978C-2D38A2815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4494"/>
            <a:ext cx="10515600" cy="1325563"/>
          </a:xfrm>
        </p:spPr>
        <p:txBody>
          <a:bodyPr/>
          <a:lstStyle/>
          <a:p>
            <a:r>
              <a:rPr lang="es-ES" b="1" dirty="0">
                <a:solidFill>
                  <a:srgbClr val="FF0000"/>
                </a:solidFill>
                <a:latin typeface="Cooper Black" panose="0208090404030B020404" pitchFamily="18" charset="0"/>
              </a:rPr>
              <a:t>NUEVAS TIPOLOGÍAS FAMILIARES</a:t>
            </a:r>
            <a:endParaRPr lang="es-EC" dirty="0">
              <a:solidFill>
                <a:srgbClr val="FF0000"/>
              </a:solidFill>
              <a:latin typeface="Cooper Black" panose="0208090404030B020404" pitchFamily="18" charset="0"/>
            </a:endParaRP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xmlns="" id="{0F6A5202-106C-4998-857D-3C7B97A9AB9C}"/>
              </a:ext>
            </a:extLst>
          </p:cNvPr>
          <p:cNvSpPr/>
          <p:nvPr/>
        </p:nvSpPr>
        <p:spPr>
          <a:xfrm>
            <a:off x="718454" y="1367189"/>
            <a:ext cx="11043557" cy="53617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s-E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tipología familiar hace referencia a determinadas composiciones que permiten identificar los miembros de una familia según sus lazos: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filiación (parentesco entre padres e hijos),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parentesco (vínculos entre miembros de una familia, pueden ser biológicos o no),</a:t>
            </a:r>
          </a:p>
          <a:p>
            <a:pPr marL="457200" indent="-457200" algn="just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afinidad (vínculos que se forman a través del matrimonio, que cada cónyuge contrae con los parientes consanguíneos del otro como suegros, yernos, nueras, cuñados, entre otros).</a:t>
            </a:r>
            <a:endParaRPr lang="es-EC" sz="3200" b="1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343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2166256" y="788939"/>
            <a:ext cx="908413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Existen varias formas de organización familiar y de parentesco, podemos clasificarlas en estos grupos:</a:t>
            </a:r>
          </a:p>
          <a:p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Familias Naturales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Familias con carácter Legal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Uniones que quieren equipararse a familias.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Familias Disfuncionales</a:t>
            </a:r>
          </a:p>
          <a:p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2002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73529" y="0"/>
            <a:ext cx="11560628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FAMILIAS NATURALES</a:t>
            </a:r>
          </a:p>
          <a:p>
            <a:pPr algn="just"/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Familia nuclear: 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unidad familiar básica y tradicional, se compone de esposo (padre), esposa (madre) e hijos. </a:t>
            </a:r>
          </a:p>
          <a:p>
            <a:pPr algn="just"/>
            <a:r>
              <a:rPr lang="es-E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Familia extensa: 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se extiende más allá de dos generaciones y está basada en los vínculos de consanguinidad, incluye padres, niños, abuelos, tíos,  sobrinos, primos y demás. </a:t>
            </a:r>
          </a:p>
          <a:p>
            <a:pPr algn="just"/>
            <a:r>
              <a:rPr lang="es-E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Diadas conyugales: 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Parejas que  no pueden o deciden no tener hijos. </a:t>
            </a:r>
          </a:p>
          <a:p>
            <a:pPr algn="just"/>
            <a:r>
              <a:rPr lang="es-E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Familia unipersonal: 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individuos que prefieren vivir solos, los solteros por convicción, viudos, divorciados o separados que deciden no volver a unirse con otra persona.</a:t>
            </a:r>
          </a:p>
          <a:p>
            <a:pPr algn="just"/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52939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55173" y="310243"/>
            <a:ext cx="1113608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Familia extendida o ampliada: 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Convivencia de miembros consanguíneos y personas no pertenecientes a la familia o parientes afines, tales como amigos, vecinos, paisanos, compadres, ahijados, entre otros. Comparten la vivienda, desempeñan tareas requeridas para la familia y eventualmente otras funciones en forma temporal o definitiva.</a:t>
            </a:r>
          </a:p>
          <a:p>
            <a:pPr algn="just"/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Familia Fraterna: 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Hermanos que viven juntos, sin ninguno de sus progenitores. Aquí podemos ubicar a la Vida Consagrada.</a:t>
            </a:r>
          </a:p>
          <a:p>
            <a:pPr algn="just"/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8169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473529" y="0"/>
            <a:ext cx="1156062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FAMILIAS CON CARÁCTER LEGAL</a:t>
            </a:r>
          </a:p>
          <a:p>
            <a:pPr algn="ctr"/>
            <a:endParaRPr lang="es-E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Familia monoparental: 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se constituye por uno solo de los padres, con jefatura femenina o masculina y sus hijos. Se origina por divorcio, abandono, madres solteras, viudez, alejamiento forzoso (trabajo, cárcel, migración), de uno de los padres, o la elección por parte de la mujer o el hombre de ejercer la parentalidad. sin necesidad de un vínculo afectivo estable y de cohabitación.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srgbClr val="FF0000"/>
                </a:solidFill>
              </a:rPr>
              <a:t>F</a:t>
            </a:r>
            <a:r>
              <a:rPr lang="es-E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amilia Simultánea: 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«Los tuyos, los míos y los nuestros», constituida por una pareja en la cual uno o ambos adultos están casados por segunda vez y tienen hijos de su relación anterior.</a:t>
            </a:r>
          </a:p>
        </p:txBody>
      </p:sp>
    </p:spTree>
    <p:extLst>
      <p:ext uri="{BB962C8B-B14F-4D97-AF65-F5344CB8AC3E}">
        <p14:creationId xmlns:p14="http://schemas.microsoft.com/office/powerpoint/2010/main" val="38335566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12271" y="305971"/>
            <a:ext cx="1157967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Familia Multipersonal: </a:t>
            </a:r>
            <a:r>
              <a:rPr lang="es-ES" sz="3000" b="1" dirty="0">
                <a:latin typeface="Arial" panose="020B0604020202020204" pitchFamily="34" charset="0"/>
                <a:cs typeface="Arial" panose="020B0604020202020204" pitchFamily="34" charset="0"/>
              </a:rPr>
              <a:t>Personas que viven juntas, pero que no los une ningún lazo de consanguinidad.</a:t>
            </a:r>
          </a:p>
          <a:p>
            <a:pPr algn="just"/>
            <a:endParaRPr lang="es-E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Familia con Soporte</a:t>
            </a:r>
            <a:r>
              <a:rPr lang="es-ES" sz="3000" b="1" dirty="0">
                <a:latin typeface="Arial" panose="020B0604020202020204" pitchFamily="34" charset="0"/>
                <a:cs typeface="Arial" panose="020B0604020202020204" pitchFamily="34" charset="0"/>
              </a:rPr>
              <a:t>: Ante la pérdida de uno de los progenitores, una posible reorganización de la familia puede asignársele a uno de los hijos la función del padre ausente. Se le denomina «hijo parental»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ES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5552" y="4091623"/>
            <a:ext cx="4474852" cy="238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9677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12271" y="305971"/>
            <a:ext cx="11488949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Familia en «Pas de </a:t>
            </a:r>
            <a:r>
              <a:rPr lang="es-ES" sz="30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Deux</a:t>
            </a:r>
            <a:r>
              <a:rPr lang="es-E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3000" b="1" dirty="0">
                <a:latin typeface="Arial" panose="020B0604020202020204" pitchFamily="34" charset="0"/>
                <a:cs typeface="Arial" panose="020B0604020202020204" pitchFamily="34" charset="0"/>
              </a:rPr>
              <a:t>La situación antes descrita, puede fortalecerse cuando  el hijo soporte y el progenitor vivo establecen  una relación muy estrecha para cuidar la familia, se puede distorsionar cuando cae en dependencia y/o de sacrificio personal del hijo soporte.</a:t>
            </a:r>
          </a:p>
          <a:p>
            <a:pPr algn="just"/>
            <a:endParaRPr lang="es-ES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Familia en Acordeón: 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Tiene progenitor temporal es decir presente por épocas, está propensa a constantes reorganizaciones. Esto  perturba el sistema, y acarrea muchas más dificultades si el progenitor se establece de forma permanente.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es-ES" sz="3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16232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78968" y="618491"/>
            <a:ext cx="11267269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UNIONES QUE QUIEREN EQUIPARARSE A FAMILIAS</a:t>
            </a:r>
          </a:p>
          <a:p>
            <a:pPr algn="ctr"/>
            <a:endParaRPr lang="es-ES" sz="3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</a:t>
            </a:r>
            <a:r>
              <a:rPr lang="es-E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Unión de personas del mismo sexo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: relación estable entre dos personas del mismo sexo, sin hijos.</a:t>
            </a:r>
          </a:p>
          <a:p>
            <a:pPr algn="just"/>
            <a:endParaRPr lang="es-E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Uniones  </a:t>
            </a:r>
            <a:r>
              <a:rPr lang="es-E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homoparentales</a:t>
            </a:r>
            <a:r>
              <a:rPr lang="es-E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es una tendencia contemporánea; supone una relación estable entre dos personas del mismo sexo. Los hijos llegan por intercambios heterosexuales de uno o ambos miembros de la pareja, por adopción y/o procreación asistida.</a:t>
            </a:r>
          </a:p>
        </p:txBody>
      </p:sp>
    </p:spTree>
    <p:extLst>
      <p:ext uri="{BB962C8B-B14F-4D97-AF65-F5344CB8AC3E}">
        <p14:creationId xmlns:p14="http://schemas.microsoft.com/office/powerpoint/2010/main" val="32033204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263472" y="189463"/>
            <a:ext cx="11205274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FAMILIAS DISFUNCIONALES</a:t>
            </a:r>
          </a:p>
          <a:p>
            <a:pPr algn="just"/>
            <a:endParaRPr lang="es-E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Familia con miembro fantasma: 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Ante la muerte, separación o abandono de uno de los progenitores, no encuentran alternativas para cubrir las funciones que éste ejercía. Los miembros pueden caer en pena, culpa o  rabia.</a:t>
            </a:r>
          </a:p>
          <a:p>
            <a:pPr algn="just"/>
            <a:endParaRPr lang="es-ES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s-E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• La familia aglutinada: </a:t>
            </a: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Sus integrantes mantienen vínculos de alta cohesión tan fuertes que la autonomía y la individualidad se limitan; y puede dar lugar a cierto tipo de disfuncionalidad o problemática.</a:t>
            </a:r>
          </a:p>
          <a:p>
            <a:pPr algn="just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 </a:t>
            </a:r>
          </a:p>
        </p:txBody>
      </p:sp>
    </p:spTree>
    <p:extLst>
      <p:ext uri="{BB962C8B-B14F-4D97-AF65-F5344CB8AC3E}">
        <p14:creationId xmlns:p14="http://schemas.microsoft.com/office/powerpoint/2010/main" val="21496427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sultado de imagen para imagenes de familia">
            <a:extLst>
              <a:ext uri="{FF2B5EF4-FFF2-40B4-BE49-F238E27FC236}">
                <a16:creationId xmlns:a16="http://schemas.microsoft.com/office/drawing/2014/main" xmlns="" id="{F0246F93-FF0D-49E4-90CA-1462CBDD67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97301" y="1567542"/>
            <a:ext cx="2970542" cy="506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9B420017-8AEA-4F79-9A77-FDB9F0DD9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0656"/>
            <a:ext cx="10515600" cy="761281"/>
          </a:xfrm>
        </p:spPr>
        <p:txBody>
          <a:bodyPr>
            <a:normAutofit fontScale="90000"/>
          </a:bodyPr>
          <a:lstStyle/>
          <a:p>
            <a:pPr algn="ctr"/>
            <a:r>
              <a:rPr lang="es-CO" b="1" dirty="0">
                <a:solidFill>
                  <a:srgbClr val="CCFF66"/>
                </a:solidFill>
              </a:rPr>
              <a:t>     </a:t>
            </a:r>
            <a:r>
              <a:rPr lang="es-CO" b="1" dirty="0">
                <a:solidFill>
                  <a:srgbClr val="FF0000"/>
                </a:solidFill>
                <a:latin typeface="Cooper Black" panose="0208090404030B020404" pitchFamily="18" charset="0"/>
              </a:rPr>
              <a:t>FAMILIA DEL SIGLO XXI</a:t>
            </a:r>
            <a:r>
              <a:rPr lang="es-EC" dirty="0"/>
              <a:t/>
            </a:r>
            <a:br>
              <a:rPr lang="es-EC" dirty="0"/>
            </a:br>
            <a:endParaRPr lang="es-EC" dirty="0"/>
          </a:p>
        </p:txBody>
      </p:sp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0606E5BC-8E44-4AF1-A054-C474A427EA81}"/>
              </a:ext>
            </a:extLst>
          </p:cNvPr>
          <p:cNvSpPr/>
          <p:nvPr/>
        </p:nvSpPr>
        <p:spPr>
          <a:xfrm>
            <a:off x="4686298" y="1811382"/>
            <a:ext cx="697230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Está comprobado históricamente que la familia es una institución necesaria para el desarrollo del individuo y la sociedad.</a:t>
            </a:r>
          </a:p>
          <a:p>
            <a:pPr algn="just"/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La estructura y las funciones familiares han variado, pero dos de ellas se siguen cumpliendo de manera importante.</a:t>
            </a:r>
            <a:endParaRPr lang="es-EC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5245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xmlns="" id="{3C56E228-EFCB-4515-AE88-81B89831D662}"/>
              </a:ext>
            </a:extLst>
          </p:cNvPr>
          <p:cNvSpPr/>
          <p:nvPr/>
        </p:nvSpPr>
        <p:spPr>
          <a:xfrm>
            <a:off x="529390" y="319551"/>
            <a:ext cx="10988842" cy="6647974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</a:ln>
          <a:effectLst>
            <a:outerShdw blurRad="50800" dist="38100" dir="2700000" algn="tl" rotWithShape="0">
              <a:schemeClr val="tx1">
                <a:alpha val="40000"/>
              </a:schemeClr>
            </a:outerShdw>
            <a:softEdge rad="431800"/>
          </a:effectLst>
        </p:spPr>
        <p:txBody>
          <a:bodyPr wrap="square">
            <a:spAutoFit/>
          </a:bodyPr>
          <a:lstStyle/>
          <a:p>
            <a:pPr algn="just"/>
            <a:r>
              <a:rPr lang="es-EC" sz="6600" b="0" i="0" dirty="0">
                <a:solidFill>
                  <a:srgbClr val="C00000"/>
                </a:solidFill>
                <a:effectLst/>
                <a:latin typeface="Cooper Black" panose="0208090404030B020404" pitchFamily="18" charset="0"/>
              </a:rPr>
              <a:t>“</a:t>
            </a:r>
            <a:r>
              <a:rPr lang="es-EC" sz="6600" b="0" i="0" dirty="0"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Cooper Black" panose="0208090404030B020404" pitchFamily="18" charset="0"/>
              </a:rPr>
              <a:t>Tener un lugar a donde ir, se llama Hogar. </a:t>
            </a:r>
            <a:r>
              <a:rPr lang="es-EC" sz="6600" b="0" i="0" dirty="0">
                <a:solidFill>
                  <a:schemeClr val="accent1"/>
                </a:solidFill>
                <a:effectLst/>
                <a:latin typeface="Cooper Black" panose="0208090404030B020404" pitchFamily="18" charset="0"/>
              </a:rPr>
              <a:t>Tener personas a quien amar, se llama </a:t>
            </a:r>
            <a:r>
              <a:rPr lang="es-EC" sz="6600" dirty="0">
                <a:solidFill>
                  <a:schemeClr val="accent1"/>
                </a:solidFill>
                <a:latin typeface="Cooper Black" panose="0208090404030B020404" pitchFamily="18" charset="0"/>
              </a:rPr>
              <a:t>Familia</a:t>
            </a:r>
            <a:r>
              <a:rPr lang="es-EC" sz="6600" b="0" i="0" dirty="0">
                <a:solidFill>
                  <a:schemeClr val="accent1"/>
                </a:solidFill>
                <a:effectLst/>
                <a:latin typeface="Cooper Black" panose="0208090404030B020404" pitchFamily="18" charset="0"/>
              </a:rPr>
              <a:t>,</a:t>
            </a:r>
            <a:r>
              <a:rPr lang="es-EC" sz="6600" b="0" i="0" dirty="0">
                <a:solidFill>
                  <a:srgbClr val="C00000"/>
                </a:solidFill>
                <a:effectLst/>
                <a:latin typeface="Cooper Black" panose="0208090404030B020404" pitchFamily="18" charset="0"/>
              </a:rPr>
              <a:t> y tener ambas se llama </a:t>
            </a:r>
            <a:r>
              <a:rPr lang="es-EC" sz="9600" b="1" i="0" dirty="0">
                <a:solidFill>
                  <a:srgbClr val="C00000"/>
                </a:solidFill>
                <a:effectLst/>
                <a:latin typeface="Edwardian Script ITC" panose="030303020407070D0804" pitchFamily="66" charset="77"/>
              </a:rPr>
              <a:t>Bendición.”</a:t>
            </a:r>
          </a:p>
        </p:txBody>
      </p:sp>
    </p:spTree>
    <p:extLst>
      <p:ext uri="{BB962C8B-B14F-4D97-AF65-F5344CB8AC3E}">
        <p14:creationId xmlns:p14="http://schemas.microsoft.com/office/powerpoint/2010/main" val="2951970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F53223F-20FF-40B0-98F2-29382B941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04801" y="36512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s-ES" altLang="es-EC" b="1" dirty="0">
                <a:solidFill>
                  <a:srgbClr val="FF0000"/>
                </a:solidFill>
                <a:latin typeface="Cooper Black" panose="0208090404030B020404" pitchFamily="18" charset="0"/>
                <a:ea typeface="Calibri" panose="020F0502020204030204" pitchFamily="34" charset="0"/>
                <a:cs typeface="Arial" panose="020B0604020202020204" pitchFamily="34" charset="0"/>
              </a:rPr>
              <a:t>Socialización</a:t>
            </a:r>
            <a:r>
              <a:rPr lang="es-ES" altLang="es-EC" dirty="0">
                <a:solidFill>
                  <a:srgbClr val="FF0000"/>
                </a:solidFill>
                <a:latin typeface="Cooper Black" panose="0208090404030B0204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s-EC" dirty="0">
              <a:solidFill>
                <a:srgbClr val="FF0000"/>
              </a:solidFill>
              <a:latin typeface="Cooper Black" panose="0208090404030B020404" pitchFamily="18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B1DC8170-4379-465F-BA3A-F823B97842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9026" y="2506662"/>
            <a:ext cx="6252504" cy="435133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altLang="es-EC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Aprender las normas y valores de la sociedad en la que vivimos, con el fin de cumplir nuestro rol en todas las etapas de la vida.</a:t>
            </a:r>
            <a:endParaRPr lang="es-EC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4671" y="1027906"/>
            <a:ext cx="3710633" cy="506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38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A3FD81D-067C-4C2B-AB14-3ACEBD426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6556" y="500062"/>
            <a:ext cx="10515600" cy="1325563"/>
          </a:xfrm>
        </p:spPr>
        <p:txBody>
          <a:bodyPr/>
          <a:lstStyle/>
          <a:p>
            <a:r>
              <a:rPr lang="es-ES" altLang="es-EC" b="1" dirty="0">
                <a:solidFill>
                  <a:srgbClr val="FF0000"/>
                </a:solidFill>
                <a:latin typeface="Cooper Black" panose="0208090404030B0204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Protección</a:t>
            </a:r>
            <a:r>
              <a:rPr lang="es-ES" altLang="es-EC" dirty="0">
                <a:solidFill>
                  <a:srgbClr val="FF0000"/>
                </a:solidFill>
                <a:latin typeface="Cooper Black" panose="0208090404030B0204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ES" altLang="es-EC" b="1" dirty="0">
                <a:solidFill>
                  <a:srgbClr val="FF0000"/>
                </a:solidFill>
                <a:latin typeface="Cooper Black" panose="0208090404030B020404" pitchFamily="18" charset="0"/>
                <a:ea typeface="Calibri" panose="020F0502020204030204" pitchFamily="34" charset="0"/>
                <a:cs typeface="Arial" panose="020B0604020202020204" pitchFamily="34" charset="0"/>
              </a:rPr>
              <a:t>psico-afectiva</a:t>
            </a:r>
            <a:r>
              <a:rPr lang="es-ES" altLang="es-EC" dirty="0">
                <a:solidFill>
                  <a:srgbClr val="FF0000"/>
                </a:solidFill>
                <a:latin typeface="Cooper Black" panose="0208090404030B020404" pitchFamily="18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es-EC" dirty="0">
              <a:solidFill>
                <a:srgbClr val="FF0000"/>
              </a:solidFill>
              <a:latin typeface="Cooper Black" panose="0208090404030B020404" pitchFamily="18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EEBC4BC-835C-49A5-858B-13E7F1E08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2743" y="2331811"/>
            <a:ext cx="5889171" cy="435133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altLang="es-EC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Brindar el afecto y la seguridad que necesitan las personas, fundamentalmente durante sus primeros siete años de vida, los mismos que influyen todo el ciclo evolutivo.</a:t>
            </a:r>
            <a:endParaRPr lang="es-EC" sz="1600" b="1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4684" y="1404257"/>
            <a:ext cx="3116716" cy="4816929"/>
          </a:xfrm>
          <a:prstGeom prst="teardrop">
            <a:avLst/>
          </a:prstGeom>
        </p:spPr>
      </p:pic>
    </p:spTree>
    <p:extLst>
      <p:ext uri="{BB962C8B-B14F-4D97-AF65-F5344CB8AC3E}">
        <p14:creationId xmlns:p14="http://schemas.microsoft.com/office/powerpoint/2010/main" val="1068088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68A3291A-3A2E-4822-8D35-6E6DAE5508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0871" y="228600"/>
            <a:ext cx="11478986" cy="6056489"/>
          </a:xfrm>
        </p:spPr>
        <p:txBody>
          <a:bodyPr>
            <a:noAutofit/>
          </a:bodyPr>
          <a:lstStyle/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s-ES" altLang="es-EC" sz="32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Familia de hoy, se caracteriza por:</a:t>
            </a:r>
          </a:p>
          <a:p>
            <a:pPr lvl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s-ES" altLang="es-EC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tener menos miembros, </a:t>
            </a:r>
          </a:p>
          <a:p>
            <a:pPr lvl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s-ES" altLang="es-EC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la autoridad es ejercida  de diferentes maneras, </a:t>
            </a:r>
          </a:p>
          <a:p>
            <a:pPr lvl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s-ES" altLang="es-EC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los vínculos de pareja son más inestables, </a:t>
            </a:r>
          </a:p>
          <a:p>
            <a:pPr lvl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s-ES" altLang="es-EC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hay más intercambios y movilidad de sus integrantes y,</a:t>
            </a:r>
          </a:p>
          <a:p>
            <a:pPr lvl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Ø"/>
            </a:pPr>
            <a:r>
              <a:rPr lang="es-ES" altLang="es-EC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mayor expresividad de sentimientos.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s-ES" altLang="es-EC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ES" altLang="es-EC" sz="3200" b="1" dirty="0">
                <a:solidFill>
                  <a:srgbClr val="FF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Los valores cambian:</a:t>
            </a:r>
          </a:p>
          <a:p>
            <a:pPr lvl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s-ES" altLang="es-EC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prima la intolerancia, </a:t>
            </a:r>
          </a:p>
          <a:p>
            <a:pPr lvl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s-ES" altLang="es-EC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la individualidad, </a:t>
            </a:r>
          </a:p>
          <a:p>
            <a:pPr lvl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s-ES" altLang="es-EC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el  consumismo y el dinero fácil,</a:t>
            </a:r>
          </a:p>
          <a:p>
            <a:pPr lvl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s-ES" altLang="es-EC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la violencia doméstica,</a:t>
            </a:r>
          </a:p>
          <a:p>
            <a:pPr lvl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s-ES" altLang="es-EC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aumenta la educación sexual y,</a:t>
            </a:r>
          </a:p>
          <a:p>
            <a:pPr lvl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v"/>
            </a:pPr>
            <a:r>
              <a:rPr lang="es-ES" altLang="es-EC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los métodos de control natal.</a:t>
            </a:r>
            <a:r>
              <a:rPr kumimoji="0" lang="es-EC" altLang="es-EC" sz="32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>
              <a:buNone/>
            </a:pPr>
            <a:endParaRPr lang="es-EC" sz="3200" b="1" dirty="0"/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xmlns="" id="{7756BC4F-00C1-4CDF-8403-7B4F2B0373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4295382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400E761-AA4E-4481-BFDC-B1C8B5E41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5043" y="1030993"/>
            <a:ext cx="7217228" cy="507589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El entorno familiar es el primer centro de socialización del niño, el lugar físico donde aprende las normas sociales y valores.</a:t>
            </a:r>
          </a:p>
          <a:p>
            <a:pPr marL="0" indent="0" algn="just">
              <a:buNone/>
            </a:pPr>
            <a:r>
              <a:rPr lang="es-ES" sz="3200" b="1" dirty="0">
                <a:latin typeface="Arial" panose="020B0604020202020204" pitchFamily="34" charset="0"/>
                <a:cs typeface="Arial" panose="020B0604020202020204" pitchFamily="34" charset="0"/>
              </a:rPr>
              <a:t>Las familias del siglo XXI ya no son como las de antes debido a muchos factores como la revolución tecnológica (internet, redes sociales, medios de comunicación),  la globalización y el consumismo.</a:t>
            </a:r>
            <a:endParaRPr lang="es-EC" sz="36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472" y="310243"/>
            <a:ext cx="3597728" cy="597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8752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5D9541C-E769-4448-AC73-C538EBED6F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0243" y="269525"/>
            <a:ext cx="11544300" cy="5793141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3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Esto da origen a “nuevos modelos” de familia: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de padres separados,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padres convivientes ( Unión libre o de hecho),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monoparentales, 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uniones del mismo sexo,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familias nucleares (padre y madre casados con hijos) 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con ambos cónyuges que trabajan,  y por ello, otros miembros quedan al cuidado de los hijos,</a:t>
            </a:r>
          </a:p>
          <a:p>
            <a:pPr algn="just">
              <a:buFont typeface="Courier New" panose="02070309020205020404" pitchFamily="49" charset="0"/>
              <a:buChar char="o"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 nuevos compromisos con hijos de un matrimonio anterior.</a:t>
            </a:r>
          </a:p>
          <a:p>
            <a:pPr marL="0" indent="0" algn="just">
              <a:buNone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Por ello es de vital importancia concientizar a la familia que no es sólo la cantidad de tiempo, sino la calidad que se comparte, con solidaridad, amor, comprensión a través del diálogo.</a:t>
            </a:r>
            <a:endParaRPr lang="es-EC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s-EC" sz="2400" dirty="0"/>
          </a:p>
        </p:txBody>
      </p:sp>
    </p:spTree>
    <p:extLst>
      <p:ext uri="{BB962C8B-B14F-4D97-AF65-F5344CB8AC3E}">
        <p14:creationId xmlns:p14="http://schemas.microsoft.com/office/powerpoint/2010/main" val="45380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BF6DAAFA-21D8-4D35-8883-681F9EBF67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ES" b="1" dirty="0">
                <a:solidFill>
                  <a:srgbClr val="FF0000"/>
                </a:solidFill>
                <a:latin typeface="Cooper Black" panose="0208090404030B020404" pitchFamily="18" charset="0"/>
              </a:rPr>
              <a:t>Cambios en la Familia del Siglo XXI</a:t>
            </a:r>
            <a:r>
              <a:rPr lang="es-ES" b="1" dirty="0"/>
              <a:t/>
            </a:r>
            <a:br>
              <a:rPr lang="es-ES" b="1" dirty="0"/>
            </a:b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8D758AA-1969-400D-AEBA-FCD15F8D4D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358" y="1358699"/>
            <a:ext cx="9644741" cy="5014207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valores trastrocados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hábitos desordenados,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pautas de conducta equivocadas,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ruptura familiar en sus funciones de socialización primaria.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cambios sociales,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culturales,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 y económicos,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incorporación masiva de la mujer al mercado laboral que modifica su rol.</a:t>
            </a:r>
            <a:endParaRPr lang="es-EC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aumento del número de aportantes económicos,  lo que hace que existan hijos huérfanos de padres vivos. </a:t>
            </a:r>
          </a:p>
          <a:p>
            <a:pPr marL="0" indent="0" algn="just">
              <a:buNone/>
            </a:pPr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Todos éstos influyen y alteran la dinámica familiar.</a:t>
            </a:r>
            <a:endParaRPr lang="es-EC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endParaRPr lang="es-EC" sz="1600" b="1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2726" y="2033247"/>
            <a:ext cx="1318247" cy="30963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638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525AF40-FEDA-474F-AE20-DEC9F5624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b="1" dirty="0">
                <a:solidFill>
                  <a:srgbClr val="FF0000"/>
                </a:solidFill>
                <a:latin typeface="Cooper Black" panose="0208090404030B020404" pitchFamily="18" charset="0"/>
              </a:rPr>
              <a:t>La Familia y la Escuela</a:t>
            </a:r>
            <a:r>
              <a:rPr lang="es-EC" dirty="0"/>
              <a:t/>
            </a:r>
            <a:br>
              <a:rPr lang="es-EC" dirty="0"/>
            </a:br>
            <a:endParaRPr lang="es-EC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C894FAC2-46DB-445B-9DE6-075FEB6527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0972" y="1175452"/>
            <a:ext cx="6852557" cy="5115807"/>
          </a:xfrm>
        </p:spPr>
        <p:txBody>
          <a:bodyPr>
            <a:noAutofit/>
          </a:bodyPr>
          <a:lstStyle/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altLang="es-EC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están estrechamente relacionadas, ambas son las principales formadoras y transmisoras culturales de los niños.</a:t>
            </a:r>
          </a:p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altLang="es-EC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se enfrentan a los medios de comunicación y a las nuevas tecnologías.</a:t>
            </a:r>
          </a:p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altLang="es-EC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son una realidad para la generación de los niños y jóvenes de hoy, y mucho más, para las futuras.</a:t>
            </a:r>
            <a:r>
              <a:rPr lang="es-ES" altLang="es-EC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s-ES" altLang="es-EC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 conveniente que familia y escuela se alíen, complementen y no se opongan.</a:t>
            </a:r>
            <a:endParaRPr lang="es-EC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257" y="1979399"/>
            <a:ext cx="4266547" cy="383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61349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1286</Words>
  <Application>Microsoft Office PowerPoint</Application>
  <PresentationFormat>Panorámica</PresentationFormat>
  <Paragraphs>95</Paragraphs>
  <Slides>20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Cooper Black</vt:lpstr>
      <vt:lpstr>Courier New</vt:lpstr>
      <vt:lpstr>Edwardian Script ITC</vt:lpstr>
      <vt:lpstr>Wingdings</vt:lpstr>
      <vt:lpstr>Tema de Office</vt:lpstr>
      <vt:lpstr>   EJE I FORMACIÓN HUMANA   TEMA 11   FAMILIA DEL SIGLO XXI </vt:lpstr>
      <vt:lpstr>     FAMILIA DEL SIGLO XXI </vt:lpstr>
      <vt:lpstr>Socialización:</vt:lpstr>
      <vt:lpstr>Protección psico-afectiva:</vt:lpstr>
      <vt:lpstr>Presentación de PowerPoint</vt:lpstr>
      <vt:lpstr>Presentación de PowerPoint</vt:lpstr>
      <vt:lpstr>Presentación de PowerPoint</vt:lpstr>
      <vt:lpstr>Cambios en la Familia del Siglo XXI </vt:lpstr>
      <vt:lpstr>La Familia y la Escuela </vt:lpstr>
      <vt:lpstr>La Familia como Equipo   </vt:lpstr>
      <vt:lpstr>NUEVAS TIPOLOGÍAS FAMILIARES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EJE I FORMACIÓN HUMANA   TEMA 7   FAMILIA DEL SIGLO XXI</dc:title>
  <dc:subject/>
  <dc:creator>Mineduc</dc:creator>
  <cp:keywords/>
  <dc:description/>
  <cp:lastModifiedBy>HP</cp:lastModifiedBy>
  <cp:revision>48</cp:revision>
  <dcterms:created xsi:type="dcterms:W3CDTF">2018-07-07T12:10:25Z</dcterms:created>
  <dcterms:modified xsi:type="dcterms:W3CDTF">2021-09-14T02:17:29Z</dcterms:modified>
  <cp:category/>
</cp:coreProperties>
</file>