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2" r:id="rId4"/>
    <p:sldId id="273" r:id="rId5"/>
    <p:sldId id="258" r:id="rId6"/>
    <p:sldId id="259" r:id="rId7"/>
    <p:sldId id="261" r:id="rId8"/>
    <p:sldId id="276" r:id="rId9"/>
    <p:sldId id="263" r:id="rId10"/>
    <p:sldId id="265" r:id="rId11"/>
    <p:sldId id="267" r:id="rId12"/>
    <p:sldId id="278" r:id="rId13"/>
    <p:sldId id="285" r:id="rId14"/>
    <p:sldId id="286" r:id="rId15"/>
    <p:sldId id="288" r:id="rId16"/>
    <p:sldId id="287" r:id="rId17"/>
    <p:sldId id="291" r:id="rId18"/>
    <p:sldId id="289" r:id="rId19"/>
    <p:sldId id="290" r:id="rId20"/>
    <p:sldId id="283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CCFF"/>
    <a:srgbClr val="CCFF66"/>
    <a:srgbClr val="FF9900"/>
    <a:srgbClr val="009999"/>
    <a:srgbClr val="CCFFCC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FD013-0152-40CD-8396-10266D5E6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1A21AB8-6415-417F-A4D9-41EDDA94F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FBCABF-2AE2-46ED-B925-E191040B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A0BCD8-5421-41B9-A59A-9AB389A6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8993C9-6917-4A40-A15F-FC5F1470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868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5B2D4B-C3EA-4AC4-9EED-6C54D1D0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D0A142-FC41-4906-B41C-8F506C50B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1C3D3C-8BF7-4C45-BF8B-6A39D81D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6793E5-F879-4E80-A669-8A150D27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6FF587-B3EF-4BDE-B362-36768873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6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A538A4B-E382-4020-8862-DA43FFACD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A87473D-D0ED-4541-B7BC-C9CA4D2EB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F744DE-05BA-4469-9DCE-3C4EEA9E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F88F09-2BEB-4A50-8BCC-A650942B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9D43B2-994E-4185-ADAE-C88393A4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504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B1F8B1-DCCE-45FC-8EA0-0A988683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B2E0126-C574-4B04-915C-D38E6CE1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4D0788-CBF0-4D2C-A5E7-2EA56B5B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7C0B22-7C57-47CF-9456-C41620C9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9C7EAC-8298-454C-A497-079ECE5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890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16CFD2-B5B1-45AE-8D6E-26EF370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00D91A-B792-496E-A981-53C3F510A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B15D40-D683-4008-A53E-6756C97E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0D8353-D880-4C91-B2E4-8D1B313B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46503F-D970-470D-8696-8AFB32CF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877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46D8FC-F840-443D-B16B-5D4FC6D7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C799E1-A335-4CE3-B63B-2279C46AE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6D4C669-9B26-4E7B-B212-CD49C94EC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02E10A-B9D6-4B39-93F1-C4782D89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11F4163-F8F6-4043-85ED-DB3C0E6A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CBF50E-7FD5-46FE-9405-D3A01313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77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B46E25-A76B-4D56-8083-5ACEAB70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B35E95D-C45D-4849-B04C-FFF471E6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985C7C0-5AE8-4F87-ABF1-F86F922D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0F2E5D9-0981-4124-8C68-B1666D3A2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BEAF8DF-9A51-4B9E-88F9-27A0E7AC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E9AB4C2-2741-475E-A1F0-B59F5AB2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F9AF598-F279-452B-B0EE-91E78093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F84DDAD-4841-4CEA-AD59-D66AB483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80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979B74-08FC-4AA0-B919-B00DEE12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C5C163D-BD04-42C3-B653-3439B634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714EBDE-9306-4FEB-A8A8-339CAB22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98020CC-52E8-4777-9CB9-34AF3ADD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865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764041-91E3-454B-B548-1CB6B3E8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88B66C6-BA0C-416B-980B-34B9304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1787B4A-0633-487A-B68C-94ACA174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368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72BE88-74CE-4CA8-829A-4C1FA4E9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7E2F23-612E-4E04-AF65-431C3C83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F421185-FB01-4BC2-8F70-3A7AB827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BE0AFF-F83A-4D98-96A8-99365D4C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450778-E57F-4F08-A8E0-1E6B5F2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984EE0-B170-4EE1-A2C1-4B180122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375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30EB56-7664-4075-8AC3-8231CAF0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40D1C-9E14-4FC9-A44A-9866EC166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35BACF1-6599-47D4-8756-16A6E0107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54D1777-2778-48AF-8AA6-69C7EC61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FF839E1-D4C3-40E4-A8A3-EF049052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92AC48-249A-4C45-BC40-1B6CA46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60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D98360C-193B-4E8A-B0B2-0E4A76C6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F84DB2-730F-4921-9EF3-0DCC08AC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F94010-C43B-4827-8C45-01D5A95F5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01FD-842D-4629-AD14-881FFC45155D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E34A5A-E895-41A4-B0F9-66EBFDB9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52F709-AA2A-4CF9-A980-FAADBA631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0101-C6B1-4C79-96EB-78DF0B6D92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67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EE878796-8C60-47C4-A81D-52BFD110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262" y="550985"/>
            <a:ext cx="9365151" cy="57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89AD16-AB74-414F-906B-1D75FF3C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23" y="1237765"/>
            <a:ext cx="9366777" cy="4529604"/>
          </a:xfrm>
        </p:spPr>
        <p:txBody>
          <a:bodyPr>
            <a:normAutofit fontScale="90000"/>
          </a:bodyPr>
          <a:lstStyle/>
          <a:p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EJE I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FORMACIÓN HUMANA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 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TEMA 11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 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FAMILIA DEL SIGLO XXI</a:t>
            </a:r>
            <a: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8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DD3E6E-D933-47EA-AAF1-D9C7077D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Cooper Black" panose="0208090404030B020404" pitchFamily="18" charset="0"/>
              </a:rPr>
              <a:t>La Familia como Equipo  </a:t>
            </a:r>
            <a:r>
              <a:rPr lang="es-EC" dirty="0">
                <a:solidFill>
                  <a:srgbClr val="FF99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9900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rgbClr val="FF99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86BED-36D8-4638-B02D-0C489AF9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6" y="1364114"/>
            <a:ext cx="10515600" cy="5002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la familia al igual que en un buen equipo deportivo: padre y madre, unidos, son la cabeza del equipo y deben organizarlo para lograr: </a:t>
            </a: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 inmediato, que la convivencia sea agradable para todos,</a:t>
            </a: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a medio y largo plazo, que la convivencia les forme como personas cabales, expertos en el arte de convivir, entrenados en la generosidad y la fortaleza. </a:t>
            </a: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Ayuda en esto la distribución de tareas,  encargos y la organización básica familiar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3200" dirty="0"/>
          </a:p>
          <a:p>
            <a:pPr marL="0" indent="0" algn="just">
              <a:buNone/>
            </a:pP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3290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D4D6C7-55CD-4D5E-978C-2D38A281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4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Cooper Black" panose="0208090404030B020404" pitchFamily="18" charset="0"/>
              </a:rPr>
              <a:t>NUEVAS TIPOLOGÍAS FAMILIARES</a:t>
            </a:r>
            <a:endParaRPr lang="es-EC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F6A5202-106C-4998-857D-3C7B97A9AB9C}"/>
              </a:ext>
            </a:extLst>
          </p:cNvPr>
          <p:cNvSpPr/>
          <p:nvPr/>
        </p:nvSpPr>
        <p:spPr>
          <a:xfrm>
            <a:off x="718454" y="1367189"/>
            <a:ext cx="11043557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tipología familiar hace referencia a determinadas composiciones que permiten identificar los miembros de una familia según sus lazos: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filiación (parentesco entre padres e hijos),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parentesco (vínculos entre miembros de una familia, pueden ser biológicos o no),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afinidad (vínculos que se forman a través del matrimonio, que cada cónyuge contrae con los parientes consanguíneos del otro como suegros, yernos, nueras, cuñados, entre otros).</a:t>
            </a:r>
            <a:endParaRPr lang="es-EC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4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66256" y="788939"/>
            <a:ext cx="90841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Existen varias formas de organización familiar y de parentesco, podemos clasificarlas en estos grupos: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Familias Naturales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Familias con carácter Legal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Uniones que quieren equipararse a familias.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Familias Disfuncionales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3529" y="0"/>
            <a:ext cx="115606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NATURALES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Familia nuclear: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unidad familiar básica y tradicional, se compone de esposo (padre), esposa (madre) e hijos. 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Familia extensa: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se extiende más allá de dos generaciones y está basada en los vínculos de consanguinidad, incluye padres, niños, abuelos, tíos,  sobrinos, primos y demás. 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Diadas conyugales: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Parejas que  no pueden o deciden no tener hijos. 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Familia unipersonal: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individuos que prefieren vivir solos, los solteros por convicción, viudos, divorciados o separados que deciden no volver a unirse con otra persona.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5173" y="310243"/>
            <a:ext cx="111360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Familia extendida o ampliada: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Convivencia de miembros consanguíneos y personas no pertenecientes a la familia o parientes afines, tales como amigos, vecinos, paisanos, compadres, ahijados, entre otros. Comparten la vivienda, desempeñan tareas requeridas para la familia y eventualmente otras funciones en forma temporal o definitiva.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Familia Fraterna: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Hermanos que viven juntos, sin ninguno de sus progenitores. Aquí podemos ubicar a la Vida Consagrada.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6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3529" y="0"/>
            <a:ext cx="115606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CON CARÁCTER LEGAL</a:t>
            </a:r>
          </a:p>
          <a:p>
            <a:pPr algn="ctr"/>
            <a:endParaRPr lang="es-E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monoparental: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se constituye por uno solo de los padres, con jefatura femenina o masculina y sus hijos. Se origina por divorcio, abandono, madres solteras, viudez, alejamiento forzoso (trabajo, cárcel, migración), de uno de los padres, o la elección por parte de la mujer o el hombre de ejercer la parentalidad. sin necesidad de un vínculo afectivo estable y de cohabitación.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0000"/>
                </a:solidFill>
              </a:rPr>
              <a:t>F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amilia Simultánea: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«Los tuyos, los míos y los nuestros», constituida por una pareja en la cual uno o ambos adultos están casados por segunda vez y tienen hijos de su relación anterior.</a:t>
            </a:r>
          </a:p>
        </p:txBody>
      </p:sp>
    </p:spTree>
    <p:extLst>
      <p:ext uri="{BB962C8B-B14F-4D97-AF65-F5344CB8AC3E}">
        <p14:creationId xmlns:p14="http://schemas.microsoft.com/office/powerpoint/2010/main" val="383355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271" y="305971"/>
            <a:ext cx="11579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Multipersonal: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Personas que viven juntas, pero que no los une ningún lazo de consanguinidad.</a:t>
            </a:r>
          </a:p>
          <a:p>
            <a:pPr algn="just"/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con Soporte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: Ante la pérdida de uno de los progenitores, una posible reorganización de la familia puede asignársele a uno de los hijos la función del padre ausente. Se le denomina «hijo parental»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552" y="4091623"/>
            <a:ext cx="447485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271" y="305971"/>
            <a:ext cx="1148894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en «Pas de </a:t>
            </a:r>
            <a:r>
              <a:rPr lang="es-E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situación antes descrita, puede fortalecerse cuando  el hijo soporte y el progenitor vivo establecen  una relación muy estrecha para cuidar la familia, se puede distorsionar cuando cae en dependencia y/o de sacrificio personal del hijo soporte.</a:t>
            </a:r>
          </a:p>
          <a:p>
            <a:pPr algn="just"/>
            <a:endParaRPr lang="es-E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en Acordeón: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Tiene progenitor temporal es decir presente por épocas, está propensa a constantes reorganizaciones. Esto  perturba el sistema, y acarrea muchas más dificultades si el progenitor se establece de forma permanente.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2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8968" y="618491"/>
            <a:ext cx="112672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UNIONES QUE QUIEREN EQUIPARARSE A FAMILIAS</a:t>
            </a:r>
          </a:p>
          <a:p>
            <a:pPr algn="ctr"/>
            <a:endParaRPr lang="es-E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de personas del mismo sexo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 relación estable entre dos personas del mismo sexo, sin hijos.</a:t>
            </a:r>
          </a:p>
          <a:p>
            <a:pPr algn="just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Uniones  </a:t>
            </a:r>
            <a:r>
              <a:rPr lang="es-E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homoparentales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 una tendencia contemporánea; supone una relación estable entre dos personas del mismo sexo. Los hijos llegan por intercambios heterosexuales de uno o ambos miembros de la pareja, por adopción y/o procreación asistida.</a:t>
            </a:r>
          </a:p>
        </p:txBody>
      </p:sp>
    </p:spTree>
    <p:extLst>
      <p:ext uri="{BB962C8B-B14F-4D97-AF65-F5344CB8AC3E}">
        <p14:creationId xmlns:p14="http://schemas.microsoft.com/office/powerpoint/2010/main" val="320332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472" y="189463"/>
            <a:ext cx="112052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DISFUNCIONALES</a:t>
            </a:r>
          </a:p>
          <a:p>
            <a:pPr algn="just"/>
            <a:endParaRPr lang="es-E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Familia con miembro fantasma: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Ante la muerte, separación o abandono de uno de los progenitores, no encuentran alternativas para cubrir las funciones que éste ejercía. Los miembros pueden caer en pena, culpa o  rabia.</a:t>
            </a:r>
          </a:p>
          <a:p>
            <a:pPr algn="just"/>
            <a:endParaRPr lang="es-E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La familia aglutinada: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Sus integrantes mantienen vínculos de alta cohesión tan fuertes que la autonomía y la individualidad se limitan; y puede dar lugar a cierto tipo de disfuncionalidad o problemática.</a:t>
            </a: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21496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magenes de familia">
            <a:extLst>
              <a:ext uri="{FF2B5EF4-FFF2-40B4-BE49-F238E27FC236}">
                <a16:creationId xmlns:a16="http://schemas.microsoft.com/office/drawing/2014/main" xmlns="" id="{F0246F93-FF0D-49E4-90CA-1462CBDD67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1" y="1567542"/>
            <a:ext cx="2970542" cy="50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B420017-8AEA-4F79-9A77-FDB9F0DD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656"/>
            <a:ext cx="10515600" cy="761281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rgbClr val="CCFF66"/>
                </a:solidFill>
              </a:rPr>
              <a:t>     </a:t>
            </a:r>
            <a:r>
              <a:rPr lang="es-CO" b="1" dirty="0">
                <a:solidFill>
                  <a:srgbClr val="FF0000"/>
                </a:solidFill>
                <a:latin typeface="Cooper Black" panose="0208090404030B020404" pitchFamily="18" charset="0"/>
              </a:rPr>
              <a:t>FAMILIA DEL SIGLO XXI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606E5BC-8E44-4AF1-A054-C474A427EA81}"/>
              </a:ext>
            </a:extLst>
          </p:cNvPr>
          <p:cNvSpPr/>
          <p:nvPr/>
        </p:nvSpPr>
        <p:spPr>
          <a:xfrm>
            <a:off x="4686298" y="1811382"/>
            <a:ext cx="69723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Está comprobado históricamente que la familia es una institución necesaria para el desarrollo del individuo y la sociedad.</a:t>
            </a: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estructura y las funciones familiares han variado, pero dos de ellas se siguen cumpliendo de manera importante.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2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C56E228-EFCB-4515-AE88-81B89831D662}"/>
              </a:ext>
            </a:extLst>
          </p:cNvPr>
          <p:cNvSpPr/>
          <p:nvPr/>
        </p:nvSpPr>
        <p:spPr>
          <a:xfrm>
            <a:off x="529390" y="319551"/>
            <a:ext cx="10988842" cy="66479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  <a:softEdge rad="431800"/>
          </a:effectLst>
        </p:spPr>
        <p:txBody>
          <a:bodyPr wrap="square">
            <a:spAutoFit/>
          </a:bodyPr>
          <a:lstStyle/>
          <a:p>
            <a:pPr algn="just"/>
            <a:r>
              <a:rPr lang="es-EC" sz="6600" b="0" i="0" dirty="0">
                <a:solidFill>
                  <a:srgbClr val="C00000"/>
                </a:solidFill>
                <a:effectLst/>
                <a:latin typeface="Cooper Black" panose="0208090404030B020404" pitchFamily="18" charset="0"/>
              </a:rPr>
              <a:t>“</a:t>
            </a:r>
            <a:r>
              <a:rPr lang="es-EC" sz="6600" b="0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Tener un lugar a donde ir, se llama Hogar. </a:t>
            </a:r>
            <a:r>
              <a:rPr lang="es-EC" sz="6600" b="0" i="0" dirty="0">
                <a:solidFill>
                  <a:schemeClr val="accent1"/>
                </a:solidFill>
                <a:effectLst/>
                <a:latin typeface="Cooper Black" panose="0208090404030B020404" pitchFamily="18" charset="0"/>
              </a:rPr>
              <a:t>Tener personas a quien amar, se llama </a:t>
            </a:r>
            <a:r>
              <a:rPr lang="es-EC" sz="6600" dirty="0">
                <a:solidFill>
                  <a:schemeClr val="accent1"/>
                </a:solidFill>
                <a:latin typeface="Cooper Black" panose="0208090404030B020404" pitchFamily="18" charset="0"/>
              </a:rPr>
              <a:t>Familia</a:t>
            </a:r>
            <a:r>
              <a:rPr lang="es-EC" sz="6600" b="0" i="0" dirty="0">
                <a:solidFill>
                  <a:schemeClr val="accent1"/>
                </a:solidFill>
                <a:effectLst/>
                <a:latin typeface="Cooper Black" panose="0208090404030B020404" pitchFamily="18" charset="0"/>
              </a:rPr>
              <a:t>,</a:t>
            </a:r>
            <a:r>
              <a:rPr lang="es-EC" sz="6600" b="0" i="0" dirty="0">
                <a:solidFill>
                  <a:srgbClr val="C00000"/>
                </a:solidFill>
                <a:effectLst/>
                <a:latin typeface="Cooper Black" panose="0208090404030B020404" pitchFamily="18" charset="0"/>
              </a:rPr>
              <a:t> y tener ambas se llama </a:t>
            </a:r>
            <a:r>
              <a:rPr lang="es-EC" sz="9600" b="1" i="0" dirty="0">
                <a:solidFill>
                  <a:srgbClr val="C00000"/>
                </a:solidFill>
                <a:effectLst/>
                <a:latin typeface="Edwardian Script ITC" panose="030303020407070D0804" pitchFamily="66" charset="77"/>
              </a:rPr>
              <a:t>Bendición.”</a:t>
            </a:r>
          </a:p>
        </p:txBody>
      </p:sp>
    </p:spTree>
    <p:extLst>
      <p:ext uri="{BB962C8B-B14F-4D97-AF65-F5344CB8AC3E}">
        <p14:creationId xmlns:p14="http://schemas.microsoft.com/office/powerpoint/2010/main" val="29519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3223F-20FF-40B0-98F2-29382B94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1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EC" b="1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Socialización</a:t>
            </a:r>
            <a:r>
              <a:rPr lang="es-ES" altLang="es-EC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C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DC8170-4379-465F-BA3A-F823B978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026" y="2506662"/>
            <a:ext cx="625250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altLang="es-EC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Aprender las normas y valores de la sociedad en la que vivimos, con el fin de cumplir nuestro rol en todas las etapas de la vida.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671" y="1027906"/>
            <a:ext cx="3710633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3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3FD81D-067C-4C2B-AB14-3ACEBD42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56" y="500062"/>
            <a:ext cx="10515600" cy="1325563"/>
          </a:xfrm>
        </p:spPr>
        <p:txBody>
          <a:bodyPr/>
          <a:lstStyle/>
          <a:p>
            <a:r>
              <a:rPr lang="es-ES" altLang="es-EC" b="1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Protección</a:t>
            </a:r>
            <a:r>
              <a:rPr lang="es-ES" altLang="es-EC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altLang="es-EC" b="1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psico-afectiva</a:t>
            </a:r>
            <a:r>
              <a:rPr lang="es-ES" altLang="es-EC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C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EBC4BC-835C-49A5-858B-13E7F1E0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2331811"/>
            <a:ext cx="588917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Brindar el afecto y la seguridad que necesitan las personas, fundamentalmente durante sus primeros siete años de vida, los mismos que influyen todo el ciclo evolutivo.</a:t>
            </a:r>
            <a:endParaRPr lang="es-EC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84" y="1404257"/>
            <a:ext cx="3116716" cy="4816929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06808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A3291A-3A2E-4822-8D35-6E6DAE55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228600"/>
            <a:ext cx="11478986" cy="6056489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C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Familia de hoy, se caracteriza por: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tener menos miembros,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autoridad es ejercida  de diferentes maneras,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vínculos de pareja son más inestables,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más intercambios y movilidad de sus integrantes y,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mayor expresividad de sentimientos.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altLang="es-EC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valores cambian: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prima la intolerancia,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individualidad,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 consumismo y el dinero fácil,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violencia doméstica,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aumenta la educación sexual y,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métodos de control natal.</a:t>
            </a:r>
            <a:r>
              <a:rPr kumimoji="0" lang="es-EC" altLang="es-EC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EC" sz="32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756BC4F-00C1-4CDF-8403-7B4F2B03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53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00E761-AA4E-4481-BFDC-B1C8B5E4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043" y="1030993"/>
            <a:ext cx="7217228" cy="50758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entorno familiar es el primer centro de socialización del niño, el lugar físico donde aprende las normas sociales y valores.</a:t>
            </a:r>
          </a:p>
          <a:p>
            <a:pPr marL="0" indent="0" algn="just"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Las familias del siglo XXI ya no son como las de antes debido a muchos factores como la revolución tecnológica (internet, redes sociales, medios de comunicación),  la globalización y el consumismo.</a:t>
            </a:r>
            <a:endParaRPr lang="es-EC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2" y="310243"/>
            <a:ext cx="3597728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D9541C-E769-4448-AC73-C538EBED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269525"/>
            <a:ext cx="11544300" cy="57931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da origen a “nuevos modelos” de familia: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 padres separados,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padres convivientes ( Unión libre o de hecho),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monoparentales,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uniones del mismo sexo,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familias nucleares (padre y madre casados con hijos)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con ambos cónyuges que trabajan,  y por ello, otros miembros quedan al cuidado de los hijos,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nuevos compromisos con hijos de un matrimonio anterior.</a:t>
            </a:r>
          </a:p>
          <a:p>
            <a:pPr marL="0" indent="0" algn="just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Por ello es de vital importancia concientizar a la familia que no es sólo la cantidad de tiempo, sino la calidad que se comparte, con solidaridad, amor, comprensión a través del diálogo.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538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6DAAFA-21D8-4D35-8883-681F9EBF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Cooper Black" panose="0208090404030B020404" pitchFamily="18" charset="0"/>
              </a:rPr>
              <a:t>Cambios en la Familia del Siglo XXI</a:t>
            </a:r>
            <a:r>
              <a:rPr lang="es-ES" b="1" dirty="0"/>
              <a:t/>
            </a:r>
            <a:br>
              <a:rPr lang="es-ES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D758AA-1969-400D-AEBA-FCD15F8D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8" y="1358699"/>
            <a:ext cx="9644741" cy="501420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valores trastrocados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hábitos desordenados,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pautas de conducta equivocadas,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ruptura familiar en sus funciones de socialización primaria.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cambios sociales,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culturales,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y económicos,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incorporación masiva de la mujer al mercado laboral que modifica su rol.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aumento del número de aportantes económicos,  lo que hace que existan hijos huérfanos de padres vivos. </a:t>
            </a:r>
          </a:p>
          <a:p>
            <a:pPr marL="0" indent="0" algn="just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éstos influyen y alteran la dinámica familiar.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726" y="2033247"/>
            <a:ext cx="1318247" cy="3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25AF40-FEDA-474F-AE20-DEC9F562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Cooper Black" panose="0208090404030B020404" pitchFamily="18" charset="0"/>
              </a:rPr>
              <a:t>La Familia y la Escuela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94FAC2-46DB-445B-9DE6-075FEB65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2" y="1175452"/>
            <a:ext cx="6852557" cy="5115807"/>
          </a:xfrm>
        </p:spPr>
        <p:txBody>
          <a:bodyPr>
            <a:no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 estrechamente relacionadas, ambas son las principales formadoras y transmisoras culturales de los niños.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enfrentan a los medios de comunicación y a las nuevas tecnologías.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una realidad para la generación de los niños y jóvenes de hoy, y mucho más, para las futuras.</a:t>
            </a:r>
            <a:r>
              <a:rPr lang="es-ES" alt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conveniente que familia y escuela se alíen, complementen y no se opongan.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7" y="1979399"/>
            <a:ext cx="4266547" cy="38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1286</Words>
  <Application>Microsoft Office PowerPoint</Application>
  <PresentationFormat>Panorámica</PresentationFormat>
  <Paragraphs>95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Cooper Black</vt:lpstr>
      <vt:lpstr>Courier New</vt:lpstr>
      <vt:lpstr>Edwardian Script ITC</vt:lpstr>
      <vt:lpstr>Wingdings</vt:lpstr>
      <vt:lpstr>Tema de Office</vt:lpstr>
      <vt:lpstr>   EJE I FORMACIÓN HUMANA   TEMA 11   FAMILIA DEL SIGLO XXI </vt:lpstr>
      <vt:lpstr>     FAMILIA DEL SIGLO XXI </vt:lpstr>
      <vt:lpstr>Socialización:</vt:lpstr>
      <vt:lpstr>Protección psico-afectiva:</vt:lpstr>
      <vt:lpstr>Presentación de PowerPoint</vt:lpstr>
      <vt:lpstr>Presentación de PowerPoint</vt:lpstr>
      <vt:lpstr>Presentación de PowerPoint</vt:lpstr>
      <vt:lpstr>Cambios en la Familia del Siglo XXI </vt:lpstr>
      <vt:lpstr>La Familia y la Escuela </vt:lpstr>
      <vt:lpstr>La Familia como Equipo   </vt:lpstr>
      <vt:lpstr>NUEVAS TIPOLOGÍAS FAMILIARES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 FORMACIÓN HUMANA   TEMA 7   FAMILIA DEL SIGLO XXI</dc:title>
  <dc:subject/>
  <dc:creator>Mineduc</dc:creator>
  <cp:keywords/>
  <dc:description/>
  <cp:lastModifiedBy>HP</cp:lastModifiedBy>
  <cp:revision>48</cp:revision>
  <dcterms:created xsi:type="dcterms:W3CDTF">2018-07-07T12:10:25Z</dcterms:created>
  <dcterms:modified xsi:type="dcterms:W3CDTF">2021-09-14T02:17:29Z</dcterms:modified>
  <cp:category/>
</cp:coreProperties>
</file>