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60" r:id="rId5"/>
    <p:sldId id="259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78041" autoAdjust="0"/>
  </p:normalViewPr>
  <p:slideViewPr>
    <p:cSldViewPr snapToGrid="0">
      <p:cViewPr varScale="1">
        <p:scale>
          <a:sx n="58" d="100"/>
          <a:sy n="58" d="100"/>
        </p:scale>
        <p:origin x="117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2F456-A30E-4E57-9C63-4599DAA25613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77CB0-BEC3-4A1C-894A-06589A6F259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77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77CB0-BEC3-4A1C-894A-06589A6F2595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7248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77CB0-BEC3-4A1C-894A-06589A6F2595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350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sultado de imagen para retos del vicentino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933"/>
            <a:ext cx="122445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5794637" y="5998603"/>
            <a:ext cx="6376989" cy="804044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</a:rPr>
              <a:t>RETOS DEL VICENTINO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894666" y="262973"/>
            <a:ext cx="74167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CO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 VICENTINA</a:t>
            </a:r>
            <a:endParaRPr lang="es-ES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676400" y="0"/>
            <a:ext cx="238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CO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 III</a:t>
            </a:r>
            <a:endParaRPr lang="es-ES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603064" y="4724391"/>
            <a:ext cx="2760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CO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TEMA: 11</a:t>
            </a:r>
            <a:endParaRPr lang="es-ES" sz="4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7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2"/>
    </mc:Choice>
    <mc:Fallback xmlns="">
      <p:transition spd="slow" advTm="6542"/>
    </mc:Fallback>
  </mc:AlternateContent>
  <p:extLst mod="1">
    <p:ext uri="{E180D4A7-C9FB-4DFB-919C-405C955672EB}">
      <p14:showEvtLst xmlns:p14="http://schemas.microsoft.com/office/powerpoint/2010/main">
        <p14:playEvt time="134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1257" y="130634"/>
            <a:ext cx="11778343" cy="1754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aspecto muy importante  es la EVALUACION, relacionada con nuestra corresponsabilidad respecto al servicio a los pobres. 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Resultado de imagen para hijas de la caridad de san vicente de paul guatemal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776" y="2066545"/>
            <a:ext cx="5266944" cy="444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284976" y="2481973"/>
            <a:ext cx="5498592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la evaluación de </a:t>
            </a:r>
            <a:r>
              <a:rPr lang="es-CO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nuestra relación personal con los más abandonados </a:t>
            </a:r>
            <a:r>
              <a:rPr lang="es-CO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CO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las familias privilegiadas que entregan su apostolado en la  caridad. 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64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41"/>
    </mc:Choice>
    <mc:Fallback xmlns="">
      <p:transition spd="slow" advTm="1474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37396" y="297232"/>
            <a:ext cx="7212443" cy="97719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perspectiveFron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CO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HOY, SER VICENTINOS SIGNIFICA: </a:t>
            </a:r>
            <a:endParaRPr lang="es-ES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615543" y="1625214"/>
            <a:ext cx="7141030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s-CO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Desarrollar un papel anticipatorio: no limitarse a prestar servicio, sino tener la valentía de innovar, de ir más allá.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CO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Cumplir una misión profética: leer el presente a la luz de la Palabra de Dios y trabajar para que la profecía llegue a ser historia. </a:t>
            </a:r>
            <a:endParaRPr lang="es-ES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 descr="Resultado de imagen para ser vicentino significa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9488" y="2052188"/>
            <a:ext cx="4376055" cy="407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72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2"/>
    </mc:Choice>
    <mc:Fallback xmlns="">
      <p:transition spd="slow" advTm="1649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para familia vicentina con los pobr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0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5313" y="3691"/>
            <a:ext cx="12039600" cy="13665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Trabajar por una utopía que no sea un sueño sino un proyecto. Sabemos que la utopía es lejana pero  debemos  dar cada día un paso, aunque  pequeño, que nos acerque a su realización.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78971" y="5952742"/>
            <a:ext cx="10363199" cy="90563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s-CO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Desarrollar una política activa de esperanza y trabajar efectivamente  en este  tiempo  de egoísmo cultural.</a:t>
            </a:r>
          </a:p>
        </p:txBody>
      </p:sp>
    </p:spTree>
    <p:extLst>
      <p:ext uri="{BB962C8B-B14F-4D97-AF65-F5344CB8AC3E}">
        <p14:creationId xmlns:p14="http://schemas.microsoft.com/office/powerpoint/2010/main" val="4928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8"/>
    </mc:Choice>
    <mc:Fallback xmlns="">
      <p:transition spd="slow" advTm="2706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agen relacionad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8056" y="0"/>
            <a:ext cx="100584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48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77"/>
    </mc:Choice>
    <mc:Fallback xmlns="">
      <p:transition spd="slow" advTm="757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174682" y="-30695"/>
            <a:ext cx="7000380" cy="39703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ES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retos que enfrentamos en la vida se pueden comparar con una alta montaña, que se levanta ante un alpinista.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ES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 misma escalada será un viaje emocionante para alguien que esté preparado,</a:t>
            </a:r>
            <a:r>
              <a:rPr kumimoji="0" lang="es-CO" altLang="es-ES" sz="2800" b="1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kumimoji="0" lang="es-CO" altLang="es-ES" sz="2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piernas y brazos fortalecidos por el constante entrenamiento. Con cada paso que demos hacia delante y arriba, aparecerán bellos y nuevos paisajes”.</a:t>
            </a:r>
            <a:endParaRPr kumimoji="0" lang="es-ES" altLang="es-ES" sz="2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52537" y="4133758"/>
            <a:ext cx="3843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ES" sz="28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Los retos de la vida se superan con orden, voluntad y perseverancia. La vida está llena de retos, eso nos motiva.</a:t>
            </a:r>
            <a:endParaRPr lang="es-CO" altLang="es-ES" sz="2800" b="1" dirty="0">
              <a:latin typeface="Arial" panose="020B0604020202020204" pitchFamily="34" charset="0"/>
            </a:endParaRPr>
          </a:p>
        </p:txBody>
      </p:sp>
      <p:pic>
        <p:nvPicPr>
          <p:cNvPr id="1035" name="Picture 11" descr="Resultado de imagen para retos del alpinista ecuatori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1088" y="3970317"/>
            <a:ext cx="3083974" cy="293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0694"/>
            <a:ext cx="5174682" cy="688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15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Resultado de imagen para familia vicentina sirviendo a los pob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362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solidFill>
                  <a:srgbClr val="000000"/>
                </a:solidFill>
                <a:latin typeface="Eras Bold ITC" panose="020B0907030504020204" pitchFamily="34" charset="0"/>
                <a:ea typeface="Times New Roman" panose="02020603050405020304" pitchFamily="18" charset="0"/>
              </a:rPr>
              <a:t>El primer reto del cristiano vicentino es:</a:t>
            </a:r>
            <a:endParaRPr lang="es-ES" sz="3200" b="1" dirty="0">
              <a:latin typeface="Eras Bold ITC" panose="020B0907030504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1600" y="3749457"/>
            <a:ext cx="118745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Vivir fiel a Jesús</a:t>
            </a:r>
            <a:r>
              <a:rPr lang="es-C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a la consagración que recibió en el bautismo, formando  así comunidad de discípulos misioneros, para que en Él, nuestros pueblos tengan vida plena.</a:t>
            </a:r>
          </a:p>
          <a:p>
            <a:pPr algn="just"/>
            <a:r>
              <a:rPr lang="es-C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Este es nuestro referente en medio de este mundo y, por ello, estar a la escucha de tantos que, aunque confundidos, anhelan luz y piden: </a:t>
            </a:r>
            <a:r>
              <a:rPr lang="es-CO" sz="28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Señor, dame de esa agua, para que no tenga sed</a:t>
            </a:r>
            <a:r>
              <a:rPr lang="es-C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(Jn .4, 15). Esto exige la responsabilidad de </a:t>
            </a:r>
            <a:r>
              <a:rPr lang="es-CO" sz="2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formarnos como instrumentos aptos</a:t>
            </a:r>
            <a:r>
              <a:rPr lang="es-C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para pensar, vivir y contagiar mejor la fe.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11124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85"/>
    </mc:Choice>
    <mc:Fallback xmlns="">
      <p:transition spd="slow" advTm="2998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Resultado de imagen para los pobres de hoy no son los pobres de ay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6" name="Picture 8" descr="Resultado de imagen para los pobres de hoy no son los pobres de ay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435812"/>
            <a:ext cx="4325334" cy="242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0" y="24153"/>
            <a:ext cx="12191999" cy="256993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CO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Recordemos que los pobres de hoy, no son los mismos pobres de ayer. A ellos debemos escucharlos con disponibilidad y atención para comprender sus necesidades, sus exigencias y responder a esta compleja situación de la pobreza, que a pesar de los esfuerzos de muchos, sigue aumentando cada día más. 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8" name="Picture 10" descr="Resultado de imagen para los pobres de hoy no son los pobres de ay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405772"/>
            <a:ext cx="4325336" cy="216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4" descr="Resultado de imagen para los pobres de hoy no son los pobres de ay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68" name="Picture 20" descr="Resultado de imagen para los pobres de hoy no son los pobres de aye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4324" y="2539320"/>
            <a:ext cx="8067675" cy="44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44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35"/>
    </mc:Choice>
    <mc:Fallback xmlns="">
      <p:transition spd="slow" advTm="2463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encerrar el mundo en una red de carida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5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644155" y="309735"/>
            <a:ext cx="653626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Es una frase de Ozanam. Y hace realidad el espíritu evangélico de la caridad que está ligado al amor, a la solidaridad, a la escucha atenta, al clamor de los pobres, a la lucha contra la injusticia y a la defensa de sus derechos y su dignidad. </a:t>
            </a:r>
            <a:endParaRPr lang="es-ES" sz="4000" b="1" dirty="0"/>
          </a:p>
        </p:txBody>
      </p:sp>
      <p:sp>
        <p:nvSpPr>
          <p:cNvPr id="3" name="Flecha izquierda 2"/>
          <p:cNvSpPr/>
          <p:nvPr/>
        </p:nvSpPr>
        <p:spPr>
          <a:xfrm>
            <a:off x="4851061" y="247078"/>
            <a:ext cx="804672" cy="7040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298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583682" y="1452163"/>
            <a:ext cx="6297038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Aceptar que fuimos llamados por Dios para transformar el mundo en que vivimos.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Jesús confía en nosotros  y nos toca responder con fidelidad y comprometernos en serio para transformar la sociedad y las situaciones de pobreza aquí y ahora. </a:t>
            </a:r>
            <a:endParaRPr lang="es-E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877824"/>
            <a:ext cx="5019472" cy="589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0" y="38910"/>
            <a:ext cx="121920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solidFill>
                  <a:srgbClr val="000000"/>
                </a:solidFill>
                <a:latin typeface="Eras Bold ITC" panose="020B0907030504020204" pitchFamily="34" charset="0"/>
                <a:ea typeface="Times New Roman" panose="02020603050405020304" pitchFamily="18" charset="0"/>
              </a:rPr>
              <a:t>El segundo reto del cristiano vicentino es:</a:t>
            </a:r>
          </a:p>
          <a:p>
            <a:pPr algn="ctr"/>
            <a:endParaRPr lang="es-ES" sz="3200" b="1" dirty="0"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85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4"/>
    </mc:Choice>
    <mc:Fallback xmlns="">
      <p:transition spd="slow" advTm="1717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38910"/>
            <a:ext cx="121920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solidFill>
                  <a:srgbClr val="000000"/>
                </a:solidFill>
                <a:latin typeface="Eras Bold ITC" panose="020B0907030504020204" pitchFamily="34" charset="0"/>
                <a:ea typeface="Times New Roman" panose="02020603050405020304" pitchFamily="18" charset="0"/>
              </a:rPr>
              <a:t>Un tercer  reto del cristiano vicentino es:</a:t>
            </a:r>
          </a:p>
          <a:p>
            <a:pPr algn="ctr"/>
            <a:endParaRPr lang="es-ES" sz="3200" b="1" dirty="0">
              <a:latin typeface="Eras Bold ITC" panose="020B0907030504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74171" y="1493376"/>
            <a:ext cx="611777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Vivir la corresponsabilidad a nivel personal,</a:t>
            </a:r>
            <a:r>
              <a:rPr lang="es-CO" sz="3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esto significa que cada vicentino debe estar dispuesto y preparado para un compromiso: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CO" sz="30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Tomar parte activa en las iniciativas y estrategias que se proponen fortalecer la solidaridad, reconstruir los lazos sociales y construir la paz. </a:t>
            </a:r>
          </a:p>
        </p:txBody>
      </p:sp>
      <p:pic>
        <p:nvPicPr>
          <p:cNvPr id="2052" name="Picture 4" descr="Resultado de imagen para vivir la corresponsabil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5392" y="1276828"/>
            <a:ext cx="5626608" cy="438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91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68"/>
    </mc:Choice>
    <mc:Fallback xmlns="">
      <p:transition spd="slow" advTm="2376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n para vivir la corresponsabil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48343" y="126298"/>
            <a:ext cx="11669486" cy="299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Partiendo de uno mismo y de la conciencia que la contribución personal es indispensable, que los vicentinos deben formarse y prepararse para comprender y vivir en sus ramas la corresponsabilidad, en cuanto cristianos convencidos de que el servicio a los pobres no </a:t>
            </a:r>
            <a:r>
              <a:rPr lang="es-CO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pued</a:t>
            </a:r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ser eficaz </a:t>
            </a:r>
            <a:r>
              <a:rPr lang="es-CO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 no va </a:t>
            </a:r>
            <a:r>
              <a:rPr lang="es-CO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acompañado</a:t>
            </a:r>
            <a:r>
              <a:rPr lang="es-CO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el compromiso de todos por el bien común, la justicia y la paz. </a:t>
            </a:r>
            <a:endParaRPr lang="es-E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s-E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5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80"/>
    </mc:Choice>
    <mc:Fallback xmlns="">
      <p:transition spd="slow" advTm="2828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n relacionada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2590" y="0"/>
            <a:ext cx="12214590" cy="679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0" y="69828"/>
            <a:ext cx="12191999" cy="179126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CO" sz="24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eso es muy importante aprender a salir de nuestro pequeño entorno, a abrirnos al mundo, tener contactos, confrontarnos: si no lo hacemos, trabajaremos, sí, con los pobres, pero no haremos nada contra la pobreza y sus causas. </a:t>
            </a:r>
            <a:endParaRPr lang="es-E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2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54"/>
    </mc:Choice>
    <mc:Fallback xmlns="">
      <p:transition spd="slow" advTm="17154"/>
    </mc:Fallback>
  </mc:AlternateContent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811</TotalTime>
  <Words>684</Words>
  <Application>Microsoft Office PowerPoint</Application>
  <PresentationFormat>Panorámica</PresentationFormat>
  <Paragraphs>32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Eras Bold ITC</vt:lpstr>
      <vt:lpstr>Symbol</vt:lpstr>
      <vt:lpstr>Times New Roman</vt:lpstr>
      <vt:lpstr>Tw Cen MT</vt:lpstr>
      <vt:lpstr>Wingdings</vt:lpstr>
      <vt:lpstr>Gota</vt:lpstr>
      <vt:lpstr>RETOS DEL VICENTINO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Sor Marta</dc:creator>
  <cp:keywords/>
  <dc:description/>
  <cp:lastModifiedBy>HP</cp:lastModifiedBy>
  <cp:revision>47</cp:revision>
  <dcterms:created xsi:type="dcterms:W3CDTF">2018-06-30T15:30:17Z</dcterms:created>
  <dcterms:modified xsi:type="dcterms:W3CDTF">2021-09-14T01:18:27Z</dcterms:modified>
  <cp:category/>
</cp:coreProperties>
</file>