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7" r:id="rId3"/>
    <p:sldId id="285" r:id="rId4"/>
    <p:sldId id="278" r:id="rId5"/>
    <p:sldId id="279" r:id="rId6"/>
    <p:sldId id="286" r:id="rId7"/>
    <p:sldId id="280" r:id="rId8"/>
    <p:sldId id="287" r:id="rId9"/>
    <p:sldId id="268" r:id="rId10"/>
    <p:sldId id="288" r:id="rId11"/>
    <p:sldId id="289" r:id="rId12"/>
    <p:sldId id="274" r:id="rId13"/>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4"/>
    <p:restoredTop sz="94595"/>
  </p:normalViewPr>
  <p:slideViewPr>
    <p:cSldViewPr>
      <p:cViewPr varScale="1">
        <p:scale>
          <a:sx n="70" d="100"/>
          <a:sy n="70" d="100"/>
        </p:scale>
        <p:origin x="138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1016A6-8208-42E9-880A-633A24F96949}" type="datetimeFigureOut">
              <a:rPr lang="es-EC" smtClean="0"/>
              <a:t>13/9/2021</a:t>
            </a:fld>
            <a:endParaRPr lang="es-EC"/>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6BDF90-12AC-4E91-8EA4-0DF6A5BBFDB7}" type="slidenum">
              <a:rPr lang="es-EC" smtClean="0"/>
              <a:t>‹Nº›</a:t>
            </a:fld>
            <a:endParaRPr lang="es-EC"/>
          </a:p>
        </p:txBody>
      </p:sp>
    </p:spTree>
    <p:extLst>
      <p:ext uri="{BB962C8B-B14F-4D97-AF65-F5344CB8AC3E}">
        <p14:creationId xmlns:p14="http://schemas.microsoft.com/office/powerpoint/2010/main" val="1192254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s-EC"/>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EC"/>
          </a:p>
        </p:txBody>
      </p:sp>
      <p:sp>
        <p:nvSpPr>
          <p:cNvPr id="4" name="3 Marcador de fecha"/>
          <p:cNvSpPr>
            <a:spLocks noGrp="1"/>
          </p:cNvSpPr>
          <p:nvPr>
            <p:ph type="dt" sz="half" idx="10"/>
          </p:nvPr>
        </p:nvSpPr>
        <p:spPr/>
        <p:txBody>
          <a:bodyPr/>
          <a:lstStyle/>
          <a:p>
            <a:fld id="{36AE9E26-6FEF-455B-B0A9-699DA918594E}" type="datetimeFigureOut">
              <a:rPr lang="es-EC" smtClean="0"/>
              <a:t>13/9/2021</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A3CC3FE7-5091-430A-8C77-C7FD6B0B6E18}" type="slidenum">
              <a:rPr lang="es-EC" smtClean="0"/>
              <a:t>‹Nº›</a:t>
            </a:fld>
            <a:endParaRPr lang="es-EC"/>
          </a:p>
        </p:txBody>
      </p:sp>
    </p:spTree>
    <p:extLst>
      <p:ext uri="{BB962C8B-B14F-4D97-AF65-F5344CB8AC3E}">
        <p14:creationId xmlns:p14="http://schemas.microsoft.com/office/powerpoint/2010/main" val="1384511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C"/>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fecha"/>
          <p:cNvSpPr>
            <a:spLocks noGrp="1"/>
          </p:cNvSpPr>
          <p:nvPr>
            <p:ph type="dt" sz="half" idx="10"/>
          </p:nvPr>
        </p:nvSpPr>
        <p:spPr/>
        <p:txBody>
          <a:bodyPr/>
          <a:lstStyle/>
          <a:p>
            <a:fld id="{36AE9E26-6FEF-455B-B0A9-699DA918594E}" type="datetimeFigureOut">
              <a:rPr lang="es-EC" smtClean="0"/>
              <a:t>13/9/2021</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A3CC3FE7-5091-430A-8C77-C7FD6B0B6E18}" type="slidenum">
              <a:rPr lang="es-EC" smtClean="0"/>
              <a:t>‹Nº›</a:t>
            </a:fld>
            <a:endParaRPr lang="es-EC"/>
          </a:p>
        </p:txBody>
      </p:sp>
    </p:spTree>
    <p:extLst>
      <p:ext uri="{BB962C8B-B14F-4D97-AF65-F5344CB8AC3E}">
        <p14:creationId xmlns:p14="http://schemas.microsoft.com/office/powerpoint/2010/main" val="30854488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EC"/>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fecha"/>
          <p:cNvSpPr>
            <a:spLocks noGrp="1"/>
          </p:cNvSpPr>
          <p:nvPr>
            <p:ph type="dt" sz="half" idx="10"/>
          </p:nvPr>
        </p:nvSpPr>
        <p:spPr/>
        <p:txBody>
          <a:bodyPr/>
          <a:lstStyle/>
          <a:p>
            <a:fld id="{36AE9E26-6FEF-455B-B0A9-699DA918594E}" type="datetimeFigureOut">
              <a:rPr lang="es-EC" smtClean="0"/>
              <a:t>13/9/2021</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A3CC3FE7-5091-430A-8C77-C7FD6B0B6E18}" type="slidenum">
              <a:rPr lang="es-EC" smtClean="0"/>
              <a:t>‹Nº›</a:t>
            </a:fld>
            <a:endParaRPr lang="es-EC"/>
          </a:p>
        </p:txBody>
      </p:sp>
    </p:spTree>
    <p:extLst>
      <p:ext uri="{BB962C8B-B14F-4D97-AF65-F5344CB8AC3E}">
        <p14:creationId xmlns:p14="http://schemas.microsoft.com/office/powerpoint/2010/main" val="2358208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C"/>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fecha"/>
          <p:cNvSpPr>
            <a:spLocks noGrp="1"/>
          </p:cNvSpPr>
          <p:nvPr>
            <p:ph type="dt" sz="half" idx="10"/>
          </p:nvPr>
        </p:nvSpPr>
        <p:spPr/>
        <p:txBody>
          <a:bodyPr/>
          <a:lstStyle/>
          <a:p>
            <a:fld id="{36AE9E26-6FEF-455B-B0A9-699DA918594E}" type="datetimeFigureOut">
              <a:rPr lang="es-EC" smtClean="0"/>
              <a:t>13/9/2021</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A3CC3FE7-5091-430A-8C77-C7FD6B0B6E18}" type="slidenum">
              <a:rPr lang="es-EC" smtClean="0"/>
              <a:t>‹Nº›</a:t>
            </a:fld>
            <a:endParaRPr lang="es-EC"/>
          </a:p>
        </p:txBody>
      </p:sp>
    </p:spTree>
    <p:extLst>
      <p:ext uri="{BB962C8B-B14F-4D97-AF65-F5344CB8AC3E}">
        <p14:creationId xmlns:p14="http://schemas.microsoft.com/office/powerpoint/2010/main" val="33312428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EC"/>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36AE9E26-6FEF-455B-B0A9-699DA918594E}" type="datetimeFigureOut">
              <a:rPr lang="es-EC" smtClean="0"/>
              <a:t>13/9/2021</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A3CC3FE7-5091-430A-8C77-C7FD6B0B6E18}" type="slidenum">
              <a:rPr lang="es-EC" smtClean="0"/>
              <a:t>‹Nº›</a:t>
            </a:fld>
            <a:endParaRPr lang="es-EC"/>
          </a:p>
        </p:txBody>
      </p:sp>
    </p:spTree>
    <p:extLst>
      <p:ext uri="{BB962C8B-B14F-4D97-AF65-F5344CB8AC3E}">
        <p14:creationId xmlns:p14="http://schemas.microsoft.com/office/powerpoint/2010/main" val="3969789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C"/>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4 Marcador de fecha"/>
          <p:cNvSpPr>
            <a:spLocks noGrp="1"/>
          </p:cNvSpPr>
          <p:nvPr>
            <p:ph type="dt" sz="half" idx="10"/>
          </p:nvPr>
        </p:nvSpPr>
        <p:spPr/>
        <p:txBody>
          <a:bodyPr/>
          <a:lstStyle/>
          <a:p>
            <a:fld id="{36AE9E26-6FEF-455B-B0A9-699DA918594E}" type="datetimeFigureOut">
              <a:rPr lang="es-EC" smtClean="0"/>
              <a:t>13/9/2021</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A3CC3FE7-5091-430A-8C77-C7FD6B0B6E18}" type="slidenum">
              <a:rPr lang="es-EC" smtClean="0"/>
              <a:t>‹Nº›</a:t>
            </a:fld>
            <a:endParaRPr lang="es-EC"/>
          </a:p>
        </p:txBody>
      </p:sp>
    </p:spTree>
    <p:extLst>
      <p:ext uri="{BB962C8B-B14F-4D97-AF65-F5344CB8AC3E}">
        <p14:creationId xmlns:p14="http://schemas.microsoft.com/office/powerpoint/2010/main" val="23044653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EC"/>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7" name="6 Marcador de fecha"/>
          <p:cNvSpPr>
            <a:spLocks noGrp="1"/>
          </p:cNvSpPr>
          <p:nvPr>
            <p:ph type="dt" sz="half" idx="10"/>
          </p:nvPr>
        </p:nvSpPr>
        <p:spPr/>
        <p:txBody>
          <a:bodyPr/>
          <a:lstStyle/>
          <a:p>
            <a:fld id="{36AE9E26-6FEF-455B-B0A9-699DA918594E}" type="datetimeFigureOut">
              <a:rPr lang="es-EC" smtClean="0"/>
              <a:t>13/9/2021</a:t>
            </a:fld>
            <a:endParaRPr lang="es-EC"/>
          </a:p>
        </p:txBody>
      </p:sp>
      <p:sp>
        <p:nvSpPr>
          <p:cNvPr id="8" name="7 Marcador de pie de página"/>
          <p:cNvSpPr>
            <a:spLocks noGrp="1"/>
          </p:cNvSpPr>
          <p:nvPr>
            <p:ph type="ftr" sz="quarter" idx="11"/>
          </p:nvPr>
        </p:nvSpPr>
        <p:spPr/>
        <p:txBody>
          <a:bodyPr/>
          <a:lstStyle/>
          <a:p>
            <a:endParaRPr lang="es-EC"/>
          </a:p>
        </p:txBody>
      </p:sp>
      <p:sp>
        <p:nvSpPr>
          <p:cNvPr id="9" name="8 Marcador de número de diapositiva"/>
          <p:cNvSpPr>
            <a:spLocks noGrp="1"/>
          </p:cNvSpPr>
          <p:nvPr>
            <p:ph type="sldNum" sz="quarter" idx="12"/>
          </p:nvPr>
        </p:nvSpPr>
        <p:spPr/>
        <p:txBody>
          <a:bodyPr/>
          <a:lstStyle/>
          <a:p>
            <a:fld id="{A3CC3FE7-5091-430A-8C77-C7FD6B0B6E18}" type="slidenum">
              <a:rPr lang="es-EC" smtClean="0"/>
              <a:t>‹Nº›</a:t>
            </a:fld>
            <a:endParaRPr lang="es-EC"/>
          </a:p>
        </p:txBody>
      </p:sp>
    </p:spTree>
    <p:extLst>
      <p:ext uri="{BB962C8B-B14F-4D97-AF65-F5344CB8AC3E}">
        <p14:creationId xmlns:p14="http://schemas.microsoft.com/office/powerpoint/2010/main" val="3236835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C"/>
          </a:p>
        </p:txBody>
      </p:sp>
      <p:sp>
        <p:nvSpPr>
          <p:cNvPr id="3" name="2 Marcador de fecha"/>
          <p:cNvSpPr>
            <a:spLocks noGrp="1"/>
          </p:cNvSpPr>
          <p:nvPr>
            <p:ph type="dt" sz="half" idx="10"/>
          </p:nvPr>
        </p:nvSpPr>
        <p:spPr/>
        <p:txBody>
          <a:bodyPr/>
          <a:lstStyle/>
          <a:p>
            <a:fld id="{36AE9E26-6FEF-455B-B0A9-699DA918594E}" type="datetimeFigureOut">
              <a:rPr lang="es-EC" smtClean="0"/>
              <a:t>13/9/2021</a:t>
            </a:fld>
            <a:endParaRPr lang="es-EC"/>
          </a:p>
        </p:txBody>
      </p:sp>
      <p:sp>
        <p:nvSpPr>
          <p:cNvPr id="4" name="3 Marcador de pie de página"/>
          <p:cNvSpPr>
            <a:spLocks noGrp="1"/>
          </p:cNvSpPr>
          <p:nvPr>
            <p:ph type="ftr" sz="quarter" idx="11"/>
          </p:nvPr>
        </p:nvSpPr>
        <p:spPr/>
        <p:txBody>
          <a:bodyPr/>
          <a:lstStyle/>
          <a:p>
            <a:endParaRPr lang="es-EC"/>
          </a:p>
        </p:txBody>
      </p:sp>
      <p:sp>
        <p:nvSpPr>
          <p:cNvPr id="5" name="4 Marcador de número de diapositiva"/>
          <p:cNvSpPr>
            <a:spLocks noGrp="1"/>
          </p:cNvSpPr>
          <p:nvPr>
            <p:ph type="sldNum" sz="quarter" idx="12"/>
          </p:nvPr>
        </p:nvSpPr>
        <p:spPr/>
        <p:txBody>
          <a:bodyPr/>
          <a:lstStyle/>
          <a:p>
            <a:fld id="{A3CC3FE7-5091-430A-8C77-C7FD6B0B6E18}" type="slidenum">
              <a:rPr lang="es-EC" smtClean="0"/>
              <a:t>‹Nº›</a:t>
            </a:fld>
            <a:endParaRPr lang="es-EC"/>
          </a:p>
        </p:txBody>
      </p:sp>
    </p:spTree>
    <p:extLst>
      <p:ext uri="{BB962C8B-B14F-4D97-AF65-F5344CB8AC3E}">
        <p14:creationId xmlns:p14="http://schemas.microsoft.com/office/powerpoint/2010/main" val="10790347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36AE9E26-6FEF-455B-B0A9-699DA918594E}" type="datetimeFigureOut">
              <a:rPr lang="es-EC" smtClean="0"/>
              <a:t>13/9/2021</a:t>
            </a:fld>
            <a:endParaRPr lang="es-EC"/>
          </a:p>
        </p:txBody>
      </p:sp>
      <p:sp>
        <p:nvSpPr>
          <p:cNvPr id="3" name="2 Marcador de pie de página"/>
          <p:cNvSpPr>
            <a:spLocks noGrp="1"/>
          </p:cNvSpPr>
          <p:nvPr>
            <p:ph type="ftr" sz="quarter" idx="11"/>
          </p:nvPr>
        </p:nvSpPr>
        <p:spPr/>
        <p:txBody>
          <a:bodyPr/>
          <a:lstStyle/>
          <a:p>
            <a:endParaRPr lang="es-EC"/>
          </a:p>
        </p:txBody>
      </p:sp>
      <p:sp>
        <p:nvSpPr>
          <p:cNvPr id="4" name="3 Marcador de número de diapositiva"/>
          <p:cNvSpPr>
            <a:spLocks noGrp="1"/>
          </p:cNvSpPr>
          <p:nvPr>
            <p:ph type="sldNum" sz="quarter" idx="12"/>
          </p:nvPr>
        </p:nvSpPr>
        <p:spPr/>
        <p:txBody>
          <a:bodyPr/>
          <a:lstStyle/>
          <a:p>
            <a:fld id="{A3CC3FE7-5091-430A-8C77-C7FD6B0B6E18}" type="slidenum">
              <a:rPr lang="es-EC" smtClean="0"/>
              <a:t>‹Nº›</a:t>
            </a:fld>
            <a:endParaRPr lang="es-EC"/>
          </a:p>
        </p:txBody>
      </p:sp>
    </p:spTree>
    <p:extLst>
      <p:ext uri="{BB962C8B-B14F-4D97-AF65-F5344CB8AC3E}">
        <p14:creationId xmlns:p14="http://schemas.microsoft.com/office/powerpoint/2010/main" val="279979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EC"/>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36AE9E26-6FEF-455B-B0A9-699DA918594E}" type="datetimeFigureOut">
              <a:rPr lang="es-EC" smtClean="0"/>
              <a:t>13/9/2021</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A3CC3FE7-5091-430A-8C77-C7FD6B0B6E18}" type="slidenum">
              <a:rPr lang="es-EC" smtClean="0"/>
              <a:t>‹Nº›</a:t>
            </a:fld>
            <a:endParaRPr lang="es-EC"/>
          </a:p>
        </p:txBody>
      </p:sp>
    </p:spTree>
    <p:extLst>
      <p:ext uri="{BB962C8B-B14F-4D97-AF65-F5344CB8AC3E}">
        <p14:creationId xmlns:p14="http://schemas.microsoft.com/office/powerpoint/2010/main" val="35158291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EC"/>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36AE9E26-6FEF-455B-B0A9-699DA918594E}" type="datetimeFigureOut">
              <a:rPr lang="es-EC" smtClean="0"/>
              <a:t>13/9/2021</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A3CC3FE7-5091-430A-8C77-C7FD6B0B6E18}" type="slidenum">
              <a:rPr lang="es-EC" smtClean="0"/>
              <a:t>‹Nº›</a:t>
            </a:fld>
            <a:endParaRPr lang="es-EC"/>
          </a:p>
        </p:txBody>
      </p:sp>
    </p:spTree>
    <p:extLst>
      <p:ext uri="{BB962C8B-B14F-4D97-AF65-F5344CB8AC3E}">
        <p14:creationId xmlns:p14="http://schemas.microsoft.com/office/powerpoint/2010/main" val="13957549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EC"/>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AE9E26-6FEF-455B-B0A9-699DA918594E}" type="datetimeFigureOut">
              <a:rPr lang="es-EC" smtClean="0"/>
              <a:t>13/9/2021</a:t>
            </a:fld>
            <a:endParaRPr lang="es-EC"/>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CC3FE7-5091-430A-8C77-C7FD6B0B6E18}" type="slidenum">
              <a:rPr lang="es-EC" smtClean="0"/>
              <a:t>‹Nº›</a:t>
            </a:fld>
            <a:endParaRPr lang="es-EC"/>
          </a:p>
        </p:txBody>
      </p:sp>
    </p:spTree>
    <p:extLst>
      <p:ext uri="{BB962C8B-B14F-4D97-AF65-F5344CB8AC3E}">
        <p14:creationId xmlns:p14="http://schemas.microsoft.com/office/powerpoint/2010/main" val="16872282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n 15" descr="Imagen relacionada"/>
          <p:cNvPicPr/>
          <p:nvPr/>
        </p:nvPicPr>
        <p:blipFill>
          <a:blip r:embed="rId2">
            <a:extLst>
              <a:ext uri="{28A0092B-C50C-407E-A947-70E740481C1C}">
                <a14:useLocalDpi xmlns:a14="http://schemas.microsoft.com/office/drawing/2010/main" val="0"/>
              </a:ext>
            </a:extLst>
          </a:blip>
          <a:srcRect/>
          <a:stretch>
            <a:fillRect/>
          </a:stretch>
        </p:blipFill>
        <p:spPr bwMode="auto">
          <a:xfrm>
            <a:off x="0" y="824718"/>
            <a:ext cx="9088583" cy="5004740"/>
          </a:xfrm>
          <a:prstGeom prst="rect">
            <a:avLst/>
          </a:prstGeom>
          <a:noFill/>
          <a:ln>
            <a:noFill/>
          </a:ln>
        </p:spPr>
      </p:pic>
      <p:sp>
        <p:nvSpPr>
          <p:cNvPr id="2" name="1 Rectángulo"/>
          <p:cNvSpPr/>
          <p:nvPr/>
        </p:nvSpPr>
        <p:spPr>
          <a:xfrm>
            <a:off x="41178" y="5411450"/>
            <a:ext cx="9057103" cy="1446550"/>
          </a:xfrm>
          <a:prstGeom prst="rect">
            <a:avLst/>
          </a:prstGeom>
          <a:solidFill>
            <a:schemeClr val="tx2">
              <a:lumMod val="40000"/>
              <a:lumOff val="60000"/>
            </a:schemeClr>
          </a:solidFill>
          <a:ln>
            <a:solidFill>
              <a:schemeClr val="accent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r>
              <a:rPr lang="es-EC" sz="4400" b="1" dirty="0">
                <a:latin typeface="Arial Black" panose="020B0A04020102020204" pitchFamily="34" charset="0"/>
              </a:rPr>
              <a:t>E</a:t>
            </a:r>
            <a:r>
              <a:rPr lang="es-CO" sz="4400" b="1" dirty="0">
                <a:latin typeface="Arial Black" panose="020B0A04020102020204" pitchFamily="34" charset="0"/>
              </a:rPr>
              <a:t>VALUACIÓN DE PROYECTOS SOCIALES</a:t>
            </a:r>
            <a:endParaRPr lang="es-EC" sz="4400" b="1" dirty="0">
              <a:latin typeface="Arial Black" panose="020B0A04020102020204" pitchFamily="34" charset="0"/>
            </a:endParaRPr>
          </a:p>
        </p:txBody>
      </p:sp>
      <p:sp>
        <p:nvSpPr>
          <p:cNvPr id="3" name="AutoShape 2" descr="Resultado de imagen para la comunicaci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4" name="AutoShape 4" descr="Resultado de imagen para la comunicaci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5" name="AutoShape 6" descr="Resultado de imagen para la comunicaci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6" name="AutoShape 8" descr="Resultado de imagen para la comunicaci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7" name="AutoShape 10" descr="Resultado de imagen para la comunicacio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8" name="AutoShape 12" descr="Resultado de imagen para la comunicacion"/>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9" name="AutoShape 14" descr="Resultado de imagen para la comunicacion"/>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0" name="AutoShape 16" descr="Resultado de imagen para la comunicacion"/>
          <p:cNvSpPr>
            <a:spLocks noChangeAspect="1" noChangeArrowheads="1"/>
          </p:cNvSpPr>
          <p:nvPr/>
        </p:nvSpPr>
        <p:spPr bwMode="auto">
          <a:xfrm>
            <a:off x="1222375"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3" name="12 Rectángulo"/>
          <p:cNvSpPr/>
          <p:nvPr/>
        </p:nvSpPr>
        <p:spPr>
          <a:xfrm rot="20412848">
            <a:off x="102079" y="4843974"/>
            <a:ext cx="2887834" cy="76944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s-CO" sz="3600" b="1" dirty="0">
                <a:latin typeface="Aharoni" panose="02010803020104030203" pitchFamily="2" charset="-79"/>
                <a:cs typeface="Aharoni" panose="02010803020104030203" pitchFamily="2" charset="-79"/>
              </a:rPr>
              <a:t> </a:t>
            </a:r>
            <a:r>
              <a:rPr lang="es-CO" sz="4400" b="1" dirty="0">
                <a:latin typeface="Aharoni" panose="02010803020104030203" pitchFamily="2" charset="-79"/>
                <a:cs typeface="Aharoni" panose="02010803020104030203" pitchFamily="2" charset="-79"/>
              </a:rPr>
              <a:t>EJE IV         </a:t>
            </a:r>
            <a:endParaRPr lang="es-EC" sz="4400" dirty="0">
              <a:latin typeface="Aharoni" panose="02010803020104030203" pitchFamily="2" charset="-79"/>
              <a:cs typeface="Aharoni" panose="02010803020104030203" pitchFamily="2" charset="-79"/>
            </a:endParaRPr>
          </a:p>
        </p:txBody>
      </p:sp>
      <p:sp>
        <p:nvSpPr>
          <p:cNvPr id="14" name="13 Rectángulo"/>
          <p:cNvSpPr/>
          <p:nvPr/>
        </p:nvSpPr>
        <p:spPr>
          <a:xfrm rot="1390948">
            <a:off x="5386567" y="4870061"/>
            <a:ext cx="3720152" cy="76944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es-CO" sz="4400" b="1" dirty="0">
                <a:latin typeface="Arial Black" panose="020B0A04020102020204" pitchFamily="34" charset="0"/>
                <a:cs typeface="Aharoni" panose="02010803020104030203" pitchFamily="2" charset="-79"/>
              </a:rPr>
              <a:t>TEMA 12  </a:t>
            </a:r>
            <a:endParaRPr lang="es-EC" sz="4400" dirty="0">
              <a:latin typeface="Arial Black" panose="020B0A04020102020204" pitchFamily="34" charset="0"/>
              <a:cs typeface="Aharoni" panose="02010803020104030203" pitchFamily="2" charset="-79"/>
            </a:endParaRPr>
          </a:p>
        </p:txBody>
      </p:sp>
      <p:sp>
        <p:nvSpPr>
          <p:cNvPr id="11" name="10 Flecha izquierda y derecha"/>
          <p:cNvSpPr/>
          <p:nvPr/>
        </p:nvSpPr>
        <p:spPr>
          <a:xfrm>
            <a:off x="11916816" y="5109864"/>
            <a:ext cx="72008" cy="45719"/>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5" name="1 Rectángulo"/>
          <p:cNvSpPr/>
          <p:nvPr/>
        </p:nvSpPr>
        <p:spPr>
          <a:xfrm>
            <a:off x="1" y="4216"/>
            <a:ext cx="9194462" cy="769441"/>
          </a:xfrm>
          <a:prstGeom prst="rect">
            <a:avLst/>
          </a:prstGeom>
          <a:solidFill>
            <a:schemeClr val="tx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r>
              <a:rPr lang="es-EC" sz="4400" b="1" dirty="0">
                <a:solidFill>
                  <a:schemeClr val="dk1"/>
                </a:solidFill>
                <a:latin typeface="Aharoni" panose="02010803020104030203" pitchFamily="2" charset="-79"/>
                <a:cs typeface="Aharoni" panose="02010803020104030203" pitchFamily="2" charset="-79"/>
              </a:rPr>
              <a:t>FORMACIÓN</a:t>
            </a:r>
            <a:r>
              <a:rPr lang="es-EC" sz="4400" b="1" dirty="0"/>
              <a:t> TÉCNICA  </a:t>
            </a:r>
            <a:endParaRPr lang="es-EC" sz="4400" dirty="0"/>
          </a:p>
        </p:txBody>
      </p:sp>
    </p:spTree>
    <p:extLst>
      <p:ext uri="{BB962C8B-B14F-4D97-AF65-F5344CB8AC3E}">
        <p14:creationId xmlns:p14="http://schemas.microsoft.com/office/powerpoint/2010/main" val="7162589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4924" y="805929"/>
            <a:ext cx="4197035" cy="6032421"/>
          </a:xfrm>
          <a:prstGeom prst="rect">
            <a:avLst/>
          </a:prstGeom>
          <a:solidFill>
            <a:schemeClr val="tx2">
              <a:lumMod val="20000"/>
              <a:lumOff val="80000"/>
            </a:schemeClr>
          </a:solidFill>
          <a:ln>
            <a:solidFill>
              <a:schemeClr val="accent1">
                <a:lumMod val="40000"/>
                <a:lumOff val="60000"/>
              </a:schemeClr>
            </a:solidFill>
          </a:ln>
        </p:spPr>
        <p:txBody>
          <a:bodyPr wrap="square">
            <a:spAutoFit/>
          </a:bodyPr>
          <a:lstStyle/>
          <a:p>
            <a:r>
              <a:rPr lang="es-ES" sz="2800" b="1" dirty="0"/>
              <a:t>Evaluación de personas: </a:t>
            </a:r>
            <a:r>
              <a:rPr lang="es-ES" sz="2400" dirty="0"/>
              <a:t>la evaluación de proyectos no incluye la evaluación de las personas. En tal caso debe tenerse en cuenta que lo que ha de ser evaluado es la función de la persona y no ella misma.</a:t>
            </a:r>
            <a:endParaRPr lang="en-US" sz="2400" dirty="0"/>
          </a:p>
          <a:p>
            <a:r>
              <a:rPr lang="es-ES" b="1" dirty="0"/>
              <a:t> </a:t>
            </a:r>
            <a:endParaRPr lang="en-US" dirty="0"/>
          </a:p>
          <a:p>
            <a:r>
              <a:rPr lang="es-ES" sz="2800" b="1" dirty="0"/>
              <a:t>Confirmar información: </a:t>
            </a:r>
            <a:r>
              <a:rPr lang="es-ES" sz="2400" dirty="0"/>
              <a:t>es importante hacer conocer los datos producidos por la evaluación para ser validados y aceptar comentarios o sugerencias, pero no permitir la manipulación o control de éstos.</a:t>
            </a:r>
            <a:endParaRPr lang="en-US" sz="2400" dirty="0"/>
          </a:p>
        </p:txBody>
      </p:sp>
      <p:sp>
        <p:nvSpPr>
          <p:cNvPr id="6" name="2 Rectángulo"/>
          <p:cNvSpPr/>
          <p:nvPr/>
        </p:nvSpPr>
        <p:spPr>
          <a:xfrm>
            <a:off x="14924" y="-91516"/>
            <a:ext cx="9088593" cy="707886"/>
          </a:xfrm>
          <a:prstGeom prst="rect">
            <a:avLst/>
          </a:prstGeom>
          <a:solidFill>
            <a:schemeClr val="bg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r>
              <a:rPr lang="es-ES" sz="4000" b="1" dirty="0">
                <a:solidFill>
                  <a:srgbClr val="C00000"/>
                </a:solidFill>
                <a:latin typeface="Franklin Gothic Heavy" pitchFamily="34" charset="0"/>
              </a:rPr>
              <a:t>ÉTICA DE LA EVALUACIÓN </a:t>
            </a:r>
            <a:endParaRPr lang="es-EC" sz="4000" b="1" dirty="0">
              <a:solidFill>
                <a:srgbClr val="C00000"/>
              </a:solidFill>
              <a:latin typeface="Franklin Gothic Heavy" pitchFamily="34" charset="0"/>
            </a:endParaRPr>
          </a:p>
        </p:txBody>
      </p:sp>
      <p:pic>
        <p:nvPicPr>
          <p:cNvPr id="2" name="Imagen 1"/>
          <p:cNvPicPr>
            <a:picLocks noChangeAspect="1"/>
          </p:cNvPicPr>
          <p:nvPr/>
        </p:nvPicPr>
        <p:blipFill>
          <a:blip r:embed="rId2"/>
          <a:stretch>
            <a:fillRect/>
          </a:stretch>
        </p:blipFill>
        <p:spPr>
          <a:xfrm>
            <a:off x="4192372" y="805929"/>
            <a:ext cx="4911145" cy="6032422"/>
          </a:xfrm>
          <a:prstGeom prst="rect">
            <a:avLst/>
          </a:prstGeom>
        </p:spPr>
      </p:pic>
    </p:spTree>
    <p:extLst>
      <p:ext uri="{BB962C8B-B14F-4D97-AF65-F5344CB8AC3E}">
        <p14:creationId xmlns:p14="http://schemas.microsoft.com/office/powerpoint/2010/main" val="985464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0941" y="5226784"/>
            <a:ext cx="9079853" cy="1631216"/>
          </a:xfrm>
          <a:prstGeom prst="rect">
            <a:avLst/>
          </a:prstGeom>
          <a:solidFill>
            <a:schemeClr val="tx2">
              <a:lumMod val="20000"/>
              <a:lumOff val="80000"/>
            </a:schemeClr>
          </a:solidFill>
          <a:ln>
            <a:solidFill>
              <a:schemeClr val="accent1">
                <a:lumMod val="40000"/>
                <a:lumOff val="60000"/>
              </a:schemeClr>
            </a:solidFill>
          </a:ln>
        </p:spPr>
        <p:txBody>
          <a:bodyPr wrap="square">
            <a:spAutoFit/>
          </a:bodyPr>
          <a:lstStyle/>
          <a:p>
            <a:r>
              <a:rPr lang="es-ES" sz="2800" b="1" dirty="0"/>
              <a:t>Compartir resultados: </a:t>
            </a:r>
            <a:r>
              <a:rPr lang="es-ES" sz="2400" dirty="0"/>
              <a:t>los resultados  de la evaluación se comparten con las personas involucradas en el proyecto de manera informativa, la difusión del producto final dependerá de lo que decida el encargado del proyecto.</a:t>
            </a:r>
            <a:endParaRPr lang="en-US" sz="2400" dirty="0"/>
          </a:p>
        </p:txBody>
      </p:sp>
      <p:sp>
        <p:nvSpPr>
          <p:cNvPr id="6" name="2 Rectángulo"/>
          <p:cNvSpPr/>
          <p:nvPr/>
        </p:nvSpPr>
        <p:spPr>
          <a:xfrm>
            <a:off x="55407" y="29961"/>
            <a:ext cx="9088593" cy="707886"/>
          </a:xfrm>
          <a:prstGeom prst="rect">
            <a:avLst/>
          </a:prstGeom>
          <a:solidFill>
            <a:schemeClr val="bg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r>
              <a:rPr lang="es-ES" sz="4000" b="1" dirty="0">
                <a:solidFill>
                  <a:srgbClr val="C00000"/>
                </a:solidFill>
                <a:latin typeface="Franklin Gothic Heavy" pitchFamily="34" charset="0"/>
              </a:rPr>
              <a:t>ÉTICA DE LA EVALUACIÓN </a:t>
            </a:r>
            <a:endParaRPr lang="es-EC" sz="4000" b="1" dirty="0">
              <a:solidFill>
                <a:srgbClr val="C00000"/>
              </a:solidFill>
              <a:latin typeface="Franklin Gothic Heavy" pitchFamily="34" charset="0"/>
            </a:endParaRPr>
          </a:p>
        </p:txBody>
      </p:sp>
      <p:pic>
        <p:nvPicPr>
          <p:cNvPr id="2" name="Imagen 1"/>
          <p:cNvPicPr>
            <a:picLocks noChangeAspect="1"/>
          </p:cNvPicPr>
          <p:nvPr/>
        </p:nvPicPr>
        <p:blipFill>
          <a:blip r:embed="rId2"/>
          <a:stretch>
            <a:fillRect/>
          </a:stretch>
        </p:blipFill>
        <p:spPr>
          <a:xfrm>
            <a:off x="14925" y="737847"/>
            <a:ext cx="9088592" cy="4458976"/>
          </a:xfrm>
          <a:prstGeom prst="rect">
            <a:avLst/>
          </a:prstGeom>
        </p:spPr>
      </p:pic>
    </p:spTree>
    <p:extLst>
      <p:ext uri="{BB962C8B-B14F-4D97-AF65-F5344CB8AC3E}">
        <p14:creationId xmlns:p14="http://schemas.microsoft.com/office/powerpoint/2010/main" val="709166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Resultado de imagen de gracias por su atencion"/>
          <p:cNvPicPr>
            <a:picLocks noChangeAspect="1" noChangeArrowheads="1"/>
          </p:cNvPicPr>
          <p:nvPr/>
        </p:nvPicPr>
        <p:blipFill rotWithShape="1">
          <a:blip r:embed="rId2">
            <a:extLst>
              <a:ext uri="{28A0092B-C50C-407E-A947-70E740481C1C}">
                <a14:useLocalDpi xmlns:a14="http://schemas.microsoft.com/office/drawing/2010/main" val="0"/>
              </a:ext>
            </a:extLst>
          </a:blip>
          <a:srcRect b="4270"/>
          <a:stretch/>
        </p:blipFill>
        <p:spPr bwMode="auto">
          <a:xfrm>
            <a:off x="-35785" y="-16099"/>
            <a:ext cx="9144000" cy="6874099"/>
          </a:xfrm>
          <a:prstGeom prst="rect">
            <a:avLst/>
          </a:prstGeom>
          <a:ln>
            <a:noFill/>
          </a:ln>
          <a:effectLst>
            <a:outerShdw blurRad="292100" dist="139700" dir="2700000" algn="tl" rotWithShape="0">
              <a:srgbClr val="333333">
                <a:alpha val="65000"/>
              </a:srgbClr>
            </a:outerShdw>
          </a:effectLst>
        </p:spPr>
        <p:style>
          <a:lnRef idx="1">
            <a:schemeClr val="accent1"/>
          </a:lnRef>
          <a:fillRef idx="2">
            <a:schemeClr val="accent1"/>
          </a:fillRef>
          <a:effectRef idx="1">
            <a:schemeClr val="accent1"/>
          </a:effectRef>
          <a:fontRef idx="minor">
            <a:schemeClr val="dk1"/>
          </a:fontRef>
        </p:style>
      </p:pic>
      <p:sp>
        <p:nvSpPr>
          <p:cNvPr id="3" name="2 Rectángulo"/>
          <p:cNvSpPr/>
          <p:nvPr/>
        </p:nvSpPr>
        <p:spPr>
          <a:xfrm>
            <a:off x="-17893" y="5534561"/>
            <a:ext cx="9108215" cy="1323439"/>
          </a:xfrm>
          <a:prstGeom prst="rect">
            <a:avLst/>
          </a:prstGeom>
          <a:solidFill>
            <a:srgbClr val="00B0F0"/>
          </a:solidFill>
        </p:spPr>
        <p:txBody>
          <a:bodyPr wrap="square">
            <a:spAutoFit/>
          </a:bodyPr>
          <a:lstStyle/>
          <a:p>
            <a:pPr algn="ctr"/>
            <a:r>
              <a:rPr lang="es-CO" sz="4000" b="1" dirty="0">
                <a:latin typeface="Arial Black" panose="020B0A04020102020204" pitchFamily="34" charset="0"/>
              </a:rPr>
              <a:t>¡Y no olviden </a:t>
            </a:r>
            <a:r>
              <a:rPr lang="es-CO" sz="4000" b="1" dirty="0">
                <a:solidFill>
                  <a:srgbClr val="FF0000"/>
                </a:solidFill>
                <a:latin typeface="Arial Black" panose="020B0A04020102020204" pitchFamily="34" charset="0"/>
              </a:rPr>
              <a:t>VIVIR</a:t>
            </a:r>
            <a:r>
              <a:rPr lang="es-CO" sz="4000" b="1" dirty="0">
                <a:latin typeface="Arial Black" panose="020B0A04020102020204" pitchFamily="34" charset="0"/>
              </a:rPr>
              <a:t> el Carisma Vicentino!!!</a:t>
            </a:r>
            <a:endParaRPr lang="es-EC" sz="4000" b="1" dirty="0">
              <a:latin typeface="Arial Black" panose="020B0A04020102020204" pitchFamily="34" charset="0"/>
            </a:endParaRPr>
          </a:p>
        </p:txBody>
      </p:sp>
    </p:spTree>
    <p:extLst>
      <p:ext uri="{BB962C8B-B14F-4D97-AF65-F5344CB8AC3E}">
        <p14:creationId xmlns:p14="http://schemas.microsoft.com/office/powerpoint/2010/main" val="642984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5039190"/>
            <a:ext cx="9144000" cy="1815882"/>
          </a:xfrm>
          <a:prstGeom prst="rect">
            <a:avLst/>
          </a:prstGeom>
          <a:solidFill>
            <a:schemeClr val="accent1">
              <a:lumMod val="20000"/>
              <a:lumOff val="80000"/>
            </a:schemeClr>
          </a:solidFill>
        </p:spPr>
        <p:txBody>
          <a:bodyPr wrap="square">
            <a:spAutoFit/>
          </a:bodyPr>
          <a:lstStyle/>
          <a:p>
            <a:pPr algn="just"/>
            <a:r>
              <a:rPr lang="es-ES" sz="2800" dirty="0">
                <a:latin typeface="Arial Black" panose="020B0A04020102020204" pitchFamily="34" charset="0"/>
              </a:rPr>
              <a:t>Evaluar es un proceso de nuestra práctica diaria, todo el tiempo estamos dedicados a planificar, ejecutar y evaluar nuestras actividades. </a:t>
            </a:r>
          </a:p>
        </p:txBody>
      </p:sp>
      <p:pic>
        <p:nvPicPr>
          <p:cNvPr id="3" name="Imagen 2"/>
          <p:cNvPicPr>
            <a:picLocks noChangeAspect="1"/>
          </p:cNvPicPr>
          <p:nvPr/>
        </p:nvPicPr>
        <p:blipFill>
          <a:blip r:embed="rId2"/>
          <a:stretch>
            <a:fillRect/>
          </a:stretch>
        </p:blipFill>
        <p:spPr>
          <a:xfrm>
            <a:off x="0" y="188640"/>
            <a:ext cx="9144000" cy="4896543"/>
          </a:xfrm>
          <a:prstGeom prst="rect">
            <a:avLst/>
          </a:prstGeom>
        </p:spPr>
      </p:pic>
    </p:spTree>
    <p:extLst>
      <p:ext uri="{BB962C8B-B14F-4D97-AF65-F5344CB8AC3E}">
        <p14:creationId xmlns:p14="http://schemas.microsoft.com/office/powerpoint/2010/main" val="23573804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4611231"/>
            <a:ext cx="9144000" cy="2246769"/>
          </a:xfrm>
          <a:prstGeom prst="rect">
            <a:avLst/>
          </a:prstGeom>
          <a:solidFill>
            <a:schemeClr val="accent1">
              <a:lumMod val="20000"/>
              <a:lumOff val="80000"/>
            </a:schemeClr>
          </a:solidFill>
        </p:spPr>
        <p:txBody>
          <a:bodyPr wrap="square">
            <a:spAutoFit/>
          </a:bodyPr>
          <a:lstStyle/>
          <a:p>
            <a:pPr algn="just"/>
            <a:r>
              <a:rPr lang="es-ES" sz="2800" dirty="0">
                <a:latin typeface="Arial Black" panose="020B0A04020102020204" pitchFamily="34" charset="0"/>
              </a:rPr>
              <a:t>La evaluación es parte de la vida, cuando se detecta algún problema, las personas recogen información para tomar decisiones que les permitan enfrentarlo de la mejor manera.</a:t>
            </a:r>
            <a:endParaRPr lang="es-CO" sz="2800" dirty="0">
              <a:latin typeface="Arial Black" panose="020B0A04020102020204" pitchFamily="34" charset="0"/>
            </a:endParaRPr>
          </a:p>
        </p:txBody>
      </p:sp>
      <p:pic>
        <p:nvPicPr>
          <p:cNvPr id="3" name="Imagen 2"/>
          <p:cNvPicPr>
            <a:picLocks noChangeAspect="1"/>
          </p:cNvPicPr>
          <p:nvPr/>
        </p:nvPicPr>
        <p:blipFill>
          <a:blip r:embed="rId2"/>
          <a:stretch>
            <a:fillRect/>
          </a:stretch>
        </p:blipFill>
        <p:spPr>
          <a:xfrm>
            <a:off x="0" y="0"/>
            <a:ext cx="8820472" cy="4611231"/>
          </a:xfrm>
          <a:prstGeom prst="rect">
            <a:avLst/>
          </a:prstGeom>
        </p:spPr>
      </p:pic>
    </p:spTree>
    <p:extLst>
      <p:ext uri="{BB962C8B-B14F-4D97-AF65-F5344CB8AC3E}">
        <p14:creationId xmlns:p14="http://schemas.microsoft.com/office/powerpoint/2010/main" val="39296761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0" y="836712"/>
            <a:ext cx="5436096" cy="5256584"/>
          </a:xfrm>
          <a:prstGeom prst="rect">
            <a:avLst/>
          </a:prstGeom>
        </p:spPr>
      </p:pic>
      <p:sp>
        <p:nvSpPr>
          <p:cNvPr id="2" name="1 Rectángulo"/>
          <p:cNvSpPr/>
          <p:nvPr/>
        </p:nvSpPr>
        <p:spPr>
          <a:xfrm>
            <a:off x="4644008" y="2132856"/>
            <a:ext cx="4351582" cy="3108543"/>
          </a:xfrm>
          <a:prstGeom prst="rect">
            <a:avLst/>
          </a:prstGeom>
          <a:solidFill>
            <a:schemeClr val="accent1">
              <a:lumMod val="20000"/>
              <a:lumOff val="80000"/>
            </a:schemeClr>
          </a:solidFill>
        </p:spPr>
        <p:txBody>
          <a:bodyPr wrap="square">
            <a:spAutoFit/>
          </a:bodyPr>
          <a:lstStyle/>
          <a:p>
            <a:r>
              <a:rPr lang="es-ES" sz="2800" dirty="0">
                <a:latin typeface="Arial Black" panose="020B0A04020102020204" pitchFamily="34" charset="0"/>
              </a:rPr>
              <a:t>Cuando se evalúa se busca medir el alcance de los objetivos propuestos o lo que se debe mejorar en el proceso.</a:t>
            </a:r>
            <a:endParaRPr lang="en-US" sz="2800" dirty="0">
              <a:latin typeface="Arial Black" panose="020B0A04020102020204" pitchFamily="34" charset="0"/>
            </a:endParaRPr>
          </a:p>
        </p:txBody>
      </p:sp>
      <p:sp>
        <p:nvSpPr>
          <p:cNvPr id="6" name="2 Rectángulo"/>
          <p:cNvSpPr/>
          <p:nvPr/>
        </p:nvSpPr>
        <p:spPr>
          <a:xfrm>
            <a:off x="53028" y="59527"/>
            <a:ext cx="9088593" cy="707886"/>
          </a:xfrm>
          <a:prstGeom prst="rect">
            <a:avLst/>
          </a:prstGeom>
          <a:solidFill>
            <a:schemeClr val="bg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r>
              <a:rPr lang="es-ES" sz="4000" b="1" dirty="0">
                <a:solidFill>
                  <a:srgbClr val="C00000"/>
                </a:solidFill>
                <a:latin typeface="Franklin Gothic Heavy" pitchFamily="34" charset="0"/>
              </a:rPr>
              <a:t>EVALUACIÓN DEL PROYECTO</a:t>
            </a:r>
            <a:endParaRPr lang="es-EC" sz="4000" b="1" dirty="0">
              <a:solidFill>
                <a:srgbClr val="C00000"/>
              </a:solidFill>
              <a:latin typeface="Franklin Gothic Heavy" pitchFamily="34" charset="0"/>
            </a:endParaRPr>
          </a:p>
        </p:txBody>
      </p:sp>
    </p:spTree>
    <p:extLst>
      <p:ext uri="{BB962C8B-B14F-4D97-AF65-F5344CB8AC3E}">
        <p14:creationId xmlns:p14="http://schemas.microsoft.com/office/powerpoint/2010/main" val="1539837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a:stretch>
            <a:fillRect/>
          </a:stretch>
        </p:blipFill>
        <p:spPr>
          <a:xfrm>
            <a:off x="12738" y="976452"/>
            <a:ext cx="4374992" cy="5881548"/>
          </a:xfrm>
          <a:prstGeom prst="rect">
            <a:avLst/>
          </a:prstGeom>
        </p:spPr>
      </p:pic>
      <p:sp>
        <p:nvSpPr>
          <p:cNvPr id="3" name="2 Rectángulo"/>
          <p:cNvSpPr/>
          <p:nvPr/>
        </p:nvSpPr>
        <p:spPr>
          <a:xfrm>
            <a:off x="12738" y="7937"/>
            <a:ext cx="9088593" cy="707886"/>
          </a:xfrm>
          <a:prstGeom prst="rect">
            <a:avLst/>
          </a:prstGeom>
          <a:solidFill>
            <a:schemeClr val="bg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r>
              <a:rPr lang="es-ES" sz="4000" b="1" dirty="0">
                <a:solidFill>
                  <a:srgbClr val="C00000"/>
                </a:solidFill>
                <a:latin typeface="Franklin Gothic Heavy" pitchFamily="34" charset="0"/>
              </a:rPr>
              <a:t>EVALUACIÓN SOCIAL DEL PROYECTO</a:t>
            </a:r>
            <a:endParaRPr lang="es-EC" sz="4000" b="1" dirty="0">
              <a:solidFill>
                <a:srgbClr val="C00000"/>
              </a:solidFill>
              <a:latin typeface="Franklin Gothic Heavy" pitchFamily="34" charset="0"/>
            </a:endParaRPr>
          </a:p>
        </p:txBody>
      </p:sp>
      <p:sp>
        <p:nvSpPr>
          <p:cNvPr id="4" name="AutoShape 2" descr="Resultado de imagen para que es trabajo comunitari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5" name="AutoShape 4" descr="Resultado de imagen para que es trabajo comunitari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6" name="AutoShape 6" descr="Resultado de imagen para que es trabajo comunitario?"/>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7" name="AutoShape 8" descr="Resultado de imagen para que es trabajo comunitario?"/>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8" name="AutoShape 10" descr="Resultado de imagen para que es trabajo comunitario?"/>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9" name="AutoShape 12" descr="Resultado de imagen para que es trabajo comunitario?"/>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0" name="AutoShape 14" descr="Resultado de imagen para que es trabajo comunitario?"/>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1" name="10 Rectángulo"/>
          <p:cNvSpPr/>
          <p:nvPr/>
        </p:nvSpPr>
        <p:spPr>
          <a:xfrm>
            <a:off x="4355976" y="1258679"/>
            <a:ext cx="4635062" cy="5262979"/>
          </a:xfrm>
          <a:prstGeom prst="rect">
            <a:avLst/>
          </a:prstGeom>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lvl="0" algn="just"/>
            <a:r>
              <a:rPr lang="es-ES" sz="2800" b="1" dirty="0">
                <a:latin typeface="Arial" panose="020B0604020202020204" pitchFamily="34" charset="0"/>
                <a:cs typeface="Arial" panose="020B0604020202020204" pitchFamily="34" charset="0"/>
              </a:rPr>
              <a:t>Al referirse a proyectos sociales, se debe entender la evaluación como un proceso continuo que pretende analizar el cumplimiento de los resultados, el alcance de los objetivos, el impacto de dicho proyecto, cómo mejorar algunas acciones y cómo tomar decisiones. </a:t>
            </a:r>
            <a:endParaRPr lang="en-US" sz="2800" b="1"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2408917886"/>
      </p:ext>
    </p:extLst>
  </p:cSld>
  <p:clrMapOvr>
    <a:masterClrMapping/>
  </p:clrMapOvr>
  <mc:AlternateContent xmlns:mc="http://schemas.openxmlformats.org/markup-compatibility/2006" xmlns:p14="http://schemas.microsoft.com/office/powerpoint/2010/main">
    <mc:Choice Requires="p14">
      <p:transition spd="slow" p14:dur="800" advTm="14813">
        <p:circle/>
      </p:transition>
    </mc:Choice>
    <mc:Fallback xmlns="">
      <p:transition spd="slow" advTm="14813">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Resultado de imagen para que es trabajo comunitari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5" name="AutoShape 4" descr="Resultado de imagen para que es trabajo comunitari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6" name="AutoShape 6" descr="Resultado de imagen para que es trabajo comunitario?"/>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7" name="AutoShape 8" descr="Resultado de imagen para que es trabajo comunitario?"/>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8" name="AutoShape 10" descr="Resultado de imagen para que es trabajo comunitario?"/>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9" name="AutoShape 12" descr="Resultado de imagen para que es trabajo comunitario?"/>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0" name="AutoShape 14" descr="Resultado de imagen para que es trabajo comunitario?"/>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2" name="Imagen 1"/>
          <p:cNvPicPr>
            <a:picLocks noChangeAspect="1"/>
          </p:cNvPicPr>
          <p:nvPr/>
        </p:nvPicPr>
        <p:blipFill>
          <a:blip r:embed="rId3"/>
          <a:stretch>
            <a:fillRect/>
          </a:stretch>
        </p:blipFill>
        <p:spPr>
          <a:xfrm>
            <a:off x="127772" y="102111"/>
            <a:ext cx="8988425" cy="6680587"/>
          </a:xfrm>
          <a:prstGeom prst="rect">
            <a:avLst/>
          </a:prstGeom>
        </p:spPr>
      </p:pic>
      <p:sp>
        <p:nvSpPr>
          <p:cNvPr id="11" name="10 Rectángulo"/>
          <p:cNvSpPr/>
          <p:nvPr/>
        </p:nvSpPr>
        <p:spPr>
          <a:xfrm>
            <a:off x="34385" y="5657671"/>
            <a:ext cx="9088592" cy="1200329"/>
          </a:xfrm>
          <a:prstGeom prst="rect">
            <a:avLst/>
          </a:prstGeom>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lvl="0" algn="just"/>
            <a:r>
              <a:rPr lang="es-ES" sz="3600" b="1" dirty="0">
                <a:latin typeface="Arial" panose="020B0604020202020204" pitchFamily="34" charset="0"/>
                <a:cs typeface="Arial" panose="020B0604020202020204" pitchFamily="34" charset="0"/>
              </a:rPr>
              <a:t>No se evalúa por evaluar, se evalúa para mejorar. </a:t>
            </a:r>
            <a:endParaRPr lang="en-US" sz="3600" b="1" dirty="0">
              <a:latin typeface="Arial" panose="020B0604020202020204" pitchFamily="34" charset="0"/>
              <a:cs typeface="Arial" panose="020B0604020202020204" pitchFamily="34" charset="0"/>
            </a:endParaRPr>
          </a:p>
        </p:txBody>
      </p:sp>
      <p:sp>
        <p:nvSpPr>
          <p:cNvPr id="3" name="2 Rectángulo"/>
          <p:cNvSpPr/>
          <p:nvPr/>
        </p:nvSpPr>
        <p:spPr>
          <a:xfrm>
            <a:off x="77687" y="717847"/>
            <a:ext cx="9088593" cy="707886"/>
          </a:xfrm>
          <a:prstGeom prst="rect">
            <a:avLst/>
          </a:prstGeom>
          <a:solidFill>
            <a:schemeClr val="bg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r>
              <a:rPr lang="es-ES" sz="4000" b="1" dirty="0">
                <a:solidFill>
                  <a:srgbClr val="C00000"/>
                </a:solidFill>
                <a:latin typeface="Franklin Gothic Heavy" pitchFamily="34" charset="0"/>
              </a:rPr>
              <a:t>EVALUACIÓN SOCIAL DEL PROYECTO</a:t>
            </a:r>
            <a:endParaRPr lang="es-EC" sz="4000" b="1" dirty="0">
              <a:solidFill>
                <a:srgbClr val="C00000"/>
              </a:solidFill>
              <a:latin typeface="Franklin Gothic Heavy" pitchFamily="34" charset="0"/>
            </a:endParaRPr>
          </a:p>
        </p:txBody>
      </p:sp>
    </p:spTree>
    <p:custDataLst>
      <p:tags r:id="rId1"/>
    </p:custDataLst>
    <p:extLst>
      <p:ext uri="{BB962C8B-B14F-4D97-AF65-F5344CB8AC3E}">
        <p14:creationId xmlns:p14="http://schemas.microsoft.com/office/powerpoint/2010/main" val="1891784276"/>
      </p:ext>
    </p:extLst>
  </p:cSld>
  <p:clrMapOvr>
    <a:masterClrMapping/>
  </p:clrMapOvr>
  <mc:AlternateContent xmlns:mc="http://schemas.openxmlformats.org/markup-compatibility/2006" xmlns:p14="http://schemas.microsoft.com/office/powerpoint/2010/main">
    <mc:Choice Requires="p14">
      <p:transition spd="slow" p14:dur="800" advTm="14813">
        <p:circle/>
      </p:transition>
    </mc:Choice>
    <mc:Fallback xmlns="">
      <p:transition spd="slow" advTm="14813">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a:stretch>
            <a:fillRect/>
          </a:stretch>
        </p:blipFill>
        <p:spPr>
          <a:xfrm>
            <a:off x="12738" y="715823"/>
            <a:ext cx="4545000" cy="6108039"/>
          </a:xfrm>
          <a:prstGeom prst="rect">
            <a:avLst/>
          </a:prstGeom>
        </p:spPr>
      </p:pic>
      <p:sp>
        <p:nvSpPr>
          <p:cNvPr id="3" name="2 Rectángulo"/>
          <p:cNvSpPr/>
          <p:nvPr/>
        </p:nvSpPr>
        <p:spPr>
          <a:xfrm>
            <a:off x="31502" y="22001"/>
            <a:ext cx="9088593" cy="707886"/>
          </a:xfrm>
          <a:prstGeom prst="rect">
            <a:avLst/>
          </a:prstGeom>
          <a:solidFill>
            <a:schemeClr val="bg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r>
              <a:rPr lang="es-ES" sz="4000" b="1" dirty="0">
                <a:solidFill>
                  <a:srgbClr val="C00000"/>
                </a:solidFill>
                <a:latin typeface="Franklin Gothic Heavy" pitchFamily="34" charset="0"/>
              </a:rPr>
              <a:t>TIPOS DE EVALUACIÓN </a:t>
            </a:r>
            <a:endParaRPr lang="es-EC" sz="4000" b="1" dirty="0">
              <a:solidFill>
                <a:srgbClr val="C00000"/>
              </a:solidFill>
              <a:latin typeface="Franklin Gothic Heavy" pitchFamily="34" charset="0"/>
            </a:endParaRPr>
          </a:p>
        </p:txBody>
      </p:sp>
      <p:sp>
        <p:nvSpPr>
          <p:cNvPr id="4" name="AutoShape 2" descr="Resultado de imagen para que es trabajo comunitari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5" name="AutoShape 4" descr="Resultado de imagen para que es trabajo comunitari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6" name="AutoShape 6" descr="Resultado de imagen para que es trabajo comunitario?"/>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7" name="AutoShape 8" descr="Resultado de imagen para que es trabajo comunitario?"/>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8" name="AutoShape 10" descr="Resultado de imagen para que es trabajo comunitario?"/>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9" name="AutoShape 12" descr="Resultado de imagen para que es trabajo comunitario?"/>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0" name="AutoShape 14" descr="Resultado de imagen para que es trabajo comunitario?"/>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1" name="10 Rectángulo"/>
          <p:cNvSpPr/>
          <p:nvPr/>
        </p:nvSpPr>
        <p:spPr>
          <a:xfrm>
            <a:off x="4502451" y="729887"/>
            <a:ext cx="4598880" cy="6093976"/>
          </a:xfrm>
          <a:prstGeom prst="rect">
            <a:avLst/>
          </a:prstGeom>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es-ES" sz="2800" dirty="0"/>
              <a:t> </a:t>
            </a:r>
            <a:r>
              <a:rPr lang="es-ES" sz="2800" b="1" dirty="0"/>
              <a:t>a)</a:t>
            </a:r>
            <a:r>
              <a:rPr lang="es-ES" dirty="0"/>
              <a:t> </a:t>
            </a:r>
            <a:r>
              <a:rPr lang="es-ES" sz="2800" b="1" dirty="0"/>
              <a:t>Evaluación de procesos: </a:t>
            </a:r>
            <a:r>
              <a:rPr lang="es-ES" sz="2400" dirty="0"/>
              <a:t>determina la medida en que los componentes de un proyecto contribuyen o no a los fines perseguidos. Su función central es medir la </a:t>
            </a:r>
            <a:r>
              <a:rPr lang="es-ES" sz="2400" b="1" dirty="0"/>
              <a:t>eficiencia</a:t>
            </a:r>
            <a:r>
              <a:rPr lang="es-ES" sz="2400" dirty="0"/>
              <a:t> con que opera el proyecto.</a:t>
            </a:r>
            <a:endParaRPr lang="en-US" sz="2400" dirty="0"/>
          </a:p>
          <a:p>
            <a:r>
              <a:rPr lang="es-ES" sz="2400" dirty="0"/>
              <a:t> </a:t>
            </a:r>
            <a:endParaRPr lang="en-US" sz="2400" dirty="0"/>
          </a:p>
          <a:p>
            <a:r>
              <a:rPr lang="es-ES" sz="2800" b="1" dirty="0"/>
              <a:t>b) Evaluación de impacto: </a:t>
            </a:r>
            <a:r>
              <a:rPr lang="es-ES" sz="2400" dirty="0"/>
              <a:t>busca apreciar en qué medida el proyecto alcanza sus </a:t>
            </a:r>
            <a:r>
              <a:rPr lang="es-ES" sz="2400" b="1" dirty="0"/>
              <a:t>objetivos</a:t>
            </a:r>
            <a:r>
              <a:rPr lang="es-ES" sz="2400" dirty="0"/>
              <a:t> y cuáles son sus </a:t>
            </a:r>
            <a:r>
              <a:rPr lang="es-ES" sz="2400" b="1" dirty="0"/>
              <a:t>efectos secundarios</a:t>
            </a:r>
            <a:r>
              <a:rPr lang="es-ES" sz="2400" dirty="0"/>
              <a:t>.</a:t>
            </a:r>
            <a:endParaRPr lang="en-US" sz="2400" dirty="0"/>
          </a:p>
          <a:p>
            <a:r>
              <a:rPr lang="es-ES" dirty="0"/>
              <a:t> </a:t>
            </a:r>
            <a:endParaRPr lang="en-US" dirty="0"/>
          </a:p>
          <a:p>
            <a:r>
              <a:rPr lang="es-ES" sz="2800" b="1" dirty="0"/>
              <a:t>c) Evaluación externa</a:t>
            </a:r>
            <a:r>
              <a:rPr lang="es-ES" dirty="0"/>
              <a:t>: </a:t>
            </a:r>
            <a:r>
              <a:rPr lang="es-ES" sz="2400" dirty="0"/>
              <a:t>es la realizada por agentes ajenos al proyecto.</a:t>
            </a:r>
            <a:endParaRPr lang="en-US" sz="2400" dirty="0"/>
          </a:p>
        </p:txBody>
      </p:sp>
    </p:spTree>
    <p:custDataLst>
      <p:tags r:id="rId1"/>
    </p:custDataLst>
    <p:extLst>
      <p:ext uri="{BB962C8B-B14F-4D97-AF65-F5344CB8AC3E}">
        <p14:creationId xmlns:p14="http://schemas.microsoft.com/office/powerpoint/2010/main" val="1715451341"/>
      </p:ext>
    </p:extLst>
  </p:cSld>
  <p:clrMapOvr>
    <a:masterClrMapping/>
  </p:clrMapOvr>
  <mc:AlternateContent xmlns:mc="http://schemas.openxmlformats.org/markup-compatibility/2006" xmlns:p14="http://schemas.microsoft.com/office/powerpoint/2010/main">
    <mc:Choice Requires="p14">
      <p:transition spd="slow" p14:dur="800" advTm="14813">
        <p:circle/>
      </p:transition>
    </mc:Choice>
    <mc:Fallback xmlns="">
      <p:transition spd="slow" advTm="14813">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55407" y="62050"/>
            <a:ext cx="9088593" cy="707886"/>
          </a:xfrm>
          <a:prstGeom prst="rect">
            <a:avLst/>
          </a:prstGeom>
          <a:solidFill>
            <a:schemeClr val="bg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r>
              <a:rPr lang="es-ES" sz="4000" b="1" dirty="0">
                <a:solidFill>
                  <a:srgbClr val="C00000"/>
                </a:solidFill>
                <a:latin typeface="Franklin Gothic Heavy" pitchFamily="34" charset="0"/>
              </a:rPr>
              <a:t>TIPOS DE EVALUACIÓN </a:t>
            </a:r>
            <a:endParaRPr lang="es-EC" sz="4000" b="1" dirty="0">
              <a:solidFill>
                <a:srgbClr val="C00000"/>
              </a:solidFill>
              <a:latin typeface="Franklin Gothic Heavy" pitchFamily="34" charset="0"/>
            </a:endParaRPr>
          </a:p>
        </p:txBody>
      </p:sp>
      <p:sp>
        <p:nvSpPr>
          <p:cNvPr id="4" name="AutoShape 2" descr="Resultado de imagen para que es trabajo comunitari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5" name="AutoShape 4" descr="Resultado de imagen para que es trabajo comunitari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6" name="AutoShape 6" descr="Resultado de imagen para que es trabajo comunitario?"/>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7" name="AutoShape 8" descr="Resultado de imagen para que es trabajo comunitario?"/>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8" name="AutoShape 10" descr="Resultado de imagen para que es trabajo comunitario?"/>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9" name="AutoShape 12" descr="Resultado de imagen para que es trabajo comunitario?"/>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0" name="AutoShape 14" descr="Resultado de imagen para que es trabajo comunitario?"/>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1" name="10 Rectángulo"/>
          <p:cNvSpPr/>
          <p:nvPr/>
        </p:nvSpPr>
        <p:spPr>
          <a:xfrm>
            <a:off x="12738" y="2916738"/>
            <a:ext cx="9131262" cy="3941262"/>
          </a:xfrm>
          <a:prstGeom prst="rect">
            <a:avLst/>
          </a:prstGeom>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es-ES" sz="2800" dirty="0"/>
              <a:t> </a:t>
            </a:r>
            <a:r>
              <a:rPr lang="es-ES" sz="2800" b="1" dirty="0"/>
              <a:t>d) Evaluación interna:</a:t>
            </a:r>
            <a:r>
              <a:rPr lang="es-ES" dirty="0"/>
              <a:t> </a:t>
            </a:r>
            <a:r>
              <a:rPr lang="es-ES" sz="2400" dirty="0"/>
              <a:t>se lleva a cabo dentro de la organización gestora del proyecto. Ésta puede ser positiva, pues elimina las fricciones de los evaluadores externos, hay mayor confianza.</a:t>
            </a:r>
          </a:p>
          <a:p>
            <a:endParaRPr lang="en-US" sz="1200" dirty="0"/>
          </a:p>
          <a:p>
            <a:r>
              <a:rPr lang="es-ES" sz="2800" b="1" dirty="0"/>
              <a:t>e) Evaluación mixta: </a:t>
            </a:r>
            <a:r>
              <a:rPr lang="es-ES" sz="2400" dirty="0"/>
              <a:t>busca combinar la evaluación realizada por personas externas y los ejecutores del proyecto.</a:t>
            </a:r>
          </a:p>
          <a:p>
            <a:endParaRPr lang="en-US" sz="1200" dirty="0"/>
          </a:p>
          <a:p>
            <a:r>
              <a:rPr lang="es-ES" sz="2800" b="1" dirty="0"/>
              <a:t>f) Evaluación participativa: </a:t>
            </a:r>
            <a:r>
              <a:rPr lang="es-ES" sz="2400" dirty="0"/>
              <a:t>su objetivo es minimizar la distancia entre el evaluador y los beneficiados del proyecto, pretende la participación de la comunidad en todo el proceso, diseño, programación, ejecución, operación y evaluación del mismo.</a:t>
            </a:r>
            <a:endParaRPr lang="en-US" sz="2400" dirty="0"/>
          </a:p>
        </p:txBody>
      </p:sp>
      <p:pic>
        <p:nvPicPr>
          <p:cNvPr id="12" name="Imagen 11"/>
          <p:cNvPicPr>
            <a:picLocks noChangeAspect="1"/>
          </p:cNvPicPr>
          <p:nvPr/>
        </p:nvPicPr>
        <p:blipFill>
          <a:blip r:embed="rId3"/>
          <a:stretch>
            <a:fillRect/>
          </a:stretch>
        </p:blipFill>
        <p:spPr>
          <a:xfrm>
            <a:off x="143146" y="796995"/>
            <a:ext cx="9131262" cy="2146801"/>
          </a:xfrm>
          <a:prstGeom prst="rect">
            <a:avLst/>
          </a:prstGeom>
        </p:spPr>
      </p:pic>
    </p:spTree>
    <p:custDataLst>
      <p:tags r:id="rId1"/>
    </p:custDataLst>
    <p:extLst>
      <p:ext uri="{BB962C8B-B14F-4D97-AF65-F5344CB8AC3E}">
        <p14:creationId xmlns:p14="http://schemas.microsoft.com/office/powerpoint/2010/main" val="1651702825"/>
      </p:ext>
    </p:extLst>
  </p:cSld>
  <p:clrMapOvr>
    <a:masterClrMapping/>
  </p:clrMapOvr>
  <mc:AlternateContent xmlns:mc="http://schemas.openxmlformats.org/markup-compatibility/2006" xmlns:p14="http://schemas.microsoft.com/office/powerpoint/2010/main">
    <mc:Choice Requires="p14">
      <p:transition spd="slow" p14:dur="800" advTm="14813">
        <p:circle/>
      </p:transition>
    </mc:Choice>
    <mc:Fallback xmlns="">
      <p:transition spd="slow" advTm="14813">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0635" y="707886"/>
            <a:ext cx="4644008" cy="6124754"/>
          </a:xfrm>
          <a:prstGeom prst="rect">
            <a:avLst/>
          </a:prstGeom>
          <a:solidFill>
            <a:schemeClr val="tx2">
              <a:lumMod val="20000"/>
              <a:lumOff val="80000"/>
            </a:schemeClr>
          </a:solidFill>
          <a:ln>
            <a:solidFill>
              <a:schemeClr val="accent1">
                <a:lumMod val="40000"/>
                <a:lumOff val="60000"/>
              </a:schemeClr>
            </a:solidFill>
          </a:ln>
        </p:spPr>
        <p:txBody>
          <a:bodyPr wrap="square">
            <a:spAutoFit/>
          </a:bodyPr>
          <a:lstStyle/>
          <a:p>
            <a:r>
              <a:rPr lang="es-ES" sz="2800" b="1" dirty="0"/>
              <a:t>Sensibilidad cultural: </a:t>
            </a:r>
            <a:r>
              <a:rPr lang="es-ES" sz="2400" dirty="0"/>
              <a:t>es importante respetar las costumbres y características de las comunidades.</a:t>
            </a:r>
            <a:endParaRPr lang="en-US" sz="2400" dirty="0"/>
          </a:p>
          <a:p>
            <a:r>
              <a:rPr lang="es-ES" b="1" dirty="0"/>
              <a:t> </a:t>
            </a:r>
            <a:endParaRPr lang="en-US" dirty="0"/>
          </a:p>
          <a:p>
            <a:r>
              <a:rPr lang="es-ES" sz="2800" b="1" dirty="0"/>
              <a:t>Anonimato y confidencialidad: </a:t>
            </a:r>
            <a:r>
              <a:rPr lang="es-ES" sz="2400" dirty="0"/>
              <a:t>el evaluador debe respetar el derecho de las personas a proporcionar información anónimamente.</a:t>
            </a:r>
            <a:endParaRPr lang="en-US" sz="2400" dirty="0"/>
          </a:p>
          <a:p>
            <a:r>
              <a:rPr lang="es-ES" b="1" dirty="0"/>
              <a:t> </a:t>
            </a:r>
            <a:endParaRPr lang="en-US" dirty="0"/>
          </a:p>
          <a:p>
            <a:r>
              <a:rPr lang="es-ES" sz="2800" b="1" dirty="0"/>
              <a:t>Consideración con los informantes: </a:t>
            </a:r>
            <a:r>
              <a:rPr lang="es-ES" sz="2400" dirty="0"/>
              <a:t>los evaluadores deben avisar a los informantes con suficiente tiempo y aprovechar su aporte.</a:t>
            </a:r>
            <a:endParaRPr lang="en-US" sz="2400" dirty="0"/>
          </a:p>
        </p:txBody>
      </p:sp>
      <p:sp>
        <p:nvSpPr>
          <p:cNvPr id="6" name="2 Rectángulo"/>
          <p:cNvSpPr/>
          <p:nvPr/>
        </p:nvSpPr>
        <p:spPr>
          <a:xfrm>
            <a:off x="43221" y="-30777"/>
            <a:ext cx="9088593" cy="707886"/>
          </a:xfrm>
          <a:prstGeom prst="rect">
            <a:avLst/>
          </a:prstGeom>
          <a:solidFill>
            <a:schemeClr val="bg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r>
              <a:rPr lang="es-ES" sz="4000" b="1" dirty="0">
                <a:solidFill>
                  <a:srgbClr val="C00000"/>
                </a:solidFill>
                <a:latin typeface="Franklin Gothic Heavy" pitchFamily="34" charset="0"/>
              </a:rPr>
              <a:t>ÉTICA DE LA EVALUACIÓN </a:t>
            </a:r>
            <a:endParaRPr lang="es-EC" sz="4000" b="1" dirty="0">
              <a:solidFill>
                <a:srgbClr val="C00000"/>
              </a:solidFill>
              <a:latin typeface="Franklin Gothic Heavy" pitchFamily="34" charset="0"/>
            </a:endParaRPr>
          </a:p>
        </p:txBody>
      </p:sp>
      <p:pic>
        <p:nvPicPr>
          <p:cNvPr id="3" name="Imagen 2"/>
          <p:cNvPicPr>
            <a:picLocks noChangeAspect="1"/>
          </p:cNvPicPr>
          <p:nvPr/>
        </p:nvPicPr>
        <p:blipFill>
          <a:blip r:embed="rId2"/>
          <a:stretch>
            <a:fillRect/>
          </a:stretch>
        </p:blipFill>
        <p:spPr>
          <a:xfrm>
            <a:off x="4506757" y="646331"/>
            <a:ext cx="4601928" cy="6186309"/>
          </a:xfrm>
          <a:prstGeom prst="rect">
            <a:avLst/>
          </a:prstGeom>
        </p:spPr>
      </p:pic>
    </p:spTree>
    <p:extLst>
      <p:ext uri="{BB962C8B-B14F-4D97-AF65-F5344CB8AC3E}">
        <p14:creationId xmlns:p14="http://schemas.microsoft.com/office/powerpoint/2010/main" val="3078976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6|5"/>
</p:tagLst>
</file>

<file path=ppt/tags/tag2.xml><?xml version="1.0" encoding="utf-8"?>
<p:tagLst xmlns:a="http://schemas.openxmlformats.org/drawingml/2006/main" xmlns:r="http://schemas.openxmlformats.org/officeDocument/2006/relationships" xmlns:p="http://schemas.openxmlformats.org/presentationml/2006/main">
  <p:tag name="TIMING" val="|1.6|5"/>
</p:tagLst>
</file>

<file path=ppt/tags/tag3.xml><?xml version="1.0" encoding="utf-8"?>
<p:tagLst xmlns:a="http://schemas.openxmlformats.org/drawingml/2006/main" xmlns:r="http://schemas.openxmlformats.org/officeDocument/2006/relationships" xmlns:p="http://schemas.openxmlformats.org/presentationml/2006/main">
  <p:tag name="TIMING" val="|1.6|5"/>
</p:tagLst>
</file>

<file path=ppt/tags/tag4.xml><?xml version="1.0" encoding="utf-8"?>
<p:tagLst xmlns:a="http://schemas.openxmlformats.org/drawingml/2006/main" xmlns:r="http://schemas.openxmlformats.org/officeDocument/2006/relationships" xmlns:p="http://schemas.openxmlformats.org/presentationml/2006/main">
  <p:tag name="TIMING" val="|1.6|5"/>
</p:tagLst>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1676</TotalTime>
  <Words>408</Words>
  <Application>Microsoft Office PowerPoint</Application>
  <PresentationFormat>Presentación en pantalla (4:3)</PresentationFormat>
  <Paragraphs>37</Paragraphs>
  <Slides>12</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12</vt:i4>
      </vt:variant>
    </vt:vector>
  </HeadingPairs>
  <TitlesOfParts>
    <vt:vector size="18" baseType="lpstr">
      <vt:lpstr>Aharoni</vt:lpstr>
      <vt:lpstr>Arial</vt:lpstr>
      <vt:lpstr>Arial Black</vt:lpstr>
      <vt:lpstr>Calibri</vt:lpstr>
      <vt:lpstr>Franklin Gothic Heavy</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User</dc:creator>
  <cp:lastModifiedBy>HP</cp:lastModifiedBy>
  <cp:revision>86</cp:revision>
  <dcterms:created xsi:type="dcterms:W3CDTF">2016-12-05T16:52:17Z</dcterms:created>
  <dcterms:modified xsi:type="dcterms:W3CDTF">2021-09-14T01:54:35Z</dcterms:modified>
</cp:coreProperties>
</file>