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4F1D6-B75E-4FB4-87AD-4876F084BF36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65B966D-1C52-4321-89FE-A69CD6EDD6DA}">
      <dgm:prSet custT="1"/>
      <dgm:spPr/>
      <dgm:t>
        <a:bodyPr/>
        <a:lstStyle/>
        <a:p>
          <a:r>
            <a:rPr lang="es-ES" sz="2400" b="1" dirty="0"/>
            <a:t>Los Estatutos de la Familia Vicentina del Ecuador fueron discutidos y aprobados en las Asambleas Extraordinarias de febrero de 2007, julio de 2008 y noviembre de 2015</a:t>
          </a:r>
          <a:r>
            <a:rPr lang="es-ES" sz="1800" b="1" dirty="0"/>
            <a:t>. </a:t>
          </a:r>
          <a:endParaRPr lang="en-US" sz="1800" dirty="0"/>
        </a:p>
      </dgm:t>
    </dgm:pt>
    <dgm:pt modelId="{C83E8F70-7AAB-4036-A48B-A16FF7D8B1DD}" type="parTrans" cxnId="{A3261174-679D-419B-B9C5-E747E506560B}">
      <dgm:prSet/>
      <dgm:spPr/>
      <dgm:t>
        <a:bodyPr/>
        <a:lstStyle/>
        <a:p>
          <a:endParaRPr lang="en-US"/>
        </a:p>
      </dgm:t>
    </dgm:pt>
    <dgm:pt modelId="{9F71EE98-E334-4CF9-B400-FB2195428DDA}" type="sibTrans" cxnId="{A3261174-679D-419B-B9C5-E747E506560B}">
      <dgm:prSet/>
      <dgm:spPr/>
      <dgm:t>
        <a:bodyPr/>
        <a:lstStyle/>
        <a:p>
          <a:endParaRPr lang="en-US"/>
        </a:p>
      </dgm:t>
    </dgm:pt>
    <dgm:pt modelId="{1AD5F152-3966-4D70-9298-723DB319E0CF}">
      <dgm:prSet/>
      <dgm:spPr/>
      <dgm:t>
        <a:bodyPr/>
        <a:lstStyle/>
        <a:p>
          <a:r>
            <a:rPr lang="es-ES" b="1" dirty="0"/>
            <a:t>En la actualidad existen ocho Ramas de la Familia Vicentina en el Ecuador, ante lo cual surgió la necesidad de unir fuerzas en la experiencia de la evangelización, caridad y justicia, que permitan obtener respuestas a las realidades y circunstancias que se presenten. Razón por lo que se designó a un Equipo Coordinador, para quienes los Estatutos sirven de guía y herramienta en el ejercicio de su trabajo.</a:t>
          </a:r>
          <a:endParaRPr lang="en-US" dirty="0"/>
        </a:p>
      </dgm:t>
    </dgm:pt>
    <dgm:pt modelId="{A085A316-F755-4F08-9C9A-55038FC16ED6}" type="parTrans" cxnId="{C35DBA1B-339E-4E84-8728-BDFE55E9EEAA}">
      <dgm:prSet/>
      <dgm:spPr/>
      <dgm:t>
        <a:bodyPr/>
        <a:lstStyle/>
        <a:p>
          <a:endParaRPr lang="en-US"/>
        </a:p>
      </dgm:t>
    </dgm:pt>
    <dgm:pt modelId="{F558D2F4-A79B-498A-BC9D-0856FFC575FC}" type="sibTrans" cxnId="{C35DBA1B-339E-4E84-8728-BDFE55E9EEAA}">
      <dgm:prSet/>
      <dgm:spPr/>
      <dgm:t>
        <a:bodyPr/>
        <a:lstStyle/>
        <a:p>
          <a:endParaRPr lang="en-US"/>
        </a:p>
      </dgm:t>
    </dgm:pt>
    <dgm:pt modelId="{87CF543F-6E65-4ACD-BC65-5D90F5F55DA1}" type="pres">
      <dgm:prSet presAssocID="{53A4F1D6-B75E-4FB4-87AD-4876F084BF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7C8C96-58E5-4F19-9B5B-2555E2525825}" type="pres">
      <dgm:prSet presAssocID="{565B966D-1C52-4321-89FE-A69CD6EDD6DA}" presName="node" presStyleLbl="node1" presStyleIdx="0" presStyleCnt="2" custScaleY="134572" custLinFactNeighborX="-1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0471CA-DC4D-4A22-8B02-33517C962A2C}" type="pres">
      <dgm:prSet presAssocID="{9F71EE98-E334-4CF9-B400-FB2195428DDA}" presName="sibTrans" presStyleLbl="sibTrans2D1" presStyleIdx="0" presStyleCnt="1"/>
      <dgm:spPr/>
      <dgm:t>
        <a:bodyPr/>
        <a:lstStyle/>
        <a:p>
          <a:endParaRPr lang="es-ES"/>
        </a:p>
      </dgm:t>
    </dgm:pt>
    <dgm:pt modelId="{DBA5458F-929F-48D0-956F-A36C344579BC}" type="pres">
      <dgm:prSet presAssocID="{9F71EE98-E334-4CF9-B400-FB2195428DDA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52FA4EF9-B681-4C42-81C3-36B64EEAEC5A}" type="pres">
      <dgm:prSet presAssocID="{1AD5F152-3966-4D70-9298-723DB319E0CF}" presName="node" presStyleLbl="node1" presStyleIdx="1" presStyleCnt="2" custScaleY="1345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C249C1-D1C4-4940-8051-2C8C227448C0}" type="presOf" srcId="{1AD5F152-3966-4D70-9298-723DB319E0CF}" destId="{52FA4EF9-B681-4C42-81C3-36B64EEAEC5A}" srcOrd="0" destOrd="0" presId="urn:microsoft.com/office/officeart/2005/8/layout/process1"/>
    <dgm:cxn modelId="{78C9CF57-3F04-422D-A293-289D07F4492F}" type="presOf" srcId="{53A4F1D6-B75E-4FB4-87AD-4876F084BF36}" destId="{87CF543F-6E65-4ACD-BC65-5D90F5F55DA1}" srcOrd="0" destOrd="0" presId="urn:microsoft.com/office/officeart/2005/8/layout/process1"/>
    <dgm:cxn modelId="{A3261174-679D-419B-B9C5-E747E506560B}" srcId="{53A4F1D6-B75E-4FB4-87AD-4876F084BF36}" destId="{565B966D-1C52-4321-89FE-A69CD6EDD6DA}" srcOrd="0" destOrd="0" parTransId="{C83E8F70-7AAB-4036-A48B-A16FF7D8B1DD}" sibTransId="{9F71EE98-E334-4CF9-B400-FB2195428DDA}"/>
    <dgm:cxn modelId="{C35DBA1B-339E-4E84-8728-BDFE55E9EEAA}" srcId="{53A4F1D6-B75E-4FB4-87AD-4876F084BF36}" destId="{1AD5F152-3966-4D70-9298-723DB319E0CF}" srcOrd="1" destOrd="0" parTransId="{A085A316-F755-4F08-9C9A-55038FC16ED6}" sibTransId="{F558D2F4-A79B-498A-BC9D-0856FFC575FC}"/>
    <dgm:cxn modelId="{90BE67BC-D1A6-4FA7-B7CD-373E350CAA36}" type="presOf" srcId="{565B966D-1C52-4321-89FE-A69CD6EDD6DA}" destId="{C57C8C96-58E5-4F19-9B5B-2555E2525825}" srcOrd="0" destOrd="0" presId="urn:microsoft.com/office/officeart/2005/8/layout/process1"/>
    <dgm:cxn modelId="{34DDF969-5BB1-4835-8EEC-426677940A19}" type="presOf" srcId="{9F71EE98-E334-4CF9-B400-FB2195428DDA}" destId="{DBA5458F-929F-48D0-956F-A36C344579BC}" srcOrd="1" destOrd="0" presId="urn:microsoft.com/office/officeart/2005/8/layout/process1"/>
    <dgm:cxn modelId="{9E604CEA-BD00-4E19-9935-11E9C5D713BC}" type="presOf" srcId="{9F71EE98-E334-4CF9-B400-FB2195428DDA}" destId="{780471CA-DC4D-4A22-8B02-33517C962A2C}" srcOrd="0" destOrd="0" presId="urn:microsoft.com/office/officeart/2005/8/layout/process1"/>
    <dgm:cxn modelId="{7ED83B9B-C7C9-45C9-8B3B-E9015B0C6FE7}" type="presParOf" srcId="{87CF543F-6E65-4ACD-BC65-5D90F5F55DA1}" destId="{C57C8C96-58E5-4F19-9B5B-2555E2525825}" srcOrd="0" destOrd="0" presId="urn:microsoft.com/office/officeart/2005/8/layout/process1"/>
    <dgm:cxn modelId="{A5913E2C-16AD-4410-AE1E-1E25D27D2B34}" type="presParOf" srcId="{87CF543F-6E65-4ACD-BC65-5D90F5F55DA1}" destId="{780471CA-DC4D-4A22-8B02-33517C962A2C}" srcOrd="1" destOrd="0" presId="urn:microsoft.com/office/officeart/2005/8/layout/process1"/>
    <dgm:cxn modelId="{B6EE5341-A522-45A2-AB2A-8A264495F2F2}" type="presParOf" srcId="{780471CA-DC4D-4A22-8B02-33517C962A2C}" destId="{DBA5458F-929F-48D0-956F-A36C344579BC}" srcOrd="0" destOrd="0" presId="urn:microsoft.com/office/officeart/2005/8/layout/process1"/>
    <dgm:cxn modelId="{58DC90D6-64CC-4FB5-8EB8-70DE15ED9FC5}" type="presParOf" srcId="{87CF543F-6E65-4ACD-BC65-5D90F5F55DA1}" destId="{52FA4EF9-B681-4C42-81C3-36B64EEAEC5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3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4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825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1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9661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09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9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4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0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6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9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1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3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5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5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4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4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F4B8099-33CE-41E2-A746-91439D445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832" y="4030133"/>
            <a:ext cx="10658168" cy="25908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CO" sz="5300" b="1" dirty="0">
                <a:solidFill>
                  <a:schemeClr val="bg1"/>
                </a:solidFill>
              </a:rPr>
              <a:t>EJE III</a:t>
            </a:r>
            <a:r>
              <a:rPr lang="es-EC" sz="5300" dirty="0">
                <a:solidFill>
                  <a:schemeClr val="bg1"/>
                </a:solidFill>
              </a:rPr>
              <a:t/>
            </a:r>
            <a:br>
              <a:rPr lang="es-EC" sz="5300" dirty="0">
                <a:solidFill>
                  <a:schemeClr val="bg1"/>
                </a:solidFill>
              </a:rPr>
            </a:br>
            <a:r>
              <a:rPr lang="es-CO" sz="4900" b="1" dirty="0">
                <a:solidFill>
                  <a:schemeClr val="bg1"/>
                </a:solidFill>
              </a:rPr>
              <a:t>FORMACIÓN VICENTINA</a:t>
            </a:r>
            <a:r>
              <a:rPr lang="es-EC" sz="4900" dirty="0">
                <a:solidFill>
                  <a:srgbClr val="FFFF00"/>
                </a:solidFill>
              </a:rPr>
              <a:t/>
            </a:r>
            <a:br>
              <a:rPr lang="es-EC" sz="4900" dirty="0">
                <a:solidFill>
                  <a:srgbClr val="FFFF00"/>
                </a:solidFill>
              </a:rPr>
            </a:br>
            <a:r>
              <a:rPr lang="es-EC" sz="4900" dirty="0" smtClean="0">
                <a:solidFill>
                  <a:srgbClr val="FFFF00"/>
                </a:solidFill>
              </a:rPr>
              <a:t/>
            </a:r>
            <a:br>
              <a:rPr lang="es-EC" sz="4900" dirty="0" smtClean="0">
                <a:solidFill>
                  <a:srgbClr val="FFFF00"/>
                </a:solidFill>
              </a:rPr>
            </a:br>
            <a:r>
              <a:rPr lang="es-CO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</a:t>
            </a:r>
            <a:r>
              <a:rPr lang="es-CO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s-EC" sz="4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C" sz="4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 LA FAMILIA </a:t>
            </a:r>
            <a:r>
              <a:rPr lang="es-CO" sz="4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VICENTINA</a:t>
            </a:r>
            <a:endParaRPr lang="es-EC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50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AB9BD063-8331-4323-A79D-81D1CD8D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3523" cy="977876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METAS DEL OBJETIVO 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49AD964-F261-45F8-9456-43261B751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99930"/>
            <a:ext cx="7297633" cy="5758069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ES" sz="3200" b="1" dirty="0"/>
              <a:t>Integrar a la Familia Vicentina del Ecuador por  zonas.</a:t>
            </a:r>
            <a:endParaRPr lang="es-EC" sz="3200" b="1" dirty="0"/>
          </a:p>
          <a:p>
            <a:pPr lvl="0" algn="just"/>
            <a:r>
              <a:rPr lang="es-ES" sz="3200" b="1" dirty="0"/>
              <a:t>Impulsar proyectos comunes de Formación Vicentina y de servicio a los pobres, mediante la autogestión.</a:t>
            </a:r>
            <a:endParaRPr lang="es-EC" sz="3200" b="1" dirty="0"/>
          </a:p>
          <a:p>
            <a:pPr lvl="0" algn="just"/>
            <a:r>
              <a:rPr lang="es-ES" sz="3200" b="1" dirty="0"/>
              <a:t>Establecer medios de difusión de actividades y comunicaciones entre todas las Ramas Vicentinas del Ecuador.</a:t>
            </a:r>
            <a:endParaRPr lang="es-EC" sz="3200" b="1" dirty="0"/>
          </a:p>
          <a:p>
            <a:pPr lvl="0" algn="just"/>
            <a:r>
              <a:rPr lang="es-ES" sz="3200" b="1" dirty="0"/>
              <a:t>Promover la participación activa de la FAVIE en el Consejo Ecuatoriano de Laicos Católicos (CELCA).</a:t>
            </a:r>
            <a:endParaRPr lang="es-EC" sz="3200" b="1" dirty="0"/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5" name="Imagen 4" descr="Resultado de imagen para ramas de la familia de la familia vicentina">
            <a:extLst>
              <a:ext uri="{FF2B5EF4-FFF2-40B4-BE49-F238E27FC236}">
                <a16:creationId xmlns="" xmlns:a16="http://schemas.microsoft.com/office/drawing/2014/main" id="{4E4CBBA9-B1C8-4A19-9309-7074EED904C9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295869"/>
            <a:ext cx="4572000" cy="4669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3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BECCE5-65B0-4357-8FD6-294B5160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98986" cy="963127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</a:rPr>
              <a:t>FINES </a:t>
            </a:r>
            <a:endParaRPr lang="es-EC" sz="40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6CAF835-CA58-4CDA-AA18-1629C444E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0451" y="1253612"/>
            <a:ext cx="7385523" cy="5604388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ES" sz="3600" b="1" dirty="0">
                <a:solidFill>
                  <a:schemeClr val="tx1"/>
                </a:solidFill>
              </a:rPr>
              <a:t>Actuar con sentido de Iglesia, en unidad y participación </a:t>
            </a:r>
            <a:r>
              <a:rPr lang="es-ES" sz="3600" b="1" dirty="0" smtClean="0">
                <a:solidFill>
                  <a:schemeClr val="tx1"/>
                </a:solidFill>
              </a:rPr>
              <a:t>de los diferentes Ramas. </a:t>
            </a:r>
          </a:p>
          <a:p>
            <a:pPr lvl="0" algn="just"/>
            <a:r>
              <a:rPr lang="es-ES" sz="3600" b="1" dirty="0" smtClean="0">
                <a:solidFill>
                  <a:schemeClr val="tx1"/>
                </a:solidFill>
              </a:rPr>
              <a:t>Potenciar </a:t>
            </a:r>
            <a:r>
              <a:rPr lang="es-ES" sz="3600" b="1" dirty="0">
                <a:solidFill>
                  <a:schemeClr val="tx1"/>
                </a:solidFill>
              </a:rPr>
              <a:t>la vida humana, espiritual, pastoral y el compartir comunitario de las Ramas de la Familia Vicentina.</a:t>
            </a:r>
            <a:endParaRPr lang="es-EC" sz="3600" b="1" dirty="0">
              <a:solidFill>
                <a:schemeClr val="tx1"/>
              </a:solidFill>
            </a:endParaRPr>
          </a:p>
          <a:p>
            <a:pPr lvl="0" algn="just"/>
            <a:r>
              <a:rPr lang="es-ES" sz="3600" b="1" dirty="0">
                <a:solidFill>
                  <a:schemeClr val="tx1"/>
                </a:solidFill>
              </a:rPr>
              <a:t>Apoyarse mutuamente en el ejercicio del liderazgo en bien de los integrantes de las diversas Ramas y de los necesitados.</a:t>
            </a:r>
            <a:endParaRPr lang="es-EC" sz="3600" b="1" dirty="0">
              <a:solidFill>
                <a:schemeClr val="tx1"/>
              </a:solidFill>
            </a:endParaRPr>
          </a:p>
          <a:p>
            <a:pPr algn="just"/>
            <a:endParaRPr lang="es-EC" sz="36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4388"/>
            <a:ext cx="4280451" cy="56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8B090C-48AD-40AF-B20C-AB4E8EF9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965200"/>
            <a:ext cx="3505495" cy="907143"/>
          </a:xfrm>
        </p:spPr>
        <p:txBody>
          <a:bodyPr anchor="ctr">
            <a:normAutofit/>
          </a:bodyPr>
          <a:lstStyle/>
          <a:p>
            <a:r>
              <a:rPr lang="es-ES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ESTATUTOS</a:t>
            </a:r>
            <a:endParaRPr lang="es-EC" spc="300" dirty="0">
              <a:solidFill>
                <a:srgbClr val="EBEB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="" xmlns:a16="http://schemas.microsoft.com/office/drawing/2014/main" id="{87D39DD8-7078-47D1-97B7-6EEDDEC3C2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825415"/>
              </p:ext>
            </p:extLst>
          </p:nvPr>
        </p:nvGraphicFramePr>
        <p:xfrm>
          <a:off x="4639056" y="0"/>
          <a:ext cx="755294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71" y="1872343"/>
            <a:ext cx="4310743" cy="35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74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30E459-8C94-49EA-BF20-A01A26B2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934" y="522514"/>
            <a:ext cx="5179180" cy="718457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RAMAS DE LA </a:t>
            </a:r>
            <a:r>
              <a:rPr lang="es-ES" b="1" dirty="0" err="1" smtClean="0">
                <a:solidFill>
                  <a:schemeClr val="tx1"/>
                </a:solidFill>
              </a:rPr>
              <a:t>FAVIE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81A11CD-5B54-46E6-8C8D-B18DC4BC1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009" y="1969750"/>
            <a:ext cx="3776869" cy="488825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s-ES" sz="5100" b="1" dirty="0">
                <a:solidFill>
                  <a:schemeClr val="tx1"/>
                </a:solidFill>
              </a:rPr>
              <a:t>Asociación Internacional de Caridades (AIC)</a:t>
            </a:r>
            <a:endParaRPr lang="es-EC" sz="5100" b="1" dirty="0">
              <a:solidFill>
                <a:schemeClr val="tx1"/>
              </a:solidFill>
            </a:endParaRPr>
          </a:p>
          <a:p>
            <a:pPr lvl="0"/>
            <a:r>
              <a:rPr lang="es-ES" sz="5100" b="1" dirty="0">
                <a:solidFill>
                  <a:schemeClr val="tx1"/>
                </a:solidFill>
              </a:rPr>
              <a:t>Congregación de la Misión (CM)</a:t>
            </a:r>
            <a:endParaRPr lang="es-EC" sz="5100" b="1" dirty="0">
              <a:solidFill>
                <a:schemeClr val="tx1"/>
              </a:solidFill>
            </a:endParaRPr>
          </a:p>
          <a:p>
            <a:pPr lvl="0"/>
            <a:r>
              <a:rPr lang="es-ES" sz="5100" b="1" dirty="0">
                <a:solidFill>
                  <a:schemeClr val="tx1"/>
                </a:solidFill>
              </a:rPr>
              <a:t>Compañía de las Hijas de la Caridad (</a:t>
            </a:r>
            <a:r>
              <a:rPr lang="es-ES" sz="5100" b="1" dirty="0" err="1">
                <a:solidFill>
                  <a:schemeClr val="tx1"/>
                </a:solidFill>
              </a:rPr>
              <a:t>HdlC</a:t>
            </a:r>
            <a:r>
              <a:rPr lang="es-ES" sz="5100" b="1" dirty="0">
                <a:solidFill>
                  <a:schemeClr val="tx1"/>
                </a:solidFill>
              </a:rPr>
              <a:t>)</a:t>
            </a:r>
            <a:endParaRPr lang="es-EC" sz="5100" b="1" dirty="0">
              <a:solidFill>
                <a:schemeClr val="tx1"/>
              </a:solidFill>
            </a:endParaRPr>
          </a:p>
          <a:p>
            <a:pPr lvl="0"/>
            <a:r>
              <a:rPr lang="es-ES" sz="5100" b="1" dirty="0">
                <a:solidFill>
                  <a:schemeClr val="tx1"/>
                </a:solidFill>
              </a:rPr>
              <a:t>Asociación Medalla Milagrosa (</a:t>
            </a:r>
            <a:r>
              <a:rPr lang="es-ES" sz="5100" b="1" dirty="0" smtClean="0">
                <a:solidFill>
                  <a:schemeClr val="tx1"/>
                </a:solidFill>
              </a:rPr>
              <a:t>AMM)</a:t>
            </a:r>
            <a:endParaRPr lang="es-EC" sz="5100" b="1" dirty="0">
              <a:solidFill>
                <a:schemeClr val="tx1"/>
              </a:solidFill>
            </a:endParaRPr>
          </a:p>
          <a:p>
            <a:pPr lvl="0"/>
            <a:r>
              <a:rPr lang="es-ES" sz="5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Sociedad </a:t>
            </a:r>
            <a:r>
              <a:rPr lang="es-ES" sz="5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Vicente de Paúl (SSVP)</a:t>
            </a:r>
            <a:endParaRPr lang="es-EC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s-EC" sz="5100" dirty="0"/>
          </a:p>
          <a:p>
            <a:r>
              <a:rPr lang="es-ES" dirty="0"/>
              <a:t> 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E2F6445F-846D-4A24-86FD-332C7E73F841}"/>
              </a:ext>
            </a:extLst>
          </p:cNvPr>
          <p:cNvSpPr/>
          <p:nvPr/>
        </p:nvSpPr>
        <p:spPr>
          <a:xfrm>
            <a:off x="8309112" y="1762133"/>
            <a:ext cx="4028661" cy="455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Juventudes Marianas Vicencianas </a:t>
            </a: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(JMV)</a:t>
            </a:r>
            <a:endParaRPr lang="es-EC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Misioneros Seglares Vicentinos (MISEVI)</a:t>
            </a:r>
            <a:endParaRPr lang="es-EC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s-E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Misioneros </a:t>
            </a:r>
            <a:r>
              <a:rPr lang="es-E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Indígenas Vicentinos (MIV)</a:t>
            </a:r>
            <a:endParaRPr lang="es-EC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1" y="1230651"/>
            <a:ext cx="3994332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5D4D31F-86F1-4BE3-8D7B-01714915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09" y="327514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ORGANISMOS DIRECTIVOS DE LA FAMILIA VICENTINA ECUADOR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40894B6-0F18-40E6-A819-A9FF80B14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924" y="1489587"/>
            <a:ext cx="7038492" cy="536841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s-ES" sz="2800" b="1" dirty="0">
                <a:solidFill>
                  <a:schemeClr val="tx1"/>
                </a:solidFill>
              </a:rPr>
              <a:t>a. </a:t>
            </a:r>
            <a:r>
              <a:rPr lang="es-ES" sz="2800" b="1" dirty="0" smtClean="0">
                <a:solidFill>
                  <a:schemeClr val="tx1"/>
                </a:solidFill>
              </a:rPr>
              <a:t>ASAMBLEA NACIONAL.- </a:t>
            </a:r>
            <a:r>
              <a:rPr lang="es-ES" sz="2800" b="1" dirty="0">
                <a:solidFill>
                  <a:schemeClr val="tx1"/>
                </a:solidFill>
              </a:rPr>
              <a:t>Es el máximo organismo de participación y de gobierno. Está conformada por:</a:t>
            </a:r>
            <a:endParaRPr lang="es-EC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800" b="1" dirty="0">
                <a:solidFill>
                  <a:schemeClr val="tx1"/>
                </a:solidFill>
              </a:rPr>
              <a:t>1. Equipo Coordinador</a:t>
            </a:r>
            <a:endParaRPr lang="es-EC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800" b="1" dirty="0">
                <a:solidFill>
                  <a:schemeClr val="tx1"/>
                </a:solidFill>
              </a:rPr>
              <a:t>2. Visitadora de las Hijas de la Caridad y Visitador de la Congregación de la    </a:t>
            </a:r>
            <a:endParaRPr lang="es-EC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800" b="1" dirty="0">
                <a:solidFill>
                  <a:schemeClr val="tx1"/>
                </a:solidFill>
              </a:rPr>
              <a:t>    Misión.</a:t>
            </a:r>
            <a:endParaRPr lang="es-EC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800" b="1" dirty="0">
                <a:solidFill>
                  <a:schemeClr val="tx1"/>
                </a:solidFill>
              </a:rPr>
              <a:t>3. Presidente de cada Rama de la Familia Vicentina.</a:t>
            </a:r>
            <a:endParaRPr lang="es-EC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800" b="1" dirty="0">
                <a:solidFill>
                  <a:schemeClr val="tx1"/>
                </a:solidFill>
              </a:rPr>
              <a:t>4. Dos delegados por cada Rama.</a:t>
            </a:r>
            <a:endParaRPr lang="es-EC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800" b="1" dirty="0">
                <a:solidFill>
                  <a:schemeClr val="tx1"/>
                </a:solidFill>
              </a:rPr>
              <a:t>5. Asesores y Asesoras Espirituales Nacionales y de cada Rama.</a:t>
            </a:r>
            <a:endParaRPr lang="es-EC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9588"/>
            <a:ext cx="4809228" cy="53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3755E04-1D55-4FE1-AE8A-FCDD4067C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2" y="2068286"/>
            <a:ext cx="6052458" cy="46373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2800" b="1" dirty="0" smtClean="0">
                <a:solidFill>
                  <a:schemeClr val="tx1"/>
                </a:solidFill>
              </a:rPr>
              <a:t>Está </a:t>
            </a:r>
            <a:r>
              <a:rPr lang="es-ES" sz="2800" b="1" dirty="0">
                <a:solidFill>
                  <a:schemeClr val="tx1"/>
                </a:solidFill>
              </a:rPr>
              <a:t>conformado por:</a:t>
            </a:r>
            <a:endParaRPr lang="es-EC" sz="2800" b="1" dirty="0">
              <a:solidFill>
                <a:schemeClr val="tx1"/>
              </a:solidFill>
            </a:endParaRPr>
          </a:p>
          <a:p>
            <a:pPr lvl="0"/>
            <a:r>
              <a:rPr lang="es-ES" sz="2800" b="1" dirty="0">
                <a:solidFill>
                  <a:schemeClr val="tx1"/>
                </a:solidFill>
              </a:rPr>
              <a:t>Coordinador</a:t>
            </a:r>
            <a:endParaRPr lang="es-EC" sz="2800" b="1" dirty="0">
              <a:solidFill>
                <a:schemeClr val="tx1"/>
              </a:solidFill>
            </a:endParaRPr>
          </a:p>
          <a:p>
            <a:pPr lvl="0"/>
            <a:r>
              <a:rPr lang="es-ES" sz="2800" b="1" dirty="0">
                <a:solidFill>
                  <a:schemeClr val="tx1"/>
                </a:solidFill>
              </a:rPr>
              <a:t>Vice-Coordinador</a:t>
            </a:r>
            <a:endParaRPr lang="es-EC" sz="2800" b="1" dirty="0">
              <a:solidFill>
                <a:schemeClr val="tx1"/>
              </a:solidFill>
            </a:endParaRPr>
          </a:p>
          <a:p>
            <a:pPr lvl="0"/>
            <a:r>
              <a:rPr lang="es-ES" sz="2800" b="1" dirty="0">
                <a:solidFill>
                  <a:schemeClr val="tx1"/>
                </a:solidFill>
              </a:rPr>
              <a:t>Secretario(a)</a:t>
            </a:r>
            <a:endParaRPr lang="es-EC" sz="2800" b="1" dirty="0">
              <a:solidFill>
                <a:schemeClr val="tx1"/>
              </a:solidFill>
            </a:endParaRPr>
          </a:p>
          <a:p>
            <a:pPr lvl="0"/>
            <a:r>
              <a:rPr lang="es-ES" sz="2800" b="1" dirty="0">
                <a:solidFill>
                  <a:schemeClr val="tx1"/>
                </a:solidFill>
              </a:rPr>
              <a:t>Pro-Secretario(a)</a:t>
            </a:r>
            <a:endParaRPr lang="es-EC" sz="2800" b="1" dirty="0">
              <a:solidFill>
                <a:schemeClr val="tx1"/>
              </a:solidFill>
            </a:endParaRPr>
          </a:p>
          <a:p>
            <a:pPr lvl="0"/>
            <a:r>
              <a:rPr lang="es-ES" sz="2800" b="1" dirty="0">
                <a:solidFill>
                  <a:schemeClr val="tx1"/>
                </a:solidFill>
              </a:rPr>
              <a:t>Tesorero(a)</a:t>
            </a:r>
            <a:endParaRPr lang="es-EC" sz="2800" b="1" dirty="0">
              <a:solidFill>
                <a:schemeClr val="tx1"/>
              </a:solidFill>
            </a:endParaRPr>
          </a:p>
          <a:p>
            <a:pPr lvl="0"/>
            <a:r>
              <a:rPr lang="es-ES" sz="2800" b="1" dirty="0">
                <a:solidFill>
                  <a:schemeClr val="tx1"/>
                </a:solidFill>
              </a:rPr>
              <a:t>Fiscal</a:t>
            </a:r>
            <a:endParaRPr lang="es-EC" sz="2800" b="1" dirty="0">
              <a:solidFill>
                <a:schemeClr val="tx1"/>
              </a:solidFill>
            </a:endParaRPr>
          </a:p>
          <a:p>
            <a:pPr lvl="0"/>
            <a:r>
              <a:rPr lang="es-ES" sz="2800" b="1" dirty="0">
                <a:solidFill>
                  <a:schemeClr val="tx1"/>
                </a:solidFill>
              </a:rPr>
              <a:t>Asesor- Asesora Espiritual, Nacional.</a:t>
            </a:r>
            <a:endParaRPr lang="es-EC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800" b="1" dirty="0">
                <a:solidFill>
                  <a:schemeClr val="tx1"/>
                </a:solidFill>
              </a:rPr>
              <a:t>c. Como filiación a la Familia Vicentina Internacional</a:t>
            </a:r>
            <a:r>
              <a:rPr lang="es-ES" sz="2800" b="1" dirty="0" smtClean="0">
                <a:solidFill>
                  <a:schemeClr val="tx1"/>
                </a:solidFill>
              </a:rPr>
              <a:t>.</a:t>
            </a:r>
            <a:endParaRPr lang="es-ES" sz="2400" dirty="0"/>
          </a:p>
          <a:p>
            <a:pPr lvl="0"/>
            <a:r>
              <a:rPr lang="es-ES" sz="2400" b="1" dirty="0"/>
              <a:t>FAVILA (Familia Vicentina Latinoamericana) 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8286"/>
            <a:ext cx="5698434" cy="47897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2400" y="590958"/>
            <a:ext cx="9644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b. EQUIPO COORDINADOR.- Son elegidos por votación secreta entre los asistentes a la Asamblea Nacional, para un periodo de tres años, y podrán ser reelegidos por un periodo más. </a:t>
            </a:r>
            <a:endParaRPr lang="es-EC" sz="2400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41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70613C-266F-4FD4-A770-0DE5D887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684" y="132734"/>
            <a:ext cx="9905998" cy="1150375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ESTRUCTURA JERÁRQUICA DE LA FAMILIA VICENTINA EN EL ECUADOR</a:t>
            </a:r>
            <a:r>
              <a:rPr lang="es-EC" dirty="0">
                <a:solidFill>
                  <a:schemeClr val="tx1"/>
                </a:solidFill>
              </a:rPr>
              <a:t/>
            </a:r>
            <a:br>
              <a:rPr lang="es-EC" dirty="0">
                <a:solidFill>
                  <a:schemeClr val="tx1"/>
                </a:solidFill>
              </a:rPr>
            </a:br>
            <a:r>
              <a:rPr lang="es-ES" dirty="0"/>
              <a:t> 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3109"/>
            <a:ext cx="12192000" cy="557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F16AAF0-E8D2-4D73-896C-B6704C6DD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5" y="327514"/>
            <a:ext cx="11798709" cy="113257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FUNCIONES DEL EQUIPO COORDINADOR </a:t>
            </a:r>
            <a:r>
              <a:rPr lang="es-EC" b="1" dirty="0">
                <a:solidFill>
                  <a:schemeClr val="tx1"/>
                </a:solidFill>
              </a:rPr>
              <a:t/>
            </a:r>
            <a:br>
              <a:rPr lang="es-EC" b="1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 </a:t>
            </a:r>
            <a:r>
              <a:rPr lang="es-EC" dirty="0">
                <a:solidFill>
                  <a:schemeClr val="tx1"/>
                </a:solidFill>
              </a:rPr>
              <a:t/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955AEE3-D03F-487D-A43B-16716733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993913"/>
            <a:ext cx="7531724" cy="586408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s-ES" sz="3200" b="1" dirty="0">
                <a:solidFill>
                  <a:schemeClr val="tx1"/>
                </a:solidFill>
              </a:rPr>
              <a:t>Organizar Asambleas, Encuentros Nacionales que favorezcan  la unidad, formación y comunicación de la FAVIE. </a:t>
            </a:r>
            <a:endParaRPr lang="es-EC" sz="3200" b="1" dirty="0">
              <a:solidFill>
                <a:schemeClr val="tx1"/>
              </a:solidFill>
            </a:endParaRPr>
          </a:p>
          <a:p>
            <a:pPr lvl="0"/>
            <a:r>
              <a:rPr lang="es-ES" sz="3200" b="1" dirty="0">
                <a:solidFill>
                  <a:schemeClr val="tx1"/>
                </a:solidFill>
              </a:rPr>
              <a:t>Elaborar y actualizar el banco de datos de la Familia Vicentina del Ecuador, direcciones postales y electrónicas de las diversas Ramas, proyectos comunes, etc. </a:t>
            </a:r>
            <a:endParaRPr lang="es-EC" sz="3200" b="1" dirty="0">
              <a:solidFill>
                <a:schemeClr val="tx1"/>
              </a:solidFill>
            </a:endParaRPr>
          </a:p>
          <a:p>
            <a:pPr lvl="0"/>
            <a:r>
              <a:rPr lang="es-ES" sz="3200" b="1" dirty="0">
                <a:solidFill>
                  <a:schemeClr val="tx1"/>
                </a:solidFill>
              </a:rPr>
              <a:t>Participar en reuniones, encuentros de las diferentes Ramas de la FAVIE con temas de Formación Vicentina. </a:t>
            </a:r>
            <a:endParaRPr lang="es-EC" sz="3200" b="1" dirty="0">
              <a:solidFill>
                <a:schemeClr val="tx1"/>
              </a:solidFill>
            </a:endParaRPr>
          </a:p>
          <a:p>
            <a:pPr lvl="0"/>
            <a:r>
              <a:rPr lang="es-ES" sz="3200" b="1" dirty="0">
                <a:solidFill>
                  <a:schemeClr val="tx1"/>
                </a:solidFill>
              </a:rPr>
              <a:t>Impulsar la comunicación entre las Directivas Nacionales de cada Rama con el Consejo Ecuatoriano de Laicos Católicos. </a:t>
            </a:r>
            <a:endParaRPr lang="es-EC" sz="3200" b="1" dirty="0">
              <a:solidFill>
                <a:schemeClr val="tx1"/>
              </a:solidFill>
            </a:endParaRPr>
          </a:p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0090"/>
            <a:ext cx="4377433" cy="441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imagenes de san vicente de paul">
            <a:extLst>
              <a:ext uri="{FF2B5EF4-FFF2-40B4-BE49-F238E27FC236}">
                <a16:creationId xmlns="" xmlns:a16="http://schemas.microsoft.com/office/drawing/2014/main" id="{7BE54333-7188-4486-B0B9-D6B2953831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5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6310205-DF92-4237-9A0D-F7E09698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26" y="0"/>
            <a:ext cx="6674393" cy="6858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ES" sz="3900" b="1" dirty="0">
                <a:solidFill>
                  <a:schemeClr val="tx1"/>
                </a:solidFill>
              </a:rPr>
              <a:t>En ausencia definitiva de un miembro del Equipo Coordinador, este Organismo tendrá la facultad de nombrar un sustituto.</a:t>
            </a:r>
            <a:endParaRPr lang="es-EC" sz="3900" b="1" dirty="0">
              <a:solidFill>
                <a:schemeClr val="tx1"/>
              </a:solidFill>
            </a:endParaRPr>
          </a:p>
          <a:p>
            <a:pPr lvl="0"/>
            <a:r>
              <a:rPr lang="es-ES" sz="3900" b="1" dirty="0">
                <a:solidFill>
                  <a:schemeClr val="tx1"/>
                </a:solidFill>
              </a:rPr>
              <a:t>Buscar y contratar a profesionales para cumplir actividades específicas de la FAVIE. </a:t>
            </a:r>
            <a:endParaRPr lang="es-EC" sz="3900" b="1" dirty="0">
              <a:solidFill>
                <a:schemeClr val="tx1"/>
              </a:solidFill>
            </a:endParaRPr>
          </a:p>
          <a:p>
            <a:pPr lvl="0"/>
            <a:r>
              <a:rPr lang="es-ES" sz="3900" b="1" dirty="0">
                <a:solidFill>
                  <a:schemeClr val="tx1"/>
                </a:solidFill>
              </a:rPr>
              <a:t>Incentivar experiencias de trabajo en común, como la realización de misión y de pastoral vocacional. </a:t>
            </a:r>
            <a:endParaRPr lang="es-EC" sz="3900" b="1" dirty="0">
              <a:solidFill>
                <a:schemeClr val="tx1"/>
              </a:solidFill>
            </a:endParaRPr>
          </a:p>
          <a:p>
            <a:pPr lvl="0"/>
            <a:r>
              <a:rPr lang="es-ES" sz="3900" b="1" dirty="0">
                <a:solidFill>
                  <a:schemeClr val="tx1"/>
                </a:solidFill>
              </a:rPr>
              <a:t>Elaborar un plan de trabajo anual.</a:t>
            </a:r>
          </a:p>
          <a:p>
            <a:pPr lvl="0"/>
            <a:r>
              <a:rPr lang="es-ES" sz="3900" b="1" dirty="0">
                <a:solidFill>
                  <a:schemeClr val="tx1"/>
                </a:solidFill>
              </a:rPr>
              <a:t>Se reunirá de forma ordinaria cada tres meses y extraordinariamente cuando sea necesario.</a:t>
            </a:r>
            <a:endParaRPr lang="es-EC" sz="3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3900" b="1" dirty="0">
                <a:solidFill>
                  <a:schemeClr val="tx1"/>
                </a:solidFill>
              </a:rPr>
              <a:t> </a:t>
            </a:r>
            <a:endParaRPr lang="es-EC" sz="3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641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FE77205-C1B7-45AF-92B2-981C29DD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30" y="5398630"/>
            <a:ext cx="6070142" cy="861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DIOS NOS BENDIGA</a:t>
            </a:r>
            <a:r>
              <a:rPr lang="en-US" sz="4800" dirty="0" smtClean="0">
                <a:solidFill>
                  <a:schemeClr val="tx1"/>
                </a:solidFill>
              </a:rPr>
              <a:t>….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8080"/>
            <a:ext cx="12192000" cy="39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11B4B1-EB01-4056-8B89-C225AA74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5" y="205564"/>
            <a:ext cx="10853530" cy="708836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ORIGEN DE LA FAMILIA VICENTINA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E1913D0-80AC-49AD-9384-55B90B15B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954741"/>
            <a:ext cx="7313917" cy="594360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s-ES" sz="4800" b="1" dirty="0">
                <a:solidFill>
                  <a:srgbClr val="002060"/>
                </a:solidFill>
              </a:rPr>
              <a:t>Desde 1617 la Familia Vicentina ha ido creciendo hasta incluir varios centenares de Agrupaciones Católicas femeninas y masculinas, laicas y religiosas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San Vicente de Paúl fundó y estableció en la Iglesia tres instituciones al servicio de la CARIDAD y de la MISIÓN; Asociación Internacional de Caridades, Congregación de la Misión y Compañía de las Hijas de la Caridad</a:t>
            </a:r>
          </a:p>
          <a:p>
            <a:pPr algn="just">
              <a:lnSpc>
                <a:spcPct val="120000"/>
              </a:lnSpc>
            </a:pPr>
            <a:r>
              <a:rPr lang="es-ES" sz="4800" b="1" dirty="0" smtClean="0">
                <a:solidFill>
                  <a:srgbClr val="002060"/>
                </a:solidFill>
              </a:rPr>
              <a:t>la  </a:t>
            </a:r>
            <a:r>
              <a:rPr lang="es-ES" sz="4800" b="1" dirty="0">
                <a:solidFill>
                  <a:srgbClr val="002060"/>
                </a:solidFill>
              </a:rPr>
              <a:t>Familia Vicentina es un  conjunto de ramas y seguidores de Jesucristo, que 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participan del carisma de San Vicente de Paúl y Santa Luisa de Marillac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1175"/>
            <a:ext cx="4691270" cy="49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E42F0F-D592-4C42-84A5-5D4C5271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155" y="132735"/>
            <a:ext cx="10183042" cy="1224117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 </a:t>
            </a:r>
            <a:r>
              <a:rPr lang="es-ES" b="1" dirty="0">
                <a:solidFill>
                  <a:schemeClr val="tx1"/>
                </a:solidFill>
              </a:rPr>
              <a:t>ESTRUCTURA DE LA FAMILIA VICENTINA INTERNACIONAL</a:t>
            </a:r>
            <a:r>
              <a:rPr lang="es-EC" dirty="0"/>
              <a:t/>
            </a:r>
            <a:br>
              <a:rPr lang="es-EC" dirty="0"/>
            </a:br>
            <a:r>
              <a:rPr lang="es-ES" dirty="0"/>
              <a:t> </a:t>
            </a:r>
            <a:r>
              <a:rPr lang="es-EC" dirty="0"/>
              <a:t/>
            </a:r>
            <a:br>
              <a:rPr lang="es-EC" dirty="0"/>
            </a:br>
            <a:r>
              <a:rPr lang="es-ES" dirty="0"/>
              <a:t> 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DF5D6B6-D1C5-4C44-A1DC-8696F24D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817" y="1356852"/>
            <a:ext cx="8561118" cy="55011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3200" b="1" dirty="0">
                <a:solidFill>
                  <a:schemeClr val="tx1"/>
                </a:solidFill>
              </a:rPr>
              <a:t>La Oficina de la Familia Vicentina (Famvin), </a:t>
            </a:r>
            <a:r>
              <a:rPr lang="es-ES" sz="3200" b="1" dirty="0" smtClean="0">
                <a:solidFill>
                  <a:schemeClr val="tx1"/>
                </a:solidFill>
              </a:rPr>
              <a:t>coordina </a:t>
            </a:r>
            <a:r>
              <a:rPr lang="es-ES" sz="3200" b="1" dirty="0">
                <a:solidFill>
                  <a:schemeClr val="tx1"/>
                </a:solidFill>
              </a:rPr>
              <a:t>actividades, proporciona información y experiencias de formación sobre la herencia y carisma de San Vicente de Paúl, a las Ramas de la Familia Vicentina (</a:t>
            </a:r>
            <a:r>
              <a:rPr lang="es-ES" sz="3200" b="1" dirty="0" smtClean="0">
                <a:solidFill>
                  <a:schemeClr val="tx1"/>
                </a:solidFill>
              </a:rPr>
              <a:t>FAVI) </a:t>
            </a:r>
            <a:r>
              <a:rPr lang="es-ES" sz="3200" b="1" dirty="0">
                <a:solidFill>
                  <a:schemeClr val="tx1"/>
                </a:solidFill>
              </a:rPr>
              <a:t>del mundo entero</a:t>
            </a:r>
            <a:r>
              <a:rPr lang="es-ES" sz="320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ES" sz="3200" b="1" dirty="0" smtClean="0">
                <a:solidFill>
                  <a:schemeClr val="tx1"/>
                </a:solidFill>
              </a:rPr>
              <a:t>Incluye </a:t>
            </a:r>
            <a:r>
              <a:rPr lang="es-ES" sz="3200" b="1" dirty="0">
                <a:solidFill>
                  <a:schemeClr val="tx1"/>
                </a:solidFill>
              </a:rPr>
              <a:t>la promoción de la comunicación y la colaboración entre las distintas </a:t>
            </a:r>
            <a:r>
              <a:rPr lang="es-ES" sz="3200" b="1" dirty="0" smtClean="0">
                <a:solidFill>
                  <a:schemeClr val="tx1"/>
                </a:solidFill>
              </a:rPr>
              <a:t>Ramas, </a:t>
            </a:r>
            <a:r>
              <a:rPr lang="es-ES" sz="3200" b="1" dirty="0">
                <a:solidFill>
                  <a:schemeClr val="tx1"/>
                </a:solidFill>
              </a:rPr>
              <a:t>así como, oportunidades </a:t>
            </a:r>
            <a:r>
              <a:rPr lang="es-ES" sz="3200" b="1" dirty="0" smtClean="0">
                <a:solidFill>
                  <a:schemeClr val="tx1"/>
                </a:solidFill>
              </a:rPr>
              <a:t>para conocer </a:t>
            </a:r>
            <a:r>
              <a:rPr lang="es-ES" sz="3200" b="1" dirty="0">
                <a:solidFill>
                  <a:schemeClr val="tx1"/>
                </a:solidFill>
              </a:rPr>
              <a:t>y desarrollar </a:t>
            </a:r>
            <a:r>
              <a:rPr lang="es-ES" sz="3200" b="1" dirty="0" smtClean="0">
                <a:solidFill>
                  <a:schemeClr val="tx1"/>
                </a:solidFill>
              </a:rPr>
              <a:t>metodologías de trabajo </a:t>
            </a:r>
            <a:r>
              <a:rPr lang="es-ES" sz="3200" b="1" dirty="0">
                <a:solidFill>
                  <a:schemeClr val="tx1"/>
                </a:solidFill>
              </a:rPr>
              <a:t>en comunión a favor de los pobres. </a:t>
            </a:r>
            <a:endParaRPr lang="es-EC" sz="32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65014"/>
            <a:ext cx="3458817" cy="392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4BE783-915B-4C45-8765-9A1C6F2B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2773"/>
            <a:ext cx="4610810" cy="680841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ÁREAS DE TRABAJO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F79B235-53DA-46E1-BC62-0452888A1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408" y="1253614"/>
            <a:ext cx="7930785" cy="5604386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ES" sz="2800" b="1" dirty="0"/>
              <a:t>Creación y mantenimiento de base de datos de la Familia Vicentina.</a:t>
            </a:r>
            <a:endParaRPr lang="es-EC" sz="2800" b="1" dirty="0"/>
          </a:p>
          <a:p>
            <a:pPr lvl="0" algn="just"/>
            <a:r>
              <a:rPr lang="es-ES" sz="2800" b="1" dirty="0"/>
              <a:t>Desarrollo de Consejos de la Familia Vicentina internacional.</a:t>
            </a:r>
            <a:endParaRPr lang="es-EC" sz="2800" b="1" dirty="0"/>
          </a:p>
          <a:p>
            <a:pPr lvl="0" algn="just"/>
            <a:r>
              <a:rPr lang="es-ES" sz="2800" b="1" dirty="0"/>
              <a:t>Reuniones bienales de los </a:t>
            </a:r>
            <a:r>
              <a:rPr lang="es-ES" sz="2800" b="1" dirty="0" smtClean="0"/>
              <a:t>Consejos </a:t>
            </a:r>
            <a:r>
              <a:rPr lang="es-ES" sz="2800" b="1" dirty="0"/>
              <a:t>internacionales </a:t>
            </a:r>
            <a:r>
              <a:rPr lang="es-ES" sz="2800" b="1" dirty="0" smtClean="0"/>
              <a:t>y  </a:t>
            </a:r>
            <a:r>
              <a:rPr lang="es-ES" sz="2800" b="1" dirty="0"/>
              <a:t>nacionales.</a:t>
            </a:r>
            <a:endParaRPr lang="es-EC" sz="2800" b="1" dirty="0"/>
          </a:p>
          <a:p>
            <a:pPr lvl="0" algn="just"/>
            <a:r>
              <a:rPr lang="es-ES" sz="2800" b="1" dirty="0"/>
              <a:t>Coordinación de las Comisiones </a:t>
            </a:r>
            <a:r>
              <a:rPr lang="es-ES" sz="2800" b="1" dirty="0" smtClean="0"/>
              <a:t> </a:t>
            </a:r>
            <a:r>
              <a:rPr lang="es-ES" sz="2800" b="1" dirty="0"/>
              <a:t>Internacionales.</a:t>
            </a:r>
            <a:endParaRPr lang="es-EC" sz="2800" b="1" dirty="0"/>
          </a:p>
          <a:p>
            <a:pPr lvl="0" algn="just"/>
            <a:r>
              <a:rPr lang="es-ES" sz="2800" b="1" dirty="0"/>
              <a:t>Proporcionar recursos a través de Famvin: página web, redes sociales y servicios de consultoría.</a:t>
            </a:r>
            <a:endParaRPr lang="es-EC" sz="2800" b="1" dirty="0"/>
          </a:p>
          <a:p>
            <a:pPr lvl="0" algn="just"/>
            <a:r>
              <a:rPr lang="es-ES" sz="2800" b="1" dirty="0"/>
              <a:t>Investigación para el avance, promoción y apoyo de </a:t>
            </a:r>
            <a:r>
              <a:rPr lang="es-ES" sz="2800" b="1" dirty="0" smtClean="0"/>
              <a:t>tutorías.</a:t>
            </a:r>
            <a:r>
              <a:rPr lang="es-ES" sz="2800" b="1" dirty="0" smtClean="0">
                <a:solidFill>
                  <a:srgbClr val="FFFF00"/>
                </a:solidFill>
              </a:rPr>
              <a:t>.</a:t>
            </a:r>
            <a:endParaRPr lang="es-EC" sz="2800" b="1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4" y="2227007"/>
            <a:ext cx="400869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24A0326-751E-45CE-BDB8-CE8529D0E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138" y="1676399"/>
            <a:ext cx="6547743" cy="498987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800" b="1" dirty="0" smtClean="0">
                <a:solidFill>
                  <a:schemeClr val="tx1"/>
                </a:solidFill>
              </a:rPr>
              <a:t>Comité </a:t>
            </a:r>
            <a:r>
              <a:rPr lang="es-ES" sz="2800" b="1" dirty="0">
                <a:solidFill>
                  <a:schemeClr val="tx1"/>
                </a:solidFill>
              </a:rPr>
              <a:t>Ejecutivo de la Familia Vicentina (</a:t>
            </a:r>
            <a:r>
              <a:rPr lang="es-ES" sz="2800" b="1" dirty="0" smtClean="0">
                <a:solidFill>
                  <a:schemeClr val="tx1"/>
                </a:solidFill>
              </a:rPr>
              <a:t>VFEC), integrado por miembros  de </a:t>
            </a:r>
            <a:r>
              <a:rPr lang="es-ES" sz="2800" b="1" dirty="0">
                <a:solidFill>
                  <a:schemeClr val="tx1"/>
                </a:solidFill>
              </a:rPr>
              <a:t>la </a:t>
            </a:r>
            <a:r>
              <a:rPr lang="es-ES" sz="2800" b="1" dirty="0" smtClean="0">
                <a:solidFill>
                  <a:schemeClr val="tx1"/>
                </a:solidFill>
              </a:rPr>
              <a:t>FAVI.</a:t>
            </a:r>
            <a:endParaRPr lang="es-EC" sz="2800" b="1" dirty="0">
              <a:solidFill>
                <a:schemeClr val="tx1"/>
              </a:solidFill>
            </a:endParaRPr>
          </a:p>
          <a:p>
            <a:pPr lvl="0" algn="just"/>
            <a:r>
              <a:rPr lang="es-ES" sz="2800" b="1" dirty="0">
                <a:solidFill>
                  <a:schemeClr val="tx1"/>
                </a:solidFill>
              </a:rPr>
              <a:t>Oficina para la Familia Vicentina (VFO), una iniciativa reciente para ayudar a la Familia.</a:t>
            </a:r>
            <a:endParaRPr lang="es-EC" sz="2800" b="1" dirty="0">
              <a:solidFill>
                <a:schemeClr val="tx1"/>
              </a:solidFill>
            </a:endParaRPr>
          </a:p>
          <a:p>
            <a:pPr lvl="0" algn="just"/>
            <a:r>
              <a:rPr lang="es-ES" sz="2800" b="1" dirty="0">
                <a:solidFill>
                  <a:schemeClr val="tx1"/>
                </a:solidFill>
              </a:rPr>
              <a:t>Comité de Asesores de la Familia Vicentina (VFOAC)</a:t>
            </a:r>
            <a:endParaRPr lang="es-EC" sz="2800" b="1" dirty="0">
              <a:solidFill>
                <a:schemeClr val="tx1"/>
              </a:solidFill>
            </a:endParaRPr>
          </a:p>
          <a:p>
            <a:pPr lvl="0" algn="just"/>
            <a:r>
              <a:rPr lang="es-ES" sz="2800" b="1" dirty="0">
                <a:solidFill>
                  <a:schemeClr val="tx1"/>
                </a:solidFill>
              </a:rPr>
              <a:t>Apoyo de redes digitales multilingües para la Familia Vicentina (FAMVIN)</a:t>
            </a:r>
            <a:endParaRPr lang="es-EC" sz="2800" b="1" dirty="0">
              <a:solidFill>
                <a:schemeClr val="tx1"/>
              </a:solidFill>
            </a:endParaRPr>
          </a:p>
          <a:p>
            <a:pPr lvl="0" algn="just"/>
            <a:r>
              <a:rPr lang="es-ES" sz="2800" b="1" dirty="0">
                <a:solidFill>
                  <a:schemeClr val="tx1"/>
                </a:solidFill>
              </a:rPr>
              <a:t>Comisión de Cambio Sistémico de la Familia Vicentina (VFSC)</a:t>
            </a:r>
            <a:endParaRPr lang="es-EC" sz="2800" b="1" dirty="0">
              <a:solidFill>
                <a:schemeClr val="tx1"/>
              </a:solidFill>
            </a:endParaRPr>
          </a:p>
          <a:p>
            <a:pPr algn="just"/>
            <a:endParaRPr lang="es-EC" sz="2800" b="1" dirty="0"/>
          </a:p>
          <a:p>
            <a:pPr algn="just"/>
            <a:endParaRPr lang="es-EC" sz="2800" b="1" dirty="0"/>
          </a:p>
          <a:p>
            <a:pPr algn="just"/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15885"/>
            <a:ext cx="5188161" cy="385756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95943" y="255497"/>
            <a:ext cx="11538857" cy="1482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s-E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FAVI</a:t>
            </a:r>
            <a:r>
              <a:rPr lang="es-E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busca la coordinación y la colaboración para un cambio sistémico. </a:t>
            </a:r>
          </a:p>
          <a:p>
            <a:pPr lvl="0" algn="just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s-ES" sz="2600" b="1" dirty="0" smtClean="0">
                <a:solidFill>
                  <a:prstClr val="black"/>
                </a:solidFill>
              </a:rPr>
              <a:t>											Comisiones </a:t>
            </a:r>
            <a:r>
              <a:rPr lang="es-ES" sz="2600" b="1" dirty="0">
                <a:solidFill>
                  <a:prstClr val="black"/>
                </a:solidFill>
              </a:rPr>
              <a:t>y programas,  de la </a:t>
            </a:r>
            <a:r>
              <a:rPr lang="es-ES" sz="2600" b="1" dirty="0" err="1">
                <a:solidFill>
                  <a:prstClr val="black"/>
                </a:solidFill>
              </a:rPr>
              <a:t>FAMVIN</a:t>
            </a:r>
            <a:r>
              <a:rPr lang="es-ES" sz="2600" b="1" dirty="0">
                <a:solidFill>
                  <a:prstClr val="black"/>
                </a:solidFill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21435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89656B3-4EF2-47FE-B6FE-ECAE273BA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0" y="0"/>
            <a:ext cx="5769429" cy="6634171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ES" sz="3600" b="1" dirty="0">
                <a:solidFill>
                  <a:schemeClr val="tx1"/>
                </a:solidFill>
              </a:rPr>
              <a:t>Iniciativa de la Familia Vicentina para Haití (VFHI), un proyecto de cambio </a:t>
            </a:r>
            <a:r>
              <a:rPr lang="es-ES" sz="3600" b="1" dirty="0" smtClean="0">
                <a:solidFill>
                  <a:schemeClr val="tx1"/>
                </a:solidFill>
              </a:rPr>
              <a:t>sistémico, a ser tomado como prototipo.</a:t>
            </a:r>
            <a:endParaRPr lang="es-EC" sz="3600" b="1" dirty="0">
              <a:solidFill>
                <a:schemeClr val="tx1"/>
              </a:solidFill>
            </a:endParaRPr>
          </a:p>
          <a:p>
            <a:pPr lvl="0" algn="just"/>
            <a:r>
              <a:rPr lang="es-ES" sz="3600" b="1" dirty="0">
                <a:solidFill>
                  <a:schemeClr val="tx1"/>
                </a:solidFill>
              </a:rPr>
              <a:t>Comisión para la Colaboración de la Familia Vicentina (VFCC)</a:t>
            </a:r>
            <a:endParaRPr lang="es-EC" sz="3600" b="1" dirty="0">
              <a:solidFill>
                <a:schemeClr val="tx1"/>
              </a:solidFill>
            </a:endParaRPr>
          </a:p>
          <a:p>
            <a:pPr lvl="0" algn="just"/>
            <a:r>
              <a:rPr lang="es-ES" sz="3600" b="1" dirty="0">
                <a:solidFill>
                  <a:schemeClr val="tx1"/>
                </a:solidFill>
              </a:rPr>
              <a:t>Alianza a favor de los sin hogar (HOMELESS)</a:t>
            </a:r>
            <a:endParaRPr lang="es-EC" sz="3600" b="1" dirty="0">
              <a:solidFill>
                <a:schemeClr val="tx1"/>
              </a:solidFill>
            </a:endParaRPr>
          </a:p>
          <a:p>
            <a:pPr lvl="0" algn="just"/>
            <a:r>
              <a:rPr lang="es-ES" sz="3600" b="1" dirty="0">
                <a:solidFill>
                  <a:schemeClr val="tx1"/>
                </a:solidFill>
              </a:rPr>
              <a:t>Consejos Continentales</a:t>
            </a:r>
            <a:endParaRPr lang="es-EC" sz="3600" b="1" dirty="0">
              <a:solidFill>
                <a:schemeClr val="tx1"/>
              </a:solidFill>
            </a:endParaRPr>
          </a:p>
          <a:p>
            <a:pPr lvl="0" algn="just"/>
            <a:r>
              <a:rPr lang="es-ES" sz="3600" b="1" dirty="0">
                <a:solidFill>
                  <a:schemeClr val="tx1"/>
                </a:solidFill>
              </a:rPr>
              <a:t>Consejos Nacionales</a:t>
            </a:r>
            <a:endParaRPr lang="es-EC" sz="3600" b="1" dirty="0">
              <a:solidFill>
                <a:schemeClr val="tx1"/>
              </a:solidFill>
            </a:endParaRPr>
          </a:p>
          <a:p>
            <a:pPr lvl="0" algn="just"/>
            <a:r>
              <a:rPr lang="es-ES" sz="3600" b="1" dirty="0">
                <a:solidFill>
                  <a:schemeClr val="tx1"/>
                </a:solidFill>
              </a:rPr>
              <a:t>Países sin </a:t>
            </a:r>
            <a:r>
              <a:rPr lang="es-ES" sz="3600" b="1" dirty="0" smtClean="0">
                <a:solidFill>
                  <a:schemeClr val="tx1"/>
                </a:solidFill>
              </a:rPr>
              <a:t>Consejos</a:t>
            </a:r>
            <a:r>
              <a:rPr lang="es-EC" sz="3600" b="1" dirty="0">
                <a:solidFill>
                  <a:schemeClr val="tx1"/>
                </a:solidFill>
              </a:rPr>
              <a:t> </a:t>
            </a:r>
            <a:endParaRPr lang="es-EC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84515"/>
            <a:ext cx="6387499" cy="4242904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8822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9FB647-631D-455E-88B1-A2A7BA1B2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08" y="161317"/>
            <a:ext cx="9905998" cy="129877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ESTRUCTURA JERÁRQUICA DE </a:t>
            </a:r>
            <a:r>
              <a:rPr lang="es-ES" b="1" dirty="0">
                <a:solidFill>
                  <a:schemeClr val="tx1"/>
                </a:solidFill>
              </a:rPr>
              <a:t>LA FAMILIA VICENTINA </a:t>
            </a:r>
            <a:r>
              <a:rPr lang="es-ES" b="1" dirty="0" smtClean="0">
                <a:solidFill>
                  <a:schemeClr val="tx1"/>
                </a:solidFill>
              </a:rPr>
              <a:t>INTERNACIONAL</a:t>
            </a:r>
            <a:r>
              <a:rPr lang="es-EC" dirty="0">
                <a:solidFill>
                  <a:schemeClr val="tx1"/>
                </a:solidFill>
              </a:rPr>
              <a:t/>
            </a:r>
            <a:br>
              <a:rPr lang="es-EC" dirty="0">
                <a:solidFill>
                  <a:schemeClr val="tx1"/>
                </a:solidFill>
              </a:rPr>
            </a:br>
            <a:r>
              <a:rPr lang="es-ES" b="1" dirty="0">
                <a:solidFill>
                  <a:schemeClr val="tx1"/>
                </a:solidFill>
              </a:rPr>
              <a:t> </a:t>
            </a:r>
            <a:r>
              <a:rPr lang="es-EC" dirty="0">
                <a:solidFill>
                  <a:schemeClr val="tx1"/>
                </a:solidFill>
              </a:rPr>
              <a:t/>
            </a:r>
            <a:br>
              <a:rPr lang="es-EC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2642"/>
            <a:ext cx="10406743" cy="484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8B1E584-01C9-4690-BBC6-0AA80866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81879"/>
            <a:ext cx="9905998" cy="739285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chemeClr val="tx1"/>
                </a:solidFill>
              </a:rPr>
              <a:t>ESTRUCTURA DE LA FAMILIA VICENTINA ECUADOR</a:t>
            </a:r>
            <a:r>
              <a:rPr lang="es-EC" dirty="0"/>
              <a:t/>
            </a:r>
            <a:br>
              <a:rPr lang="es-EC" dirty="0"/>
            </a:br>
            <a:r>
              <a:rPr lang="es-ES" b="1" dirty="0"/>
              <a:t> </a:t>
            </a:r>
            <a:r>
              <a:rPr lang="es-EC" dirty="0"/>
              <a:t/>
            </a:r>
            <a:br>
              <a:rPr lang="es-EC" dirty="0"/>
            </a:br>
            <a:r>
              <a:rPr lang="es-ES" b="1" dirty="0"/>
              <a:t> 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445DC76-B1BE-445C-824A-62F422E38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765" y="660995"/>
            <a:ext cx="7476564" cy="54636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1000" b="1" dirty="0">
                <a:solidFill>
                  <a:schemeClr val="tx1"/>
                </a:solidFill>
              </a:rPr>
              <a:t>    </a:t>
            </a:r>
            <a:r>
              <a:rPr lang="es-ES" sz="3200" b="1" dirty="0">
                <a:solidFill>
                  <a:schemeClr val="tx1"/>
                </a:solidFill>
              </a:rPr>
              <a:t>ORIGEN</a:t>
            </a:r>
            <a:endParaRPr lang="es-EC" sz="3200" b="1" dirty="0">
              <a:solidFill>
                <a:schemeClr val="tx1"/>
              </a:solidFill>
            </a:endParaRPr>
          </a:p>
          <a:p>
            <a:pPr algn="just"/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Familia Vicentina Ecuador (FAVIE), un ente jurídico de derecho privado, al amparo en lo dispuesto en el Título XXIX del libro del Código Civil y según el reglamento de Personas Jurídicas sin fines de lucro, publicado en el R. O.  Nº 660 del 1 de Septiembre de 2002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</a:t>
            </a: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Sede está ubicada en la Casa de Formación "Santa Luisa de Marillac". Calle Exposición E2-72 y San Vicente de Paúl. 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Familia Vicentina sigue a Jesucristo Evangelizador de los pobres, impulsados a compartir y a encarnar el Carisma Vicentino en sus virtudes; humildad, sencillez, celo apostólico, mansedumbre, mortificación.</a:t>
            </a:r>
            <a:endParaRPr lang="es-EC" sz="2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2400" dirty="0">
                <a:solidFill>
                  <a:schemeClr val="tx1"/>
                </a:solidFill>
              </a:rPr>
              <a:t> </a:t>
            </a:r>
            <a:endParaRPr lang="es-EC" sz="2400" dirty="0">
              <a:solidFill>
                <a:schemeClr val="tx1"/>
              </a:solidFill>
            </a:endParaRPr>
          </a:p>
          <a:p>
            <a:endParaRPr lang="es-EC" sz="6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01" y="996947"/>
            <a:ext cx="4043642" cy="55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0B7FE6-D8E6-4867-8958-FC04B67C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975" y="226359"/>
            <a:ext cx="4034746" cy="806239"/>
          </a:xfrm>
        </p:spPr>
        <p:txBody>
          <a:bodyPr/>
          <a:lstStyle/>
          <a:p>
            <a:pPr algn="ctr"/>
            <a:r>
              <a:rPr lang="es-EC" b="1" spc="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DFAE57F-A146-4ED7-8251-4FCD9E755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8698" y="1258957"/>
            <a:ext cx="6423301" cy="55990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5200" b="1" dirty="0"/>
              <a:t>F</a:t>
            </a:r>
            <a:r>
              <a:rPr lang="es-ES" sz="5200" b="1" dirty="0" smtClean="0"/>
              <a:t>omentar </a:t>
            </a:r>
            <a:r>
              <a:rPr lang="es-ES" sz="5200" b="1" dirty="0"/>
              <a:t>la unidad y la integración de las diferentes </a:t>
            </a:r>
            <a:r>
              <a:rPr lang="es-ES" sz="5200" b="1" dirty="0" smtClean="0"/>
              <a:t>Ramas, </a:t>
            </a:r>
            <a:r>
              <a:rPr lang="es-ES" sz="5200" b="1" dirty="0"/>
              <a:t>para un mejor servicio a los pobres, respetando la identidad y autonomía de cada una de ellas</a:t>
            </a:r>
            <a:r>
              <a:rPr lang="es-ES" sz="5200" dirty="0"/>
              <a:t>.</a:t>
            </a:r>
            <a:endParaRPr lang="es-EC" sz="5200" dirty="0"/>
          </a:p>
          <a:p>
            <a:pPr marL="0" indent="0" algn="ctr">
              <a:buNone/>
            </a:pP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68698" cy="6858000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12940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</TotalTime>
  <Words>1037</Words>
  <Application>Microsoft Office PowerPoint</Application>
  <PresentationFormat>Panorámica</PresentationFormat>
  <Paragraphs>94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</vt:lpstr>
      <vt:lpstr>Wingdings 3</vt:lpstr>
      <vt:lpstr>Faceta</vt:lpstr>
      <vt:lpstr>           EJE III FORMACIÓN VICENTINA  TEMA 13 ESTRUCTURA DE LA FAMILIA VICENTINA</vt:lpstr>
      <vt:lpstr>ORIGEN DE LA FAMILIA VICENTINA</vt:lpstr>
      <vt:lpstr> ESTRUCTURA DE LA FAMILIA VICENTINA INTERNACIONAL    </vt:lpstr>
      <vt:lpstr>ÁREAS DE TRABAJO</vt:lpstr>
      <vt:lpstr>Presentación de PowerPoint</vt:lpstr>
      <vt:lpstr>Presentación de PowerPoint</vt:lpstr>
      <vt:lpstr>ESTRUCTURA JERÁRQUICA DE LA FAMILIA VICENTINA INTERNACIONAL   </vt:lpstr>
      <vt:lpstr>ESTRUCTURA DE LA FAMILIA VICENTINA ECUADOR     </vt:lpstr>
      <vt:lpstr>OBJETIVO</vt:lpstr>
      <vt:lpstr>METAS DEL OBJETIVO </vt:lpstr>
      <vt:lpstr>FINES </vt:lpstr>
      <vt:lpstr>ESTATUTOS</vt:lpstr>
      <vt:lpstr>RAMAS DE LA FAVIE</vt:lpstr>
      <vt:lpstr>ORGANISMOS DIRECTIVOS DE LA FAMILIA VICENTINA ECUADOR </vt:lpstr>
      <vt:lpstr>Presentación de PowerPoint</vt:lpstr>
      <vt:lpstr>ESTRUCTURA JERÁRQUICA DE LA FAMILIA VICENTINA EN EL ECUADOR   </vt:lpstr>
      <vt:lpstr>FUNCIONES DEL EQUIPO COORDINADOR    </vt:lpstr>
      <vt:lpstr>Presentación de PowerPoint</vt:lpstr>
      <vt:lpstr>DIOS NOS BENDIGA….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 III FORMACIÓN VICENTINA TEMA 13 ESTRUCTURA DE LA FAMILIA VICENTINA</dc:title>
  <dc:creator>Mineduc</dc:creator>
  <cp:lastModifiedBy>HP</cp:lastModifiedBy>
  <cp:revision>27</cp:revision>
  <dcterms:created xsi:type="dcterms:W3CDTF">2018-09-26T14:05:43Z</dcterms:created>
  <dcterms:modified xsi:type="dcterms:W3CDTF">2021-09-14T01:21:14Z</dcterms:modified>
</cp:coreProperties>
</file>