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3700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4384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674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08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89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063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889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030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94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663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6078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CEEE5-52FF-4D05-85F2-1B4D58637ED8}" type="datetimeFigureOut">
              <a:rPr lang="es-ES" smtClean="0"/>
              <a:t>13/09/2021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B089D-522C-4C10-82D0-7ED6DDDC9A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8548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251520" y="5419125"/>
            <a:ext cx="864096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CO" sz="3600" b="1" dirty="0" smtClean="0">
                <a:latin typeface="Copperplate Gothic Bold" pitchFamily="34" charset="0"/>
              </a:rPr>
              <a:t>TEMA </a:t>
            </a:r>
            <a:r>
              <a:rPr lang="es-CO" sz="3600" b="1" dirty="0">
                <a:latin typeface="Copperplate Gothic Bold" pitchFamily="34" charset="0"/>
              </a:rPr>
              <a:t>13 </a:t>
            </a:r>
            <a:endParaRPr lang="es-ES" sz="3600" b="1" dirty="0">
              <a:latin typeface="Copperplate Gothic Bold" pitchFamily="34" charset="0"/>
            </a:endParaRPr>
          </a:p>
          <a:p>
            <a:pPr algn="ctr"/>
            <a:r>
              <a:rPr lang="es-CO" sz="3600" b="1" dirty="0">
                <a:latin typeface="Copperplate Gothic Bold" pitchFamily="34" charset="0"/>
              </a:rPr>
              <a:t>PERDÓN Y RECONCILIACIÓN</a:t>
            </a:r>
            <a:endParaRPr lang="es-ES" sz="3600" b="1" dirty="0">
              <a:latin typeface="Copperplate Gothic Bold" pitchFamily="34" charset="0"/>
            </a:endParaRPr>
          </a:p>
        </p:txBody>
      </p:sp>
      <p:sp>
        <p:nvSpPr>
          <p:cNvPr id="4" name="3 Nube"/>
          <p:cNvSpPr/>
          <p:nvPr/>
        </p:nvSpPr>
        <p:spPr>
          <a:xfrm>
            <a:off x="0" y="16934"/>
            <a:ext cx="7164288" cy="1179817"/>
          </a:xfrm>
          <a:prstGeom prst="cloud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EJE I</a:t>
            </a:r>
          </a:p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FORMACIÓN HUMANA</a:t>
            </a:r>
            <a:endParaRPr lang="es-ES" sz="32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31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284"/>
            <a:ext cx="9144000" cy="6853431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2627784" y="3425588"/>
            <a:ext cx="6516216" cy="310854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just"/>
            <a:r>
              <a:rPr lang="es-CO" sz="2800" b="1" dirty="0">
                <a:solidFill>
                  <a:schemeClr val="bg1"/>
                </a:solidFill>
              </a:rPr>
              <a:t>Dios es amor. No tiene amor… ES AMOR. Por eso, su naturaleza es perdonar las fallas de sus hijos. </a:t>
            </a:r>
            <a:endParaRPr lang="es-CO" sz="2800" b="1" dirty="0" smtClean="0">
              <a:solidFill>
                <a:schemeClr val="bg1"/>
              </a:solidFill>
            </a:endParaRPr>
          </a:p>
          <a:p>
            <a:pPr algn="just"/>
            <a:r>
              <a:rPr lang="es-CO" sz="2800" b="1" dirty="0" smtClean="0">
                <a:solidFill>
                  <a:schemeClr val="bg1"/>
                </a:solidFill>
              </a:rPr>
              <a:t>No </a:t>
            </a:r>
            <a:r>
              <a:rPr lang="es-CO" sz="2800" b="1" dirty="0">
                <a:solidFill>
                  <a:schemeClr val="bg1"/>
                </a:solidFill>
              </a:rPr>
              <a:t>importa lo que </a:t>
            </a:r>
            <a:r>
              <a:rPr lang="es-CO" sz="2800" b="1" dirty="0" smtClean="0">
                <a:solidFill>
                  <a:schemeClr val="bg1"/>
                </a:solidFill>
              </a:rPr>
              <a:t>hayamos </a:t>
            </a:r>
            <a:r>
              <a:rPr lang="es-CO" sz="2800" b="1" dirty="0">
                <a:solidFill>
                  <a:schemeClr val="bg1"/>
                </a:solidFill>
              </a:rPr>
              <a:t>hecho, Dios </a:t>
            </a:r>
            <a:r>
              <a:rPr lang="es-CO" sz="2800" b="1" dirty="0" smtClean="0">
                <a:solidFill>
                  <a:schemeClr val="bg1"/>
                </a:solidFill>
              </a:rPr>
              <a:t> </a:t>
            </a:r>
            <a:r>
              <a:rPr lang="es-CO" sz="2800" b="1" dirty="0">
                <a:solidFill>
                  <a:schemeClr val="bg1"/>
                </a:solidFill>
              </a:rPr>
              <a:t>perdona. </a:t>
            </a:r>
            <a:endParaRPr lang="es-CO" sz="2800" b="1" dirty="0" smtClean="0">
              <a:solidFill>
                <a:schemeClr val="bg1"/>
              </a:solidFill>
            </a:endParaRPr>
          </a:p>
          <a:p>
            <a:pPr algn="just"/>
            <a:r>
              <a:rPr lang="es-CO" sz="2800" b="1" dirty="0" smtClean="0">
                <a:solidFill>
                  <a:schemeClr val="bg1"/>
                </a:solidFill>
              </a:rPr>
              <a:t>Donde </a:t>
            </a:r>
            <a:r>
              <a:rPr lang="es-CO" sz="2800" b="1" dirty="0">
                <a:solidFill>
                  <a:schemeClr val="bg1"/>
                </a:solidFill>
              </a:rPr>
              <a:t>hay verdadero arrepentimiento, hay perdón de Dios.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5" name="4 Nube"/>
          <p:cNvSpPr/>
          <p:nvPr/>
        </p:nvSpPr>
        <p:spPr>
          <a:xfrm>
            <a:off x="467544" y="836712"/>
            <a:ext cx="7272808" cy="792088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</a:rPr>
              <a:t>4. EL PERDON DE DIOS </a:t>
            </a:r>
            <a:endParaRPr lang="es-E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84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963"/>
            <a:ext cx="9144000" cy="6808074"/>
          </a:xfrm>
          <a:prstGeom prst="rect">
            <a:avLst/>
          </a:prstGeom>
        </p:spPr>
      </p:pic>
      <p:pic>
        <p:nvPicPr>
          <p:cNvPr id="10250" name="Picture 10" descr="Imagen relacionad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9644" y="880158"/>
            <a:ext cx="7992888" cy="528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173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048"/>
            <a:ext cx="9144000" cy="6851904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460375" y="291403"/>
            <a:ext cx="3831977" cy="6494085"/>
          </a:xfrm>
          <a:prstGeom prst="rect">
            <a:avLst/>
          </a:prstGeom>
          <a:ln w="571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MX" sz="3200" b="1" dirty="0"/>
              <a:t>"Perdonar es el camino de la sanación... es dejar </a:t>
            </a:r>
            <a:r>
              <a:rPr lang="es-MX" sz="3200" b="1" dirty="0" smtClean="0"/>
              <a:t>marchar el resentimiento </a:t>
            </a:r>
            <a:r>
              <a:rPr lang="es-MX" sz="3200" b="1" dirty="0"/>
              <a:t>que se tenía hacia una </a:t>
            </a:r>
            <a:r>
              <a:rPr lang="es-MX" sz="3200" b="1" dirty="0" smtClean="0"/>
              <a:t>persona</a:t>
            </a:r>
            <a:r>
              <a:rPr lang="es-MX" sz="3200" b="1" dirty="0"/>
              <a:t>:</a:t>
            </a:r>
            <a:endParaRPr lang="es-MX" sz="3200" b="1" dirty="0" smtClean="0"/>
          </a:p>
          <a:p>
            <a:pPr algn="ctr"/>
            <a:r>
              <a:rPr lang="es-MX" sz="3200" b="1" dirty="0" smtClean="0"/>
              <a:t>...</a:t>
            </a:r>
            <a:r>
              <a:rPr lang="es-MX" sz="3200" b="1" dirty="0"/>
              <a:t>perdonar es un proceso que dura toda la vida y se va recibiendo la </a:t>
            </a:r>
            <a:r>
              <a:rPr lang="es-MX" sz="3200" b="1" dirty="0" smtClean="0"/>
              <a:t>gracia de Dios </a:t>
            </a:r>
            <a:r>
              <a:rPr lang="es-MX" sz="3200" b="1" dirty="0"/>
              <a:t>en cada momento."</a:t>
            </a:r>
            <a:endParaRPr lang="es-ES" sz="3200" b="1" dirty="0"/>
          </a:p>
        </p:txBody>
      </p:sp>
      <p:sp>
        <p:nvSpPr>
          <p:cNvPr id="3" name="AutoShape 2" descr="Resultado de imagen para fondos de perd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" name="AutoShape 4" descr="Resultado de imagen para fondos de perd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1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284"/>
            <a:ext cx="9144000" cy="6853431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995936" y="1447611"/>
            <a:ext cx="5148064" cy="48936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CO" sz="2600" b="1" dirty="0"/>
              <a:t>El </a:t>
            </a:r>
            <a:r>
              <a:rPr lang="es-CO" sz="2600" b="1" dirty="0" smtClean="0"/>
              <a:t>perdón es la expresión </a:t>
            </a:r>
            <a:r>
              <a:rPr lang="es-CO" sz="2600" b="1" dirty="0"/>
              <a:t>del verdadero amor</a:t>
            </a:r>
            <a:r>
              <a:rPr lang="es-CO" sz="2600" b="1" dirty="0" smtClean="0"/>
              <a:t>,  </a:t>
            </a:r>
            <a:r>
              <a:rPr lang="es-CO" sz="2600" b="1" dirty="0"/>
              <a:t>es contrario al impulso justiciero de la carne, de la emotividad herida y alterada; y, por supuesto, al rencor. </a:t>
            </a:r>
            <a:endParaRPr lang="es-CO" sz="2600" b="1" dirty="0" smtClean="0"/>
          </a:p>
          <a:p>
            <a:pPr algn="ctr"/>
            <a:r>
              <a:rPr lang="es-CO" sz="2600" b="1" dirty="0" smtClean="0"/>
              <a:t>El perdón </a:t>
            </a:r>
            <a:r>
              <a:rPr lang="es-CO" sz="2600" b="1" dirty="0"/>
              <a:t>es una renuncia al yo (ego) </a:t>
            </a:r>
            <a:r>
              <a:rPr lang="es-CO" sz="2600" b="1" dirty="0" smtClean="0"/>
              <a:t>herido; es una </a:t>
            </a:r>
            <a:r>
              <a:rPr lang="es-CO" sz="2600" b="1" dirty="0"/>
              <a:t>parte del morir a uno mismo ampliamente expresado en el Nuevo Testamento. El ejemplo lo tenemos </a:t>
            </a:r>
            <a:r>
              <a:rPr lang="es-CO" sz="2600" b="1" dirty="0" smtClean="0"/>
              <a:t> en Jesús </a:t>
            </a:r>
            <a:r>
              <a:rPr lang="es-CO" sz="2600" b="1" dirty="0"/>
              <a:t>que se entregó a sí mismo por </a:t>
            </a:r>
            <a:r>
              <a:rPr lang="es-CO" sz="2600" b="1" dirty="0" smtClean="0"/>
              <a:t> </a:t>
            </a:r>
            <a:r>
              <a:rPr lang="es-CO" sz="2600" b="1" dirty="0"/>
              <a:t>cada uno de sus ofensores. </a:t>
            </a:r>
            <a:endParaRPr lang="es-ES" sz="2600" b="1" dirty="0"/>
          </a:p>
        </p:txBody>
      </p:sp>
      <p:sp>
        <p:nvSpPr>
          <p:cNvPr id="7" name="6 Nube"/>
          <p:cNvSpPr/>
          <p:nvPr/>
        </p:nvSpPr>
        <p:spPr>
          <a:xfrm>
            <a:off x="1734222" y="275297"/>
            <a:ext cx="5646090" cy="872387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1. ¿QUE ES EL PERDON?</a:t>
            </a:r>
            <a:endParaRPr lang="es-E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09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251520" y="404664"/>
            <a:ext cx="87849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b="1" dirty="0">
                <a:solidFill>
                  <a:schemeClr val="bg1"/>
                </a:solidFill>
              </a:rPr>
              <a:t>El perdón </a:t>
            </a:r>
            <a:r>
              <a:rPr lang="es-CO" sz="2800" b="1" dirty="0" smtClean="0">
                <a:solidFill>
                  <a:schemeClr val="bg1"/>
                </a:solidFill>
              </a:rPr>
              <a:t>libera de toda carga </a:t>
            </a:r>
            <a:r>
              <a:rPr lang="es-CO" sz="2800" b="1" dirty="0">
                <a:solidFill>
                  <a:schemeClr val="bg1"/>
                </a:solidFill>
              </a:rPr>
              <a:t>para seguir </a:t>
            </a:r>
            <a:r>
              <a:rPr lang="es-CO" sz="2800" b="1" dirty="0" smtClean="0">
                <a:solidFill>
                  <a:schemeClr val="bg1"/>
                </a:solidFill>
              </a:rPr>
              <a:t>adelante: es acordarse del </a:t>
            </a:r>
            <a:r>
              <a:rPr lang="es-CO" sz="2800" b="1" dirty="0">
                <a:solidFill>
                  <a:schemeClr val="bg1"/>
                </a:solidFill>
              </a:rPr>
              <a:t>frío del invierno, pero ya no </a:t>
            </a:r>
            <a:r>
              <a:rPr lang="es-CO" sz="2800" b="1" dirty="0" smtClean="0">
                <a:solidFill>
                  <a:schemeClr val="bg1"/>
                </a:solidFill>
              </a:rPr>
              <a:t>temblar  </a:t>
            </a:r>
            <a:r>
              <a:rPr lang="es-CO" sz="2800" b="1" dirty="0">
                <a:solidFill>
                  <a:schemeClr val="bg1"/>
                </a:solidFill>
              </a:rPr>
              <a:t>porque ha llegado la primavera</a:t>
            </a:r>
            <a:r>
              <a:rPr lang="es-CO" sz="2800" b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CO" sz="2800" b="1" dirty="0" smtClean="0">
                <a:solidFill>
                  <a:schemeClr val="bg1"/>
                </a:solidFill>
              </a:rPr>
              <a:t> </a:t>
            </a:r>
            <a:r>
              <a:rPr lang="es-CO" sz="2800" b="1" dirty="0">
                <a:solidFill>
                  <a:schemeClr val="bg1"/>
                </a:solidFill>
              </a:rPr>
              <a:t>El perdón opera un cambio de corazón. Es un regalo que debemos </a:t>
            </a:r>
            <a:r>
              <a:rPr lang="es-CO" sz="2800" b="1" dirty="0" smtClean="0">
                <a:solidFill>
                  <a:schemeClr val="bg1"/>
                </a:solidFill>
              </a:rPr>
              <a:t>proporcionar a nuestros hijos,  familia y amigos. </a:t>
            </a:r>
          </a:p>
          <a:p>
            <a:pPr algn="just"/>
            <a:r>
              <a:rPr lang="es-CO" sz="2800" b="1" dirty="0" smtClean="0">
                <a:solidFill>
                  <a:schemeClr val="bg1"/>
                </a:solidFill>
              </a:rPr>
              <a:t>Podemos </a:t>
            </a:r>
            <a:r>
              <a:rPr lang="es-CO" sz="2800" b="1" dirty="0">
                <a:solidFill>
                  <a:schemeClr val="bg1"/>
                </a:solidFill>
              </a:rPr>
              <a:t>pasar del dolor a la </a:t>
            </a:r>
            <a:r>
              <a:rPr lang="es-CO" sz="2800" b="1" dirty="0" smtClean="0">
                <a:solidFill>
                  <a:schemeClr val="bg1"/>
                </a:solidFill>
              </a:rPr>
              <a:t>compasión; cuando </a:t>
            </a:r>
            <a:r>
              <a:rPr lang="es-CO" sz="2800" b="1" dirty="0">
                <a:solidFill>
                  <a:schemeClr val="bg1"/>
                </a:solidFill>
              </a:rPr>
              <a:t>perdonamos, reconocemos el valor intrínseco </a:t>
            </a:r>
            <a:r>
              <a:rPr lang="es-CO" sz="2800" b="1" dirty="0" smtClean="0">
                <a:solidFill>
                  <a:schemeClr val="bg1"/>
                </a:solidFill>
              </a:rPr>
              <a:t>del otro. </a:t>
            </a:r>
            <a:endParaRPr lang="es-E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07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0" y="4135720"/>
            <a:ext cx="9180512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just"/>
            <a:r>
              <a:rPr lang="es-CO" sz="2800" b="1" dirty="0" smtClean="0"/>
              <a:t>Perdonar: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800" b="1" dirty="0" smtClean="0"/>
              <a:t> </a:t>
            </a:r>
            <a:r>
              <a:rPr lang="es-CO" sz="2800" b="1" dirty="0"/>
              <a:t>N</a:t>
            </a:r>
            <a:r>
              <a:rPr lang="es-CO" sz="2800" b="1" dirty="0" smtClean="0"/>
              <a:t>o </a:t>
            </a:r>
            <a:r>
              <a:rPr lang="es-CO" sz="2800" b="1" dirty="0"/>
              <a:t>es </a:t>
            </a:r>
            <a:r>
              <a:rPr lang="es-CO" sz="2800" b="1" dirty="0" smtClean="0"/>
              <a:t>justificar</a:t>
            </a:r>
            <a:r>
              <a:rPr lang="es-CO" sz="2800" b="1" dirty="0"/>
              <a:t>, excusar u olvidar. </a:t>
            </a:r>
            <a:endParaRPr lang="es-CO" sz="28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800" b="1" dirty="0" smtClean="0"/>
              <a:t> No </a:t>
            </a:r>
            <a:r>
              <a:rPr lang="es-CO" sz="2800" b="1" dirty="0"/>
              <a:t>es </a:t>
            </a:r>
            <a:r>
              <a:rPr lang="es-CO" sz="2800" b="1" dirty="0" smtClean="0"/>
              <a:t>sólo reconciliarse, pues la </a:t>
            </a:r>
            <a:r>
              <a:rPr lang="es-CO" sz="2800" b="1" dirty="0"/>
              <a:t>reconciliación exige que dos </a:t>
            </a:r>
            <a:r>
              <a:rPr lang="es-CO" sz="2800" b="1" dirty="0" smtClean="0"/>
              <a:t>personas </a:t>
            </a:r>
            <a:r>
              <a:rPr lang="es-CO" sz="2800" b="1" dirty="0"/>
              <a:t>se reúnan de </a:t>
            </a:r>
            <a:r>
              <a:rPr lang="es-CO" sz="2800" b="1" dirty="0" smtClean="0"/>
              <a:t>nuevo, respetuosamente.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800" b="1" dirty="0" smtClean="0"/>
              <a:t> Perdonar </a:t>
            </a:r>
            <a:r>
              <a:rPr lang="es-CO" sz="2800" b="1" dirty="0"/>
              <a:t>es la respuesta moral de una persona a la injusticia que otra ha cometido contra ella.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1392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230" y="0"/>
            <a:ext cx="9103540" cy="6858000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0" y="188640"/>
            <a:ext cx="9144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 LA RECONCILIACIÓN </a:t>
            </a:r>
          </a:p>
          <a:p>
            <a:pPr algn="ctr"/>
            <a:r>
              <a:rPr lang="es-CO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Va </a:t>
            </a:r>
            <a:r>
              <a:rPr lang="es-CO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más allá del perdón, </a:t>
            </a:r>
            <a:r>
              <a:rPr lang="es-CO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es recobrar </a:t>
            </a:r>
            <a:r>
              <a:rPr lang="es-CO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confianza como antes de la </a:t>
            </a:r>
            <a:r>
              <a:rPr lang="es-CO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ofensa, para esto se requiere </a:t>
            </a:r>
            <a:r>
              <a:rPr lang="es-CO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seguir los siguientes pasos</a:t>
            </a:r>
            <a:r>
              <a:rPr lang="es-CO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endParaRPr lang="es-E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 rot="21293947">
            <a:off x="379945" y="1864706"/>
            <a:ext cx="3744416" cy="12926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CO" sz="2400" b="1" dirty="0" smtClean="0"/>
              <a:t>1. </a:t>
            </a:r>
            <a:r>
              <a:rPr lang="es-CO" b="1" dirty="0" smtClean="0"/>
              <a:t>Reconocer </a:t>
            </a:r>
            <a:r>
              <a:rPr lang="es-CO" b="1" dirty="0"/>
              <a:t>que para vivir la reconciliación es necesario la participación de las personas implicadas en el conflicto.</a:t>
            </a:r>
            <a:endParaRPr lang="es-ES" b="1" dirty="0"/>
          </a:p>
        </p:txBody>
      </p:sp>
      <p:sp>
        <p:nvSpPr>
          <p:cNvPr id="6" name="5 Rectángulo"/>
          <p:cNvSpPr/>
          <p:nvPr/>
        </p:nvSpPr>
        <p:spPr>
          <a:xfrm rot="20949004">
            <a:off x="4786997" y="1941652"/>
            <a:ext cx="3744416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CO" sz="2800" b="1" dirty="0" smtClean="0"/>
              <a:t>2. </a:t>
            </a:r>
            <a:r>
              <a:rPr lang="es-CO" sz="2000" b="1" dirty="0"/>
              <a:t>Aceptar que necesitan a Jesucristo como mediador en el proceso de reconciliación. </a:t>
            </a:r>
            <a:endParaRPr lang="es-ES" sz="2000" b="1" dirty="0"/>
          </a:p>
        </p:txBody>
      </p:sp>
      <p:sp>
        <p:nvSpPr>
          <p:cNvPr id="8" name="7 Rectángulo"/>
          <p:cNvSpPr/>
          <p:nvPr/>
        </p:nvSpPr>
        <p:spPr>
          <a:xfrm rot="21235775">
            <a:off x="5297364" y="3339598"/>
            <a:ext cx="3240360" cy="14465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CO" sz="2800" b="1" dirty="0"/>
              <a:t>4</a:t>
            </a:r>
            <a:r>
              <a:rPr lang="es-CO" sz="2800" b="1" dirty="0" smtClean="0"/>
              <a:t>. </a:t>
            </a:r>
            <a:r>
              <a:rPr lang="es-CO" sz="2000" b="1" dirty="0"/>
              <a:t>Confiar en la persona y devolverle su dignidad sin recordar  las ofensas o las causas. </a:t>
            </a:r>
            <a:endParaRPr lang="es-ES" sz="2000" b="1" dirty="0"/>
          </a:p>
        </p:txBody>
      </p:sp>
      <p:sp>
        <p:nvSpPr>
          <p:cNvPr id="9" name="8 Rectángulo"/>
          <p:cNvSpPr/>
          <p:nvPr/>
        </p:nvSpPr>
        <p:spPr>
          <a:xfrm rot="21176220">
            <a:off x="551653" y="3433106"/>
            <a:ext cx="3466205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CO" sz="2800" b="1" dirty="0"/>
              <a:t>3</a:t>
            </a:r>
            <a:r>
              <a:rPr lang="es-CO" sz="2800" b="1" dirty="0" smtClean="0"/>
              <a:t>.</a:t>
            </a:r>
            <a:r>
              <a:rPr lang="es-CO" sz="2000" b="1" dirty="0"/>
              <a:t> Disposición para reconocer las causas de la ofensa, </a:t>
            </a:r>
            <a:r>
              <a:rPr lang="es-CO" sz="2000" b="1" dirty="0" smtClean="0"/>
              <a:t>comprenderla </a:t>
            </a:r>
            <a:r>
              <a:rPr lang="es-CO" sz="2000" b="1" dirty="0"/>
              <a:t>y </a:t>
            </a:r>
            <a:r>
              <a:rPr lang="es-CO" sz="2000" b="1" dirty="0" smtClean="0"/>
              <a:t>corregirla, sin </a:t>
            </a:r>
            <a:r>
              <a:rPr lang="es-CO" sz="2000" b="1" dirty="0"/>
              <a:t>atacar a las personas o tratarlas como culpables</a:t>
            </a:r>
            <a:r>
              <a:rPr lang="es-CO" sz="2000" b="1" dirty="0" smtClean="0"/>
              <a:t> </a:t>
            </a:r>
            <a:endParaRPr lang="es-ES" sz="2000" b="1" dirty="0"/>
          </a:p>
        </p:txBody>
      </p:sp>
      <p:sp>
        <p:nvSpPr>
          <p:cNvPr id="11" name="10 Rectángulo"/>
          <p:cNvSpPr/>
          <p:nvPr/>
        </p:nvSpPr>
        <p:spPr>
          <a:xfrm rot="21013880">
            <a:off x="2671456" y="5341329"/>
            <a:ext cx="4874591" cy="11387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CO" sz="2800" b="1" dirty="0" smtClean="0"/>
              <a:t>5. </a:t>
            </a:r>
            <a:r>
              <a:rPr lang="es-CO" sz="2000" b="1" dirty="0"/>
              <a:t>Perseverar, porque los procesos de reconciliación pueden ser lentos o rápidos, dependiendo de la disposición </a:t>
            </a:r>
            <a:r>
              <a:rPr lang="es-CO" sz="2000" b="1" dirty="0" smtClean="0"/>
              <a:t>de las partes. 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39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" y="0"/>
            <a:ext cx="9137904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21668" y="4664368"/>
            <a:ext cx="9144000" cy="22467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just"/>
            <a:r>
              <a:rPr lang="es-CO" sz="2800" b="1" dirty="0">
                <a:solidFill>
                  <a:schemeClr val="tx2"/>
                </a:solidFill>
              </a:rPr>
              <a:t>¡Perdónate! Nadie es perfecto, </a:t>
            </a:r>
            <a:r>
              <a:rPr lang="es-CO" sz="2800" b="1" dirty="0" smtClean="0">
                <a:solidFill>
                  <a:schemeClr val="tx2"/>
                </a:solidFill>
              </a:rPr>
              <a:t> </a:t>
            </a:r>
            <a:r>
              <a:rPr lang="es-CO" sz="2800" b="1" dirty="0">
                <a:solidFill>
                  <a:schemeClr val="tx2"/>
                </a:solidFill>
              </a:rPr>
              <a:t>todos los seres </a:t>
            </a:r>
            <a:r>
              <a:rPr lang="es-CO" sz="2800" b="1" dirty="0" smtClean="0">
                <a:solidFill>
                  <a:schemeClr val="tx2"/>
                </a:solidFill>
              </a:rPr>
              <a:t>humanos fallamos. Perdonarte </a:t>
            </a:r>
            <a:r>
              <a:rPr lang="es-CO" sz="2800" b="1" dirty="0">
                <a:solidFill>
                  <a:schemeClr val="tx2"/>
                </a:solidFill>
              </a:rPr>
              <a:t>es aceptar con humildad tu condición real de ser </a:t>
            </a:r>
            <a:r>
              <a:rPr lang="es-CO" sz="2800" b="1" dirty="0" smtClean="0">
                <a:solidFill>
                  <a:schemeClr val="tx2"/>
                </a:solidFill>
              </a:rPr>
              <a:t>humano; es </a:t>
            </a:r>
            <a:r>
              <a:rPr lang="es-CO" sz="2800" b="1" dirty="0">
                <a:solidFill>
                  <a:schemeClr val="tx2"/>
                </a:solidFill>
              </a:rPr>
              <a:t>un acto de humildad </a:t>
            </a:r>
            <a:r>
              <a:rPr lang="es-CO" sz="2800" b="1" dirty="0" smtClean="0">
                <a:solidFill>
                  <a:schemeClr val="tx2"/>
                </a:solidFill>
              </a:rPr>
              <a:t>que te </a:t>
            </a:r>
            <a:r>
              <a:rPr lang="es-CO" sz="2800" b="1" dirty="0">
                <a:solidFill>
                  <a:schemeClr val="tx2"/>
                </a:solidFill>
              </a:rPr>
              <a:t>hará depositar la confianza en Dios para recibir la fortaleza y no volver a fallar.</a:t>
            </a:r>
            <a:endParaRPr lang="es-ES" sz="2800" b="1" dirty="0">
              <a:solidFill>
                <a:schemeClr val="tx2"/>
              </a:solidFill>
            </a:endParaRPr>
          </a:p>
        </p:txBody>
      </p:sp>
      <p:sp>
        <p:nvSpPr>
          <p:cNvPr id="6" name="5 Llamada ovalada"/>
          <p:cNvSpPr/>
          <p:nvPr/>
        </p:nvSpPr>
        <p:spPr>
          <a:xfrm>
            <a:off x="2771800" y="2232334"/>
            <a:ext cx="4248472" cy="1196666"/>
          </a:xfrm>
          <a:prstGeom prst="wedgeEllipseCallout">
            <a:avLst>
              <a:gd name="adj1" fmla="val -27425"/>
              <a:gd name="adj2" fmla="val 120665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3.1  PERDONARSE A UNO MISMO 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7" name="6 Llamada de nube"/>
          <p:cNvSpPr/>
          <p:nvPr/>
        </p:nvSpPr>
        <p:spPr>
          <a:xfrm>
            <a:off x="3635896" y="102602"/>
            <a:ext cx="5500172" cy="950134"/>
          </a:xfrm>
          <a:prstGeom prst="cloudCallout">
            <a:avLst>
              <a:gd name="adj1" fmla="val -37210"/>
              <a:gd name="adj2" fmla="val 114211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3 ¿A QUIÉN PERDONAR?</a:t>
            </a:r>
            <a:endParaRPr lang="es-E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83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7214"/>
            <a:ext cx="9144000" cy="6803571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5004048" y="1117188"/>
            <a:ext cx="381097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b="1" dirty="0"/>
              <a:t>¿Te fallaron? Bienvenido a la realidad. Este es un mundo con injusticias, con seres humanos que tienen libre albedrío. Serán libres y felices quienes cruzan la barrera del </a:t>
            </a:r>
            <a:r>
              <a:rPr lang="es-CO" sz="2800" b="1" dirty="0" smtClean="0"/>
              <a:t>perdón, pues quienes perdonan </a:t>
            </a:r>
            <a:r>
              <a:rPr lang="es-CO" sz="2800" b="1" dirty="0"/>
              <a:t>y </a:t>
            </a:r>
            <a:r>
              <a:rPr lang="es-CO" sz="2800" b="1" dirty="0" smtClean="0"/>
              <a:t>olvidan, </a:t>
            </a:r>
            <a:r>
              <a:rPr lang="es-CO" sz="2800" b="1" dirty="0"/>
              <a:t>poseen una virtud suprema.</a:t>
            </a:r>
            <a:endParaRPr lang="es-ES" sz="2800" b="1" dirty="0"/>
          </a:p>
        </p:txBody>
      </p:sp>
      <p:sp>
        <p:nvSpPr>
          <p:cNvPr id="4" name="3 Rectángulo"/>
          <p:cNvSpPr/>
          <p:nvPr/>
        </p:nvSpPr>
        <p:spPr>
          <a:xfrm>
            <a:off x="323528" y="5880420"/>
            <a:ext cx="84914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>
                <a:solidFill>
                  <a:srgbClr val="FF0000"/>
                </a:solidFill>
              </a:rPr>
              <a:t>Tú </a:t>
            </a:r>
            <a:r>
              <a:rPr lang="es-CO" sz="2800" b="1" dirty="0" smtClean="0">
                <a:solidFill>
                  <a:srgbClr val="FF0000"/>
                </a:solidFill>
              </a:rPr>
              <a:t>eliges o </a:t>
            </a:r>
            <a:r>
              <a:rPr lang="es-CO" sz="2800" b="1" dirty="0">
                <a:solidFill>
                  <a:srgbClr val="FF0000"/>
                </a:solidFill>
              </a:rPr>
              <a:t>permanecer </a:t>
            </a:r>
            <a:r>
              <a:rPr lang="es-CO" sz="2800" b="1" dirty="0" smtClean="0">
                <a:solidFill>
                  <a:srgbClr val="FF0000"/>
                </a:solidFill>
              </a:rPr>
              <a:t>preso del rencor o ser libre por el perdón.</a:t>
            </a:r>
            <a:endParaRPr lang="es-ES" sz="2800" b="1" dirty="0">
              <a:solidFill>
                <a:srgbClr val="FF0000"/>
              </a:solidFill>
            </a:endParaRPr>
          </a:p>
        </p:txBody>
      </p:sp>
      <p:sp>
        <p:nvSpPr>
          <p:cNvPr id="5" name="4 Nube"/>
          <p:cNvSpPr/>
          <p:nvPr/>
        </p:nvSpPr>
        <p:spPr>
          <a:xfrm>
            <a:off x="1115616" y="116632"/>
            <a:ext cx="5184576" cy="102292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3.2  PERDONAR A OTROS </a:t>
            </a:r>
            <a:endParaRPr lang="es-E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9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-36512" y="1466538"/>
            <a:ext cx="9168525" cy="27392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228600"/>
          </a:effectLst>
        </p:spPr>
        <p:txBody>
          <a:bodyPr wrap="square">
            <a:spAutoFit/>
          </a:bodyPr>
          <a:lstStyle/>
          <a:p>
            <a:pPr algn="just"/>
            <a:r>
              <a:rPr lang="es-CO" sz="3200" b="1" dirty="0" smtClean="0">
                <a:solidFill>
                  <a:srgbClr val="0070C0"/>
                </a:solidFill>
              </a:rPr>
              <a:t> </a:t>
            </a:r>
            <a:r>
              <a:rPr lang="es-CO" sz="2800" b="1" dirty="0" smtClean="0"/>
              <a:t>¡</a:t>
            </a:r>
            <a:r>
              <a:rPr lang="es-CO" sz="2800" b="1" dirty="0"/>
              <a:t>Sí!, perdonar a Dios. Esta es muchas veces una actitud inconsciente. ¿Acaso Dios se equivoca? ¡No!, en absoluto. </a:t>
            </a:r>
            <a:r>
              <a:rPr lang="es-CO" sz="2800" b="1" dirty="0" smtClean="0"/>
              <a:t>A veces percibimos, por </a:t>
            </a:r>
            <a:r>
              <a:rPr lang="es-CO" sz="2800" b="1" dirty="0"/>
              <a:t>nuestro orgullo e </a:t>
            </a:r>
            <a:r>
              <a:rPr lang="es-CO" sz="2800" b="1" dirty="0" smtClean="0"/>
              <a:t>ignorancia, </a:t>
            </a:r>
            <a:r>
              <a:rPr lang="es-CO" sz="2800" b="1" dirty="0"/>
              <a:t>que Dios nos ha </a:t>
            </a:r>
            <a:r>
              <a:rPr lang="es-CO" sz="2800" b="1" dirty="0" smtClean="0"/>
              <a:t>fallado,  que </a:t>
            </a:r>
            <a:r>
              <a:rPr lang="es-CO" sz="2800" b="1" dirty="0"/>
              <a:t>se olvidó de </a:t>
            </a:r>
            <a:r>
              <a:rPr lang="es-CO" sz="2800" b="1" dirty="0" smtClean="0"/>
              <a:t>nosotros  </a:t>
            </a:r>
            <a:r>
              <a:rPr lang="es-CO" sz="2800" b="1" dirty="0"/>
              <a:t>o que llegó tarde. </a:t>
            </a:r>
            <a:r>
              <a:rPr lang="es-CO" sz="2800" b="1" dirty="0" smtClean="0"/>
              <a:t>Incluso le culpamos de desgracias, tragedias e injusticias.</a:t>
            </a:r>
          </a:p>
          <a:p>
            <a:pPr algn="just"/>
            <a:r>
              <a:rPr lang="es-CO" sz="2800" b="1" dirty="0" smtClean="0"/>
              <a:t>En </a:t>
            </a:r>
            <a:r>
              <a:rPr lang="es-CO" sz="2800" b="1" dirty="0"/>
              <a:t>realidad, Él </a:t>
            </a:r>
            <a:r>
              <a:rPr lang="es-CO" sz="2800" b="1" dirty="0" smtClean="0"/>
              <a:t>nos da </a:t>
            </a:r>
            <a:r>
              <a:rPr lang="es-CO" sz="2800" b="1" dirty="0"/>
              <a:t>fuerzas </a:t>
            </a:r>
            <a:r>
              <a:rPr lang="es-CO" sz="2800" b="1" dirty="0" smtClean="0"/>
              <a:t>y nos sostiene en el </a:t>
            </a:r>
            <a:r>
              <a:rPr lang="es-CO" sz="2800" b="1" dirty="0"/>
              <a:t>día malo</a:t>
            </a:r>
            <a:r>
              <a:rPr lang="es-CO" sz="2800" b="1" dirty="0" smtClean="0"/>
              <a:t>.</a:t>
            </a:r>
            <a:endParaRPr lang="es-ES" sz="2800" b="1" dirty="0"/>
          </a:p>
        </p:txBody>
      </p:sp>
      <p:sp>
        <p:nvSpPr>
          <p:cNvPr id="8" name="7 Nube"/>
          <p:cNvSpPr/>
          <p:nvPr/>
        </p:nvSpPr>
        <p:spPr>
          <a:xfrm>
            <a:off x="1763688" y="197778"/>
            <a:ext cx="6696744" cy="107098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/>
              <a:t>3.3 PERDONAR A DIOS 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71623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643</Words>
  <Application>Microsoft Office PowerPoint</Application>
  <PresentationFormat>Presentación en pantalla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Arial Rounded MT Bold</vt:lpstr>
      <vt:lpstr>Calibri</vt:lpstr>
      <vt:lpstr>Copperplate Gothic 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Sor Martha</dc:creator>
  <cp:lastModifiedBy>HP</cp:lastModifiedBy>
  <cp:revision>32</cp:revision>
  <dcterms:created xsi:type="dcterms:W3CDTF">2018-09-07T19:34:55Z</dcterms:created>
  <dcterms:modified xsi:type="dcterms:W3CDTF">2021-09-14T02:19:30Z</dcterms:modified>
</cp:coreProperties>
</file>