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3" r:id="rId1"/>
  </p:sldMasterIdLst>
  <p:sldIdLst>
    <p:sldId id="256" r:id="rId2"/>
    <p:sldId id="257" r:id="rId3"/>
    <p:sldId id="258" r:id="rId4"/>
    <p:sldId id="268" r:id="rId5"/>
    <p:sldId id="259" r:id="rId6"/>
    <p:sldId id="260" r:id="rId7"/>
    <p:sldId id="261" r:id="rId8"/>
    <p:sldId id="262" r:id="rId9"/>
    <p:sldId id="263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57" autoAdjust="0"/>
    <p:restoredTop sz="94660"/>
  </p:normalViewPr>
  <p:slideViewPr>
    <p:cSldViewPr snapToGrid="0">
      <p:cViewPr varScale="1">
        <p:scale>
          <a:sx n="74" d="100"/>
          <a:sy n="74" d="100"/>
        </p:scale>
        <p:origin x="45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03CC5-D9E9-4045-A238-F4F463D91638}" type="datetimeFigureOut">
              <a:rPr lang="es-EC" smtClean="0"/>
              <a:t>13/9/2021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A5194-8815-4F0E-8B60-CC2D12EC588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271816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03CC5-D9E9-4045-A238-F4F463D91638}" type="datetimeFigureOut">
              <a:rPr lang="es-EC" smtClean="0"/>
              <a:t>13/9/2021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A5194-8815-4F0E-8B60-CC2D12EC588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1328175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03CC5-D9E9-4045-A238-F4F463D91638}" type="datetimeFigureOut">
              <a:rPr lang="es-EC" smtClean="0"/>
              <a:t>13/9/2021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A5194-8815-4F0E-8B60-CC2D12EC5883}" type="slidenum">
              <a:rPr lang="es-EC" smtClean="0"/>
              <a:t>‹Nº›</a:t>
            </a:fld>
            <a:endParaRPr lang="es-EC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73894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03CC5-D9E9-4045-A238-F4F463D91638}" type="datetimeFigureOut">
              <a:rPr lang="es-EC" smtClean="0"/>
              <a:t>13/9/2021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A5194-8815-4F0E-8B60-CC2D12EC588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6499030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03CC5-D9E9-4045-A238-F4F463D91638}" type="datetimeFigureOut">
              <a:rPr lang="es-EC" smtClean="0"/>
              <a:t>13/9/2021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A5194-8815-4F0E-8B60-CC2D12EC5883}" type="slidenum">
              <a:rPr lang="es-EC" smtClean="0"/>
              <a:t>‹Nº›</a:t>
            </a:fld>
            <a:endParaRPr lang="es-EC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624843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03CC5-D9E9-4045-A238-F4F463D91638}" type="datetimeFigureOut">
              <a:rPr lang="es-EC" smtClean="0"/>
              <a:t>13/9/2021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A5194-8815-4F0E-8B60-CC2D12EC588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2692917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03CC5-D9E9-4045-A238-F4F463D91638}" type="datetimeFigureOut">
              <a:rPr lang="es-EC" smtClean="0"/>
              <a:t>13/9/2021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A5194-8815-4F0E-8B60-CC2D12EC588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6580752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03CC5-D9E9-4045-A238-F4F463D91638}" type="datetimeFigureOut">
              <a:rPr lang="es-EC" smtClean="0"/>
              <a:t>13/9/2021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A5194-8815-4F0E-8B60-CC2D12EC588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7855020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03CC5-D9E9-4045-A238-F4F463D91638}" type="datetimeFigureOut">
              <a:rPr lang="es-EC" smtClean="0"/>
              <a:t>13/9/2021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A5194-8815-4F0E-8B60-CC2D12EC588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6547061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03CC5-D9E9-4045-A238-F4F463D91638}" type="datetimeFigureOut">
              <a:rPr lang="es-EC" smtClean="0"/>
              <a:t>13/9/2021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A5194-8815-4F0E-8B60-CC2D12EC588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7459052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03CC5-D9E9-4045-A238-F4F463D91638}" type="datetimeFigureOut">
              <a:rPr lang="es-EC" smtClean="0"/>
              <a:t>13/9/2021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A5194-8815-4F0E-8B60-CC2D12EC588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954003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03CC5-D9E9-4045-A238-F4F463D91638}" type="datetimeFigureOut">
              <a:rPr lang="es-EC" smtClean="0"/>
              <a:t>13/9/2021</a:t>
            </a:fld>
            <a:endParaRPr lang="es-EC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A5194-8815-4F0E-8B60-CC2D12EC588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794986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03CC5-D9E9-4045-A238-F4F463D91638}" type="datetimeFigureOut">
              <a:rPr lang="es-EC" smtClean="0"/>
              <a:t>13/9/2021</a:t>
            </a:fld>
            <a:endParaRPr lang="es-EC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A5194-8815-4F0E-8B60-CC2D12EC588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337766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03CC5-D9E9-4045-A238-F4F463D91638}" type="datetimeFigureOut">
              <a:rPr lang="es-EC" smtClean="0"/>
              <a:t>13/9/2021</a:t>
            </a:fld>
            <a:endParaRPr lang="es-EC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A5194-8815-4F0E-8B60-CC2D12EC588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10703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03CC5-D9E9-4045-A238-F4F463D91638}" type="datetimeFigureOut">
              <a:rPr lang="es-EC" smtClean="0"/>
              <a:t>13/9/2021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A5194-8815-4F0E-8B60-CC2D12EC588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5840893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03CC5-D9E9-4045-A238-F4F463D91638}" type="datetimeFigureOut">
              <a:rPr lang="es-EC" smtClean="0"/>
              <a:t>13/9/2021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A5194-8815-4F0E-8B60-CC2D12EC588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832719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C03CC5-D9E9-4045-A238-F4F463D91638}" type="datetimeFigureOut">
              <a:rPr lang="es-EC" smtClean="0"/>
              <a:t>13/9/2021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F3AA5194-8815-4F0E-8B60-CC2D12EC588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239196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6" r:id="rId13"/>
    <p:sldLayoutId id="2147483737" r:id="rId14"/>
    <p:sldLayoutId id="2147483738" r:id="rId15"/>
    <p:sldLayoutId id="214748373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51FE29C0-08A2-E54E-B3A5-B65C8A695C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287"/>
            <a:ext cx="12192000" cy="6759425"/>
          </a:xfrm>
          <a:prstGeom prst="rect">
            <a:avLst/>
          </a:prstGeom>
        </p:spPr>
      </p:pic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C6FB0A6E-8A3B-488C-B5E6-F3C3CE5A0D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848139"/>
            <a:ext cx="9144000" cy="5340626"/>
          </a:xfrm>
        </p:spPr>
        <p:txBody>
          <a:bodyPr>
            <a:normAutofit/>
          </a:bodyPr>
          <a:lstStyle/>
          <a:p>
            <a:pPr algn="ctr"/>
            <a:r>
              <a:rPr lang="es-CO" sz="5400" b="1" dirty="0">
                <a:solidFill>
                  <a:srgbClr val="FFFF00"/>
                </a:solidFill>
              </a:rPr>
              <a:t>EJE III</a:t>
            </a:r>
            <a:endParaRPr lang="es-EC" sz="5400" dirty="0">
              <a:solidFill>
                <a:srgbClr val="FFFF00"/>
              </a:solidFill>
            </a:endParaRPr>
          </a:p>
          <a:p>
            <a:pPr algn="ctr"/>
            <a:r>
              <a:rPr lang="es-CO" sz="5400" b="1" dirty="0">
                <a:solidFill>
                  <a:srgbClr val="FFFF00"/>
                </a:solidFill>
              </a:rPr>
              <a:t>FORMACIÓN VICENTINA</a:t>
            </a:r>
            <a:endParaRPr lang="es-EC" sz="5400" dirty="0">
              <a:solidFill>
                <a:srgbClr val="FFFF00"/>
              </a:solidFill>
            </a:endParaRPr>
          </a:p>
          <a:p>
            <a:pPr algn="ctr"/>
            <a:r>
              <a:rPr lang="es-CO" sz="5400" b="1" dirty="0">
                <a:solidFill>
                  <a:srgbClr val="FFFF00"/>
                </a:solidFill>
              </a:rPr>
              <a:t>TEMA 14</a:t>
            </a:r>
            <a:endParaRPr lang="es-EC" sz="5400" dirty="0">
              <a:solidFill>
                <a:srgbClr val="FFFF00"/>
              </a:solidFill>
            </a:endParaRPr>
          </a:p>
          <a:p>
            <a:pPr algn="ctr"/>
            <a:r>
              <a:rPr lang="es-CO" sz="5400" b="1" dirty="0">
                <a:solidFill>
                  <a:srgbClr val="FFFF00"/>
                </a:solidFill>
              </a:rPr>
              <a:t>LA ORACIÓN FUNDAMENTO DE TODO VICENTINO</a:t>
            </a:r>
            <a:endParaRPr lang="es-EC" sz="5400" dirty="0">
              <a:solidFill>
                <a:srgbClr val="FFFF00"/>
              </a:solidFill>
            </a:endParaRPr>
          </a:p>
          <a:p>
            <a:r>
              <a:rPr lang="es-CO" sz="2800" dirty="0">
                <a:solidFill>
                  <a:schemeClr val="accent4"/>
                </a:solidFill>
              </a:rPr>
              <a:t> </a:t>
            </a:r>
            <a:endParaRPr lang="es-EC" sz="2800" dirty="0">
              <a:solidFill>
                <a:schemeClr val="accent4"/>
              </a:solidFill>
            </a:endParaRPr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8011005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8A0E7E1-1081-4D40-920E-3623F7A19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365125"/>
            <a:ext cx="2941983" cy="6048927"/>
          </a:xfrm>
        </p:spPr>
        <p:txBody>
          <a:bodyPr/>
          <a:lstStyle/>
          <a:p>
            <a:r>
              <a:rPr lang="es-CO" b="1" dirty="0"/>
              <a:t>Una oración compartida</a:t>
            </a:r>
            <a:r>
              <a:rPr lang="es-EC" dirty="0"/>
              <a:t/>
            </a:r>
            <a:br>
              <a:rPr lang="es-EC" dirty="0"/>
            </a:br>
            <a:endParaRPr lang="es-EC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A612DB96-3065-4C9E-9C2A-7A6719C367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8378" y="1177290"/>
            <a:ext cx="8322365" cy="6048926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es-EC" sz="3200" dirty="0"/>
              <a:t>*</a:t>
            </a:r>
            <a:r>
              <a:rPr lang="es-CO" sz="3200" dirty="0"/>
              <a:t>En tiempo de san Vicente, la oración tenía una singular tendencia a abstraerse en la vida y a alejarse de la acción. Vicente reacciona con vigor contra la oración individualista, que no concluye con una participación, sencilla y espontánea, y que es una experiencia indispensable para una verdadera comunidad.</a:t>
            </a:r>
            <a:endParaRPr lang="es-EC" sz="32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FE2CE076-4420-448B-9602-9E82492182E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698" y="2126974"/>
            <a:ext cx="2820185" cy="4149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4835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A1940A23-8B59-440C-B4C6-E627177349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85257" y="321582"/>
            <a:ext cx="8033657" cy="6181448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s-ES" sz="3000" b="1" u="sng" dirty="0">
                <a:solidFill>
                  <a:schemeClr val="tx1"/>
                </a:solidFill>
              </a:rPr>
              <a:t>ORACION </a:t>
            </a:r>
          </a:p>
          <a:p>
            <a:pPr marL="0" indent="0" algn="ctr">
              <a:buNone/>
            </a:pPr>
            <a:r>
              <a:rPr lang="es-ES" sz="3000" b="1" dirty="0">
                <a:solidFill>
                  <a:schemeClr val="tx1"/>
                </a:solidFill>
              </a:rPr>
              <a:t>Señor Jesús, Tú que quisiste hacerte pobre,</a:t>
            </a:r>
            <a:br>
              <a:rPr lang="es-ES" sz="3000" b="1" dirty="0">
                <a:solidFill>
                  <a:schemeClr val="tx1"/>
                </a:solidFill>
              </a:rPr>
            </a:br>
            <a:r>
              <a:rPr lang="es-ES" sz="3000" b="1" dirty="0">
                <a:solidFill>
                  <a:schemeClr val="tx1"/>
                </a:solidFill>
              </a:rPr>
              <a:t>haz que tengamos ojos y corazón para los pobres;</a:t>
            </a:r>
            <a:br>
              <a:rPr lang="es-ES" sz="3000" b="1" dirty="0">
                <a:solidFill>
                  <a:schemeClr val="tx1"/>
                </a:solidFill>
              </a:rPr>
            </a:br>
            <a:r>
              <a:rPr lang="es-ES" sz="3000" b="1" dirty="0">
                <a:solidFill>
                  <a:schemeClr val="tx1"/>
                </a:solidFill>
              </a:rPr>
              <a:t>y que te reconozcamos a Ti en ellos;</a:t>
            </a:r>
            <a:br>
              <a:rPr lang="es-ES" sz="3000" b="1" dirty="0">
                <a:solidFill>
                  <a:schemeClr val="tx1"/>
                </a:solidFill>
              </a:rPr>
            </a:br>
            <a:r>
              <a:rPr lang="es-ES" sz="3000" b="1" dirty="0">
                <a:solidFill>
                  <a:schemeClr val="tx1"/>
                </a:solidFill>
              </a:rPr>
              <a:t>en su sed, en su hambre, en su soledad, en su desventura.</a:t>
            </a:r>
            <a:endParaRPr lang="es-EC" sz="3000" b="1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s-ES" sz="3000" b="1" dirty="0">
                <a:solidFill>
                  <a:schemeClr val="tx1"/>
                </a:solidFill>
              </a:rPr>
              <a:t>Suscita en nuestra Familia Vicentina</a:t>
            </a:r>
            <a:br>
              <a:rPr lang="es-ES" sz="3000" b="1" dirty="0">
                <a:solidFill>
                  <a:schemeClr val="tx1"/>
                </a:solidFill>
              </a:rPr>
            </a:br>
            <a:r>
              <a:rPr lang="es-ES" sz="3000" b="1" dirty="0">
                <a:solidFill>
                  <a:schemeClr val="tx1"/>
                </a:solidFill>
              </a:rPr>
              <a:t>la unidad, la sencillez, la humildad</a:t>
            </a:r>
            <a:br>
              <a:rPr lang="es-ES" sz="3000" b="1" dirty="0">
                <a:solidFill>
                  <a:schemeClr val="tx1"/>
                </a:solidFill>
              </a:rPr>
            </a:br>
            <a:r>
              <a:rPr lang="es-ES" sz="3000" b="1" dirty="0">
                <a:solidFill>
                  <a:schemeClr val="tx1"/>
                </a:solidFill>
              </a:rPr>
              <a:t>y el fuego de la caridad</a:t>
            </a:r>
            <a:br>
              <a:rPr lang="es-ES" sz="3000" b="1" dirty="0">
                <a:solidFill>
                  <a:schemeClr val="tx1"/>
                </a:solidFill>
              </a:rPr>
            </a:br>
            <a:r>
              <a:rPr lang="es-ES" sz="3000" b="1" dirty="0">
                <a:solidFill>
                  <a:schemeClr val="tx1"/>
                </a:solidFill>
              </a:rPr>
              <a:t>que abrasó a San Vicente de Paúl</a:t>
            </a:r>
            <a:endParaRPr lang="es-EC" sz="3000" b="1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s-ES" sz="3000" b="1" dirty="0">
                <a:solidFill>
                  <a:schemeClr val="tx1"/>
                </a:solidFill>
              </a:rPr>
              <a:t>Danos fortaleza para que, fieles a la práctica de estas virtudes,</a:t>
            </a:r>
            <a:br>
              <a:rPr lang="es-ES" sz="3000" b="1" dirty="0">
                <a:solidFill>
                  <a:schemeClr val="tx1"/>
                </a:solidFill>
              </a:rPr>
            </a:br>
            <a:r>
              <a:rPr lang="es-ES" sz="3000" b="1" dirty="0">
                <a:solidFill>
                  <a:schemeClr val="tx1"/>
                </a:solidFill>
              </a:rPr>
              <a:t>podamos contemplarte y servirte en la persona de los pobres</a:t>
            </a:r>
            <a:br>
              <a:rPr lang="es-ES" sz="3000" b="1" dirty="0">
                <a:solidFill>
                  <a:schemeClr val="tx1"/>
                </a:solidFill>
              </a:rPr>
            </a:br>
            <a:r>
              <a:rPr lang="es-ES" sz="3000" b="1" dirty="0">
                <a:solidFill>
                  <a:schemeClr val="tx1"/>
                </a:solidFill>
              </a:rPr>
              <a:t>y un día unirnos a Ti y a ellos en tu Reino.</a:t>
            </a:r>
          </a:p>
          <a:p>
            <a:pPr marL="0" indent="0" algn="ctr">
              <a:buNone/>
            </a:pPr>
            <a:r>
              <a:rPr lang="es-ES" sz="3000" b="1" dirty="0">
                <a:solidFill>
                  <a:schemeClr val="tx1"/>
                </a:solidFill>
              </a:rPr>
              <a:t>AMEN  </a:t>
            </a:r>
            <a:endParaRPr lang="es-EC" sz="3000" b="1" dirty="0">
              <a:solidFill>
                <a:schemeClr val="tx1"/>
              </a:solidFill>
            </a:endParaRPr>
          </a:p>
          <a:p>
            <a:pPr marL="0" indent="0" fontAlgn="base">
              <a:buNone/>
            </a:pPr>
            <a:endParaRPr lang="es-EC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78475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556DF791-48FB-1849-AABB-917A744EC1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2425" y="292653"/>
            <a:ext cx="6375400" cy="62738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94113961-94F1-4440-90A0-61B73436A3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425" y="292653"/>
            <a:ext cx="4953000" cy="627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293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FED9C45-A441-4BA8-98E7-9CFD9513BC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503582"/>
            <a:ext cx="3137452" cy="5870713"/>
          </a:xfrm>
        </p:spPr>
        <p:txBody>
          <a:bodyPr>
            <a:normAutofit/>
          </a:bodyPr>
          <a:lstStyle/>
          <a:p>
            <a:r>
              <a:rPr lang="es-CO" b="1" i="1" dirty="0"/>
              <a:t>SAN VICENTE DE PAÚL Y LA ORACIÓN.</a:t>
            </a:r>
            <a:r>
              <a:rPr lang="es-EC" dirty="0"/>
              <a:t/>
            </a:r>
            <a:br>
              <a:rPr lang="es-EC" dirty="0"/>
            </a:br>
            <a:endParaRPr lang="es-EC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8FE33967-6391-4711-9679-DF6C3E42D9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33461" y="397564"/>
            <a:ext cx="7712765" cy="6175513"/>
          </a:xfrm>
        </p:spPr>
        <p:txBody>
          <a:bodyPr>
            <a:normAutofit fontScale="85000" lnSpcReduction="10000"/>
          </a:bodyPr>
          <a:lstStyle/>
          <a:p>
            <a:pPr marL="0" indent="0" fontAlgn="base">
              <a:buNone/>
            </a:pPr>
            <a:r>
              <a:rPr lang="es-CO" sz="4000" dirty="0"/>
              <a:t>San Vicente de Paúl  nos dejó   sus reflexiones y consignas  relativas a la plegaria, a la vida de oración que profundiza el carisma Vicentino. </a:t>
            </a:r>
            <a:endParaRPr lang="es-EC" sz="4000" dirty="0"/>
          </a:p>
          <a:p>
            <a:pPr marL="0" indent="0" fontAlgn="base">
              <a:buNone/>
            </a:pPr>
            <a:r>
              <a:rPr lang="es-CO" sz="4000" dirty="0"/>
              <a:t>Dos acontecimientos espirituales influyeron decisivamente en él: </a:t>
            </a:r>
            <a:endParaRPr lang="es-EC" sz="4000" dirty="0"/>
          </a:p>
          <a:p>
            <a:pPr lvl="0" fontAlgn="base"/>
            <a:r>
              <a:rPr lang="es-CO" sz="4000" dirty="0"/>
              <a:t>Su encuentro con los pobres, que le hacen leer el Evangelio con otros ojos. </a:t>
            </a:r>
            <a:endParaRPr lang="es-EC" sz="4000" dirty="0"/>
          </a:p>
          <a:p>
            <a:pPr lvl="0" fontAlgn="base"/>
            <a:r>
              <a:rPr lang="es-CO" sz="4000" dirty="0"/>
              <a:t>Su encuentro con san Francisco de Sales, cuyo ejemplo alude como a los de un padre.</a:t>
            </a:r>
            <a:endParaRPr lang="es-EC" sz="4000" dirty="0"/>
          </a:p>
          <a:p>
            <a:pPr marL="0" indent="0">
              <a:buNone/>
            </a:pPr>
            <a:endParaRPr lang="es-EC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92372F67-2771-0840-97F4-D01D209833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61" y="2420177"/>
            <a:ext cx="4191000" cy="415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8291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DE8B433-E8A6-4223-8C3F-A046AA05B9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7325" y="455065"/>
            <a:ext cx="5353877" cy="6194701"/>
          </a:xfrm>
        </p:spPr>
        <p:txBody>
          <a:bodyPr>
            <a:normAutofit fontScale="90000"/>
          </a:bodyPr>
          <a:lstStyle/>
          <a:p>
            <a:pPr marL="0" indent="0" fontAlgn="base"/>
            <a:r>
              <a:rPr lang="es-CO" sz="2700" dirty="0">
                <a:latin typeface="+mn-lt"/>
              </a:rPr>
              <a:t>San Vicente está convencido de que Dios oculta sus secretos a los sabios y los revela a los pequeños y humildes (Mt 11,25), y </a:t>
            </a:r>
            <a:r>
              <a:rPr lang="es-CO" sz="2700" i="1" dirty="0">
                <a:latin typeface="+mn-lt"/>
              </a:rPr>
              <a:t>“a esos corazones les descubre lo que todas las escuelas no han sabido encon­trar”</a:t>
            </a:r>
            <a:r>
              <a:rPr lang="es-CO" sz="2700" dirty="0">
                <a:latin typeface="+mn-lt"/>
              </a:rPr>
              <a:t> (Escritos de SVP IX, 385) </a:t>
            </a:r>
            <a:br>
              <a:rPr lang="es-CO" sz="2700" dirty="0">
                <a:latin typeface="+mn-lt"/>
              </a:rPr>
            </a:br>
            <a:r>
              <a:rPr lang="es-EC" sz="2700" dirty="0">
                <a:latin typeface="+mn-lt"/>
              </a:rPr>
              <a:t/>
            </a:r>
            <a:br>
              <a:rPr lang="es-EC" sz="2700" dirty="0">
                <a:latin typeface="+mn-lt"/>
              </a:rPr>
            </a:br>
            <a:r>
              <a:rPr lang="es-CO" sz="2700" dirty="0">
                <a:latin typeface="+mn-lt"/>
              </a:rPr>
              <a:t>Una verdad es el fundamento de su vida de oración: </a:t>
            </a:r>
            <a:r>
              <a:rPr lang="es-CO" sz="2700" i="1" dirty="0">
                <a:latin typeface="+mn-lt"/>
              </a:rPr>
              <a:t>“La verdadera religión está entre los pobres…, y si queremos por medio de la oración entrar en la inti­midad de Dios, no hay otro camino que actuar ante Él, pues “somos pobres y ruines”</a:t>
            </a:r>
            <a:r>
              <a:rPr lang="es-CO" sz="2700" dirty="0">
                <a:latin typeface="+mn-lt"/>
              </a:rPr>
              <a:t> (XI, 440)</a:t>
            </a:r>
            <a:r>
              <a:rPr lang="es-EC" sz="2700" dirty="0">
                <a:latin typeface="+mn-lt"/>
              </a:rPr>
              <a:t/>
            </a:r>
            <a:br>
              <a:rPr lang="es-EC" sz="2700" dirty="0">
                <a:latin typeface="+mn-lt"/>
              </a:rPr>
            </a:br>
            <a:endParaRPr lang="es-EC" sz="2700" dirty="0">
              <a:latin typeface="+mn-lt"/>
            </a:endParaRPr>
          </a:p>
        </p:txBody>
      </p:sp>
      <p:pic>
        <p:nvPicPr>
          <p:cNvPr id="3074" name="Picture 2" descr="Imagen relacionada">
            <a:extLst>
              <a:ext uri="{FF2B5EF4-FFF2-40B4-BE49-F238E27FC236}">
                <a16:creationId xmlns:a16="http://schemas.microsoft.com/office/drawing/2014/main" xmlns="" id="{AD8F70C7-E63B-4A64-9AE2-392B4D62ED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97021" y="2349370"/>
            <a:ext cx="2075414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98128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A5BBA6C3-EC64-4AC5-ABD0-55EBDDC9E5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4203" y="470057"/>
            <a:ext cx="6269583" cy="5811838"/>
          </a:xfrm>
        </p:spPr>
        <p:txBody>
          <a:bodyPr>
            <a:noAutofit/>
          </a:bodyPr>
          <a:lstStyle/>
          <a:p>
            <a:pPr algn="just" fontAlgn="base">
              <a:buFont typeface="Wingdings" panose="05000000000000000000" pitchFamily="2" charset="2"/>
              <a:buChar char="v"/>
            </a:pPr>
            <a:r>
              <a:rPr lang="es-CO" sz="2400" dirty="0"/>
              <a:t>La oración como la entiende San Vicente no es sólo contemplación. No debe ser desencarnada, sino llevar a la acción. </a:t>
            </a:r>
          </a:p>
          <a:p>
            <a:pPr algn="just" fontAlgn="base">
              <a:buFont typeface="Wingdings" panose="05000000000000000000" pitchFamily="2" charset="2"/>
              <a:buChar char="v"/>
            </a:pPr>
            <a:r>
              <a:rPr lang="es-CO" sz="2400" dirty="0"/>
              <a:t>Hay mucho camino </a:t>
            </a:r>
            <a:r>
              <a:rPr lang="es-CO" sz="2400" i="1" dirty="0"/>
              <a:t>“desde las dulces conversaciones con Dios”</a:t>
            </a:r>
            <a:r>
              <a:rPr lang="es-CO" sz="2400" dirty="0"/>
              <a:t> al </a:t>
            </a:r>
            <a:r>
              <a:rPr lang="es-CO" sz="2400" i="1" dirty="0"/>
              <a:t>“trabajo, al sufrimiento, a las desgracias en el servicio de los pobres”</a:t>
            </a:r>
            <a:r>
              <a:rPr lang="es-CO" sz="2400" dirty="0"/>
              <a:t> y desde lo uno a lo otro, puede </a:t>
            </a:r>
            <a:r>
              <a:rPr lang="es-CO" sz="2400" i="1" dirty="0"/>
              <a:t>“quedar uno a mitad de camino”</a:t>
            </a:r>
            <a:r>
              <a:rPr lang="es-CO" sz="2400" dirty="0"/>
              <a:t> y </a:t>
            </a:r>
            <a:r>
              <a:rPr lang="es-CO" sz="2400" i="1" dirty="0"/>
              <a:t>“faltarle el coraje”.</a:t>
            </a:r>
            <a:r>
              <a:rPr lang="es-CO" sz="2400" dirty="0"/>
              <a:t> La ilusión es tan fácil y agradable, </a:t>
            </a:r>
            <a:r>
              <a:rPr lang="es-CO" sz="2400" i="1" dirty="0"/>
              <a:t>“no nos engañemos”</a:t>
            </a:r>
            <a:r>
              <a:rPr lang="es-CO" sz="2400" dirty="0"/>
              <a:t> (XI, 733)</a:t>
            </a:r>
            <a:endParaRPr lang="es-EC" sz="2400" dirty="0"/>
          </a:p>
          <a:p>
            <a:pPr algn="just" fontAlgn="base">
              <a:buFont typeface="Wingdings" panose="05000000000000000000" pitchFamily="2" charset="2"/>
              <a:buChar char="v"/>
            </a:pPr>
            <a:r>
              <a:rPr lang="es-CO" sz="2400" dirty="0"/>
              <a:t>San Vicente no limita la oración a una relación personal con Dios; él se preocupó de la oración de la Iglesia y contribuyó a renovarla.</a:t>
            </a:r>
          </a:p>
          <a:p>
            <a:pPr algn="just" fontAlgn="base">
              <a:buFont typeface="Wingdings" panose="05000000000000000000" pitchFamily="2" charset="2"/>
              <a:buChar char="v"/>
            </a:pPr>
            <a:endParaRPr lang="es-EC" sz="2400" dirty="0"/>
          </a:p>
        </p:txBody>
      </p:sp>
      <p:pic>
        <p:nvPicPr>
          <p:cNvPr id="3074" name="Picture 2" descr="Imagen relacionada">
            <a:extLst>
              <a:ext uri="{FF2B5EF4-FFF2-40B4-BE49-F238E27FC236}">
                <a16:creationId xmlns:a16="http://schemas.microsoft.com/office/drawing/2014/main" xmlns="" id="{AD8F70C7-E63B-4A64-9AE2-392B4D62ED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06688" y="2274418"/>
            <a:ext cx="2075414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42491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D5A81E58-44D1-4811-BEDB-202EB675B4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3414" y="332064"/>
            <a:ext cx="9234594" cy="636104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endParaRPr lang="es-EC" sz="2400" dirty="0"/>
          </a:p>
          <a:p>
            <a:pPr algn="just" fontAlgn="base">
              <a:buFont typeface="Wingdings" panose="05000000000000000000" pitchFamily="2" charset="2"/>
              <a:buChar char="v"/>
            </a:pPr>
            <a:r>
              <a:rPr lang="es-CO" sz="2800" dirty="0"/>
              <a:t>San Vicente propone una oración compartida, en lugar de aislarse en un individualismo, invita a un intercambio espiritual e inventa la </a:t>
            </a:r>
            <a:r>
              <a:rPr lang="es-CO" sz="2800" i="1" dirty="0"/>
              <a:t>“repetición de oración”</a:t>
            </a:r>
            <a:r>
              <a:rPr lang="es-CO" sz="2800" dirty="0"/>
              <a:t>.</a:t>
            </a:r>
            <a:endParaRPr lang="es-EC" sz="2800" dirty="0"/>
          </a:p>
          <a:p>
            <a:pPr algn="just" fontAlgn="base">
              <a:buFont typeface="Wingdings" panose="05000000000000000000" pitchFamily="2" charset="2"/>
              <a:buChar char="v"/>
            </a:pPr>
            <a:r>
              <a:rPr lang="es-CO" sz="2800" dirty="0"/>
              <a:t>Hoy la oración es renovada. </a:t>
            </a:r>
            <a:endParaRPr lang="es-EC" sz="2800" dirty="0"/>
          </a:p>
          <a:p>
            <a:pPr algn="just" fontAlgn="base">
              <a:buFont typeface="Wingdings" panose="05000000000000000000" pitchFamily="2" charset="2"/>
              <a:buChar char="v"/>
            </a:pPr>
            <a:r>
              <a:rPr lang="es-CO" sz="2800" dirty="0"/>
              <a:t>Surgen y se desarrollan Escuelas  y grupos de oración. </a:t>
            </a:r>
          </a:p>
          <a:p>
            <a:pPr algn="just" fontAlgn="base">
              <a:buFont typeface="Wingdings" panose="05000000000000000000" pitchFamily="2" charset="2"/>
              <a:buChar char="v"/>
            </a:pPr>
            <a:r>
              <a:rPr lang="es-CO" sz="2800" dirty="0"/>
              <a:t>Los lugares de oración son frecuentados por la fe de los fieles quienes buscan a Dios. </a:t>
            </a:r>
            <a:endParaRPr lang="es-EC" sz="16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0260" y="4458247"/>
            <a:ext cx="2960651" cy="1972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6335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F9F0698-F964-4894-A68F-9ADF319F36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931" y="230214"/>
            <a:ext cx="8694295" cy="6492875"/>
          </a:xfrm>
        </p:spPr>
        <p:txBody>
          <a:bodyPr>
            <a:normAutofit/>
          </a:bodyPr>
          <a:lstStyle/>
          <a:p>
            <a:pPr algn="ctr" fontAlgn="base"/>
            <a:r>
              <a:rPr lang="es-CO" sz="3200" dirty="0">
                <a:solidFill>
                  <a:schemeClr val="tx1"/>
                </a:solidFill>
                <a:latin typeface="+mn-lt"/>
              </a:rPr>
              <a:t>La oración es compartida,  nacen comunidades nuevas y también nuevas formas de relación con el Creador.</a:t>
            </a:r>
            <a:br>
              <a:rPr lang="es-CO" sz="3200" dirty="0">
                <a:solidFill>
                  <a:schemeClr val="tx1"/>
                </a:solidFill>
                <a:latin typeface="+mn-lt"/>
              </a:rPr>
            </a:br>
            <a:r>
              <a:rPr lang="es-CO" sz="3200" dirty="0">
                <a:solidFill>
                  <a:schemeClr val="tx1"/>
                </a:solidFill>
                <a:latin typeface="+mn-lt"/>
              </a:rPr>
              <a:t/>
            </a:r>
            <a:br>
              <a:rPr lang="es-CO" sz="3200" dirty="0">
                <a:solidFill>
                  <a:schemeClr val="tx1"/>
                </a:solidFill>
                <a:latin typeface="+mn-lt"/>
              </a:rPr>
            </a:br>
            <a:r>
              <a:rPr lang="es-CO" sz="3200" dirty="0">
                <a:solidFill>
                  <a:schemeClr val="tx1"/>
                </a:solidFill>
              </a:rPr>
              <a:t>El pueblo de Dios se expresa espontáneamente, es necesario que la liturgia de la Iglesia sea llamativa y no abstracta.</a:t>
            </a:r>
            <a:br>
              <a:rPr lang="es-CO" sz="3200" dirty="0">
                <a:solidFill>
                  <a:schemeClr val="tx1"/>
                </a:solidFill>
              </a:rPr>
            </a:br>
            <a:r>
              <a:rPr lang="es-EC" sz="3200" dirty="0">
                <a:solidFill>
                  <a:schemeClr val="tx1"/>
                </a:solidFill>
              </a:rPr>
              <a:t/>
            </a:r>
            <a:br>
              <a:rPr lang="es-EC" sz="3200" dirty="0">
                <a:solidFill>
                  <a:schemeClr val="tx1"/>
                </a:solidFill>
              </a:rPr>
            </a:br>
            <a:r>
              <a:rPr lang="es-CO" sz="3200" dirty="0">
                <a:solidFill>
                  <a:schemeClr val="tx1"/>
                </a:solidFill>
              </a:rPr>
              <a:t>¿No deberíamos, como lo hacía san Vicente, escuchar a los pobres y humildes para aprender de ellos a orar, para orar con ellos y encontrar con ellos una expresión de su fe?</a:t>
            </a:r>
            <a:r>
              <a:rPr lang="es-EC" sz="3200" dirty="0"/>
              <a:t/>
            </a:r>
            <a:br>
              <a:rPr lang="es-EC" sz="3200" dirty="0"/>
            </a:br>
            <a:endParaRPr lang="es-EC" sz="32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8911" y="1617844"/>
            <a:ext cx="2025571" cy="3643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2908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4ED8BED-D951-4DE7-880D-2F4E1A01CB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844" y="365125"/>
            <a:ext cx="3073200" cy="5942910"/>
          </a:xfrm>
        </p:spPr>
        <p:txBody>
          <a:bodyPr>
            <a:normAutofit/>
          </a:bodyPr>
          <a:lstStyle/>
          <a:p>
            <a:pPr algn="ctr"/>
            <a:r>
              <a:rPr lang="es-CO" b="1" dirty="0"/>
              <a:t> San Vicente, hombre de oración</a:t>
            </a:r>
            <a:r>
              <a:rPr lang="es-EC" dirty="0"/>
              <a:t/>
            </a:r>
            <a:br>
              <a:rPr lang="es-EC" dirty="0"/>
            </a:br>
            <a:endParaRPr lang="es-EC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E345F34C-3E5E-4495-A2B7-41FA1120B8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1637" y="476830"/>
            <a:ext cx="7765773" cy="6246259"/>
          </a:xfrm>
        </p:spPr>
        <p:txBody>
          <a:bodyPr>
            <a:noAutofit/>
          </a:bodyPr>
          <a:lstStyle/>
          <a:p>
            <a:pPr fontAlgn="base"/>
            <a:r>
              <a:rPr lang="es-CO" sz="2800" dirty="0"/>
              <a:t>San Vicente se revela como hombre de oración, así se reconoce en sus conferencias y en su correspondencias.  Un ejemplo es la carta dirigida a Esteban Blatiron, Superior de Génova: </a:t>
            </a:r>
          </a:p>
          <a:p>
            <a:pPr marL="0" indent="0" fontAlgn="base">
              <a:buNone/>
            </a:pPr>
            <a:r>
              <a:rPr lang="es-CO" sz="2400" b="1" i="1" dirty="0"/>
              <a:t>“¡Bondad divina, une también así los corazones de esta pequeña Compañía de la Misión, y pídele lo que quieras! La fatiga será dulce y todo trabajo resultará fácil, el fuerte aliviará al débil, y el débil amará al fuerte y le obtendrá de Dios mayores fuerzas; y así, Señor, tu obra se hará a tu gusto y para la edificación de la Iglesia, y los obreros se multiplicarán, atraídos por el olor de tanta caridad”</a:t>
            </a:r>
            <a:r>
              <a:rPr lang="es-CO" sz="2400" b="1" dirty="0"/>
              <a:t> </a:t>
            </a:r>
            <a:r>
              <a:rPr lang="es-CO" sz="2800" b="1" dirty="0"/>
              <a:t>(III, 234)</a:t>
            </a:r>
            <a:endParaRPr lang="es-EC" sz="2800" dirty="0"/>
          </a:p>
          <a:p>
            <a:pPr marL="0" indent="0">
              <a:buNone/>
            </a:pPr>
            <a:endParaRPr lang="es-EC" sz="1600" dirty="0"/>
          </a:p>
        </p:txBody>
      </p:sp>
      <p:pic>
        <p:nvPicPr>
          <p:cNvPr id="6148" name="Picture 4" descr="Resultado de imagen para imagenes de san vicente de paul en oracion">
            <a:extLst>
              <a:ext uri="{FF2B5EF4-FFF2-40B4-BE49-F238E27FC236}">
                <a16:creationId xmlns:a16="http://schemas.microsoft.com/office/drawing/2014/main" xmlns="" id="{0BCD7AB1-BBDE-4DA5-BECE-7998D2AF57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1173" y="2756564"/>
            <a:ext cx="2254525" cy="3551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84173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F502E170-734F-4DF5-8E41-57D0BABC95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9424" y="365124"/>
            <a:ext cx="6003235" cy="6022423"/>
          </a:xfrm>
        </p:spPr>
        <p:txBody>
          <a:bodyPr>
            <a:noAutofit/>
          </a:bodyPr>
          <a:lstStyle/>
          <a:p>
            <a:pPr marL="0" indent="0" algn="just" fontAlgn="base">
              <a:buNone/>
            </a:pPr>
            <a:r>
              <a:rPr lang="es-CO" sz="3600" dirty="0"/>
              <a:t> </a:t>
            </a:r>
            <a:r>
              <a:rPr lang="es-CO" sz="3600" b="1" dirty="0"/>
              <a:t>UNIÓN ENTRE LA ORACIÓN Y LA VIDA</a:t>
            </a:r>
          </a:p>
          <a:p>
            <a:pPr marL="0" indent="0" algn="just" fontAlgn="base">
              <a:buNone/>
            </a:pPr>
            <a:r>
              <a:rPr lang="es-CO" sz="3600" dirty="0"/>
              <a:t> San Vicente la define de modo significativo en muchos pasajes en los que plantea el conflicto entre la urgencia del servicio y la obligación de la oración, y aún de la misa:</a:t>
            </a:r>
            <a:r>
              <a:rPr lang="es-EC" sz="3600" dirty="0"/>
              <a:t/>
            </a:r>
            <a:br>
              <a:rPr lang="es-EC" sz="3600" dirty="0"/>
            </a:br>
            <a:r>
              <a:rPr lang="es-CO" sz="3600" b="1" dirty="0"/>
              <a:t>(IX,297-298)</a:t>
            </a:r>
            <a:r>
              <a:rPr lang="es-EC" sz="11500" dirty="0"/>
              <a:t/>
            </a:r>
            <a:br>
              <a:rPr lang="es-EC" sz="11500" dirty="0"/>
            </a:br>
            <a:r>
              <a:rPr lang="es-EC" sz="3200" dirty="0"/>
              <a:t/>
            </a:r>
            <a:br>
              <a:rPr lang="es-EC" sz="3200" dirty="0"/>
            </a:br>
            <a:endParaRPr lang="es-EC" sz="3200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4961" y="1159621"/>
            <a:ext cx="3170745" cy="4433427"/>
          </a:xfrm>
          <a:prstGeom prst="snip1Rect">
            <a:avLst/>
          </a:prstGeom>
        </p:spPr>
      </p:pic>
    </p:spTree>
    <p:extLst>
      <p:ext uri="{BB962C8B-B14F-4D97-AF65-F5344CB8AC3E}">
        <p14:creationId xmlns:p14="http://schemas.microsoft.com/office/powerpoint/2010/main" val="36914910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FA8E8D6-4EF2-4DB6-9E68-CF33F1484B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35897"/>
            <a:ext cx="9361714" cy="6141692"/>
          </a:xfrm>
        </p:spPr>
        <p:txBody>
          <a:bodyPr/>
          <a:lstStyle/>
          <a:p>
            <a:pPr algn="ctr"/>
            <a:r>
              <a:rPr lang="es-CO" sz="4800" b="1" dirty="0"/>
              <a:t>UNA ORACIÓN EN LA VIDA Y      PARA LA ACCIÓN</a:t>
            </a:r>
            <a:r>
              <a:rPr lang="es-EC" dirty="0"/>
              <a:t/>
            </a:r>
            <a:br>
              <a:rPr lang="es-EC" dirty="0"/>
            </a:br>
            <a:endParaRPr lang="es-EC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57B10FF5-DE46-44E9-AC6A-774E3357B9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6741" y="1874236"/>
            <a:ext cx="8574156" cy="6141691"/>
          </a:xfrm>
        </p:spPr>
        <p:txBody>
          <a:bodyPr>
            <a:normAutofit/>
          </a:bodyPr>
          <a:lstStyle/>
          <a:p>
            <a:pPr algn="just" fontAlgn="base"/>
            <a:r>
              <a:rPr lang="es-CO" sz="2800" dirty="0"/>
              <a:t>San Vicente  relaciona la  vida  con la acción. Es una continuidad verdadera, definida en el célebre: </a:t>
            </a:r>
            <a:r>
              <a:rPr lang="es-CO" sz="2800" b="1" i="1" dirty="0"/>
              <a:t>“Dejar a Dios por Dios”.</a:t>
            </a:r>
            <a:endParaRPr lang="es-EC" sz="2800" b="1" dirty="0"/>
          </a:p>
          <a:p>
            <a:pPr algn="just" fontAlgn="base"/>
            <a:r>
              <a:rPr lang="es-CO" sz="2800" dirty="0"/>
              <a:t>Por eso, San Vicente denuncia la oración que sólo consiste en </a:t>
            </a:r>
            <a:r>
              <a:rPr lang="es-CO" sz="2800" b="1" i="1" dirty="0"/>
              <a:t>“dulces conversaciones”,</a:t>
            </a:r>
            <a:r>
              <a:rPr lang="es-CO" sz="2800" b="1" dirty="0"/>
              <a:t> </a:t>
            </a:r>
            <a:r>
              <a:rPr lang="es-CO" sz="2800" dirty="0"/>
              <a:t>y no desemboca en la resolución y acción:</a:t>
            </a:r>
            <a:r>
              <a:rPr lang="es-EC" sz="2800" dirty="0"/>
              <a:t> </a:t>
            </a:r>
            <a:r>
              <a:rPr lang="es-CO" sz="2800" b="1" dirty="0"/>
              <a:t> (XI,733-734)</a:t>
            </a:r>
          </a:p>
          <a:p>
            <a:pPr algn="just" fontAlgn="base"/>
            <a:r>
              <a:rPr lang="es-CO" sz="2800" dirty="0"/>
              <a:t>Para San Vicente la mejor forma de orar es preparar minuciosa­mente la jornada en presencia de Dios.</a:t>
            </a:r>
            <a:endParaRPr lang="es-CO" sz="2800" b="1" dirty="0"/>
          </a:p>
          <a:p>
            <a:pPr algn="just" fontAlgn="base"/>
            <a:endParaRPr lang="es-EC" sz="2800" dirty="0"/>
          </a:p>
        </p:txBody>
      </p:sp>
      <p:pic>
        <p:nvPicPr>
          <p:cNvPr id="4" name="Picture 2" descr="Imagen relacionada">
            <a:extLst>
              <a:ext uri="{FF2B5EF4-FFF2-40B4-BE49-F238E27FC236}">
                <a16:creationId xmlns:a16="http://schemas.microsoft.com/office/drawing/2014/main" xmlns="" id="{15028EE8-7FEE-445E-A9DF-15767B8587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20402" y="2113722"/>
            <a:ext cx="2345635" cy="4063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3992318"/>
      </p:ext>
    </p:extLst>
  </p:cSld>
  <p:clrMapOvr>
    <a:masterClrMapping/>
  </p:clrMapOvr>
</p:sld>
</file>

<file path=ppt/theme/theme1.xml><?xml version="1.0" encoding="utf-8"?>
<a:theme xmlns:a="http://schemas.openxmlformats.org/drawingml/2006/main" name="Faceta">
  <a:themeElements>
    <a:clrScheme name="Fac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2101</TotalTime>
  <Words>662</Words>
  <Application>Microsoft Office PowerPoint</Application>
  <PresentationFormat>Panorámica</PresentationFormat>
  <Paragraphs>36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7" baseType="lpstr">
      <vt:lpstr>Arial</vt:lpstr>
      <vt:lpstr>Trebuchet MS</vt:lpstr>
      <vt:lpstr>Wingdings</vt:lpstr>
      <vt:lpstr>Wingdings 3</vt:lpstr>
      <vt:lpstr>Faceta</vt:lpstr>
      <vt:lpstr>Presentación de PowerPoint</vt:lpstr>
      <vt:lpstr>SAN VICENTE DE PAÚL Y LA ORACIÓN. </vt:lpstr>
      <vt:lpstr>San Vicente está convencido de que Dios oculta sus secretos a los sabios y los revela a los pequeños y humildes (Mt 11,25), y “a esos corazones les descubre lo que todas las escuelas no han sabido encon­trar” (Escritos de SVP IX, 385)   Una verdad es el fundamento de su vida de oración: “La verdadera religión está entre los pobres…, y si queremos por medio de la oración entrar en la inti­midad de Dios, no hay otro camino que actuar ante Él, pues “somos pobres y ruines” (XI, 440) </vt:lpstr>
      <vt:lpstr>Presentación de PowerPoint</vt:lpstr>
      <vt:lpstr>Presentación de PowerPoint</vt:lpstr>
      <vt:lpstr>La oración es compartida,  nacen comunidades nuevas y también nuevas formas de relación con el Creador.  El pueblo de Dios se expresa espontáneamente, es necesario que la liturgia de la Iglesia sea llamativa y no abstracta.  ¿No deberíamos, como lo hacía san Vicente, escuchar a los pobres y humildes para aprender de ellos a orar, para orar con ellos y encontrar con ellos una expresión de su fe? </vt:lpstr>
      <vt:lpstr> San Vicente, hombre de oración </vt:lpstr>
      <vt:lpstr>Presentación de PowerPoint</vt:lpstr>
      <vt:lpstr>UNA ORACIÓN EN LA VIDA Y      PARA LA ACCIÓN </vt:lpstr>
      <vt:lpstr>Una oración compartida </vt:lpstr>
      <vt:lpstr>Presentación de PowerPoint</vt:lpstr>
      <vt:lpstr>Presentación de PowerPoint</vt:lpstr>
    </vt:vector>
  </TitlesOfParts>
  <Manager/>
  <Company/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subject/>
  <dc:creator>Mineduc</dc:creator>
  <cp:keywords/>
  <dc:description/>
  <cp:lastModifiedBy>HP</cp:lastModifiedBy>
  <cp:revision>38</cp:revision>
  <dcterms:created xsi:type="dcterms:W3CDTF">2018-10-17T13:15:36Z</dcterms:created>
  <dcterms:modified xsi:type="dcterms:W3CDTF">2021-09-14T01:22:26Z</dcterms:modified>
  <cp:category/>
</cp:coreProperties>
</file>