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46" d="100"/>
          <a:sy n="46" d="100"/>
        </p:scale>
        <p:origin x="6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04A52DA-F99E-4983-A04E-2C97C3CA5D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123" y="25336"/>
            <a:ext cx="10113948" cy="257627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>          </a:t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>Ç</a:t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/>
            </a:r>
            <a:br>
              <a:rPr lang="es-EC" dirty="0"/>
            </a:br>
            <a:r>
              <a:rPr lang="es-EC" dirty="0"/>
              <a:t>				    </a:t>
            </a:r>
            <a:r>
              <a:rPr lang="es-EC" sz="3300" b="1" i="1" dirty="0">
                <a:solidFill>
                  <a:srgbClr val="FF0000"/>
                </a:solidFill>
                <a:latin typeface="Algerian" panose="04020705040A02060702" pitchFamily="82" charset="0"/>
              </a:rPr>
              <a:t>EJE </a:t>
            </a:r>
            <a:r>
              <a:rPr lang="es-EC" sz="3300" b="1" i="1" dirty="0" smtClean="0">
                <a:solidFill>
                  <a:srgbClr val="FF0000"/>
                </a:solidFill>
                <a:latin typeface="Algerian" panose="04020705040A02060702" pitchFamily="82" charset="0"/>
              </a:rPr>
              <a:t>II</a:t>
            </a:r>
            <a:r>
              <a:rPr lang="es-EC" sz="3300" b="1" i="1" dirty="0"/>
              <a:t/>
            </a:r>
            <a:br>
              <a:rPr lang="es-EC" sz="3300" b="1" i="1" dirty="0"/>
            </a:br>
            <a:r>
              <a:rPr lang="es-EC" sz="3300" b="1" i="1" dirty="0"/>
              <a:t>                              </a:t>
            </a:r>
            <a:r>
              <a:rPr lang="es-EC" sz="3300" b="1" i="1" dirty="0">
                <a:solidFill>
                  <a:srgbClr val="FF0000"/>
                </a:solidFill>
                <a:latin typeface="Algerian" panose="04020705040A02060702" pitchFamily="82" charset="0"/>
              </a:rPr>
              <a:t>FORMACIÒN CRISTIANA</a:t>
            </a:r>
            <a:br>
              <a:rPr lang="es-EC" sz="3300" b="1" i="1" dirty="0">
                <a:solidFill>
                  <a:srgbClr val="FF0000"/>
                </a:solidFill>
                <a:latin typeface="Algerian" panose="04020705040A02060702" pitchFamily="82" charset="0"/>
              </a:rPr>
            </a:br>
            <a:r>
              <a:rPr lang="es-EC" sz="3300" dirty="0"/>
              <a:t/>
            </a:r>
            <a:br>
              <a:rPr lang="es-EC" sz="3300" dirty="0"/>
            </a:br>
            <a:r>
              <a:rPr lang="es-EC" sz="3300" dirty="0"/>
              <a:t>                            </a:t>
            </a:r>
            <a:br>
              <a:rPr lang="es-EC" sz="3300" dirty="0"/>
            </a:br>
            <a:r>
              <a:rPr lang="es-EC" sz="3300" dirty="0"/>
              <a:t/>
            </a:r>
            <a:br>
              <a:rPr lang="es-EC" sz="3300" dirty="0"/>
            </a:br>
            <a:endParaRPr lang="es-EC" sz="3300" dirty="0"/>
          </a:p>
        </p:txBody>
      </p:sp>
      <p:pic>
        <p:nvPicPr>
          <p:cNvPr id="1026" name="Picture 2" descr="Resultado de imagen para IMAGENES DEL MAGISTERIO DE LA IGLESIA">
            <a:extLst>
              <a:ext uri="{FF2B5EF4-FFF2-40B4-BE49-F238E27FC236}">
                <a16:creationId xmlns:a16="http://schemas.microsoft.com/office/drawing/2014/main" xmlns="" id="{5CAEA79B-5CED-41DE-AC75-FCB5F53FCD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130" y="940904"/>
            <a:ext cx="10113948" cy="4200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A69CB696-6D89-49CE-BDC0-05FC47511815}"/>
              </a:ext>
            </a:extLst>
          </p:cNvPr>
          <p:cNvSpPr txBox="1"/>
          <p:nvPr/>
        </p:nvSpPr>
        <p:spPr>
          <a:xfrm>
            <a:off x="2923026" y="4603234"/>
            <a:ext cx="57521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3200" dirty="0">
                <a:solidFill>
                  <a:srgbClr val="FF0000"/>
                </a:solidFill>
                <a:latin typeface="Algerian" panose="04020705040A02060702" pitchFamily="82" charset="0"/>
              </a:rPr>
              <a:t>     </a:t>
            </a:r>
            <a:endParaRPr lang="es-EC" sz="3200" dirty="0">
              <a:latin typeface="Algerian" panose="04020705040A02060702" pitchFamily="82" charset="0"/>
            </a:endParaRPr>
          </a:p>
          <a:p>
            <a:pPr algn="ctr"/>
            <a:r>
              <a:rPr lang="es-EC" sz="3200" dirty="0" smtClean="0">
                <a:latin typeface="Algerian" panose="04020705040A02060702" pitchFamily="82" charset="0"/>
              </a:rPr>
              <a:t>TEMA 14: </a:t>
            </a:r>
          </a:p>
          <a:p>
            <a:pPr algn="ctr"/>
            <a:r>
              <a:rPr lang="es-EC" sz="3200" dirty="0" smtClean="0">
                <a:latin typeface="Algerian" panose="04020705040A02060702" pitchFamily="82" charset="0"/>
              </a:rPr>
              <a:t>MAGISTERIO de la iglesia</a:t>
            </a:r>
            <a:endParaRPr lang="es-EC" sz="32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77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4FF2404-37ED-473C-AB90-BCD388814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79829"/>
            <a:ext cx="9603275" cy="1473926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C" dirty="0"/>
              <a:t>      </a:t>
            </a:r>
            <a:r>
              <a:rPr lang="es-EC" dirty="0" smtClean="0"/>
              <a:t>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s-EC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EC" dirty="0" smtClean="0">
                <a:latin typeface="Arial" panose="020B0604020202020204" pitchFamily="34" charset="0"/>
                <a:cs typeface="Arial" panose="020B0604020202020204" pitchFamily="34" charset="0"/>
              </a:rPr>
              <a:t>QUé </a:t>
            </a:r>
            <a:r>
              <a:rPr lang="es-EC" dirty="0">
                <a:latin typeface="Arial" panose="020B0604020202020204" pitchFamily="34" charset="0"/>
                <a:cs typeface="Arial" panose="020B0604020202020204" pitchFamily="34" charset="0"/>
              </a:rPr>
              <a:t>ES EL MAGISTERIO</a:t>
            </a:r>
            <a:br>
              <a:rPr lang="es-EC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C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s-EC" dirty="0">
                <a:latin typeface="Arial" panose="020B0604020202020204" pitchFamily="34" charset="0"/>
                <a:cs typeface="Arial" panose="020B0604020202020204" pitchFamily="34" charset="0"/>
              </a:rPr>
              <a:t>DE LA IGLESIA</a:t>
            </a:r>
            <a:r>
              <a:rPr lang="es-EC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s-EC" dirty="0" smtClean="0">
                <a:latin typeface="Algerian" panose="04020705040A02060702" pitchFamily="82" charset="0"/>
              </a:rPr>
              <a:t>      </a:t>
            </a:r>
            <a:endParaRPr lang="es-EC" dirty="0">
              <a:latin typeface="Algerian" panose="04020705040A02060702" pitchFamily="82" charset="0"/>
            </a:endParaRPr>
          </a:p>
        </p:txBody>
      </p:sp>
      <p:pic>
        <p:nvPicPr>
          <p:cNvPr id="2050" name="Picture 2" descr="Resultado de imagen para IMAGENES DEL MAGISTERIO DE LA IGLESIA">
            <a:extLst>
              <a:ext uri="{FF2B5EF4-FFF2-40B4-BE49-F238E27FC236}">
                <a16:creationId xmlns:a16="http://schemas.microsoft.com/office/drawing/2014/main" xmlns="" id="{B7CC4A5B-007E-4DBD-81A5-3A4A45D1F9B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305" y="1853754"/>
            <a:ext cx="3750573" cy="4335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BC4AF8A9-AF15-457D-B3E7-0FB21A50D32C}"/>
              </a:ext>
            </a:extLst>
          </p:cNvPr>
          <p:cNvSpPr txBox="1"/>
          <p:nvPr/>
        </p:nvSpPr>
        <p:spPr>
          <a:xfrm>
            <a:off x="0" y="1960053"/>
            <a:ext cx="465130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2200" dirty="0" smtClean="0"/>
              <a:t>Del </a:t>
            </a:r>
            <a:r>
              <a:rPr lang="es-EC" sz="2200" dirty="0"/>
              <a:t>latín (Magister-Enseñar) </a:t>
            </a:r>
            <a:r>
              <a:rPr lang="es-ES" sz="2200" dirty="0"/>
              <a:t>es la expresión con que </a:t>
            </a:r>
            <a:r>
              <a:rPr lang="es-ES" sz="2200" dirty="0" smtClean="0"/>
              <a:t>la </a:t>
            </a:r>
            <a:r>
              <a:rPr lang="es-ES" sz="2200" b="1" dirty="0" smtClean="0"/>
              <a:t>Iglesia Católica </a:t>
            </a:r>
            <a:r>
              <a:rPr lang="es-ES" sz="2200" dirty="0" smtClean="0"/>
              <a:t>se </a:t>
            </a:r>
            <a:r>
              <a:rPr lang="es-ES" sz="2200" dirty="0"/>
              <a:t>refiere a la función y autoridad de enseñar que tienen el </a:t>
            </a:r>
            <a:r>
              <a:rPr lang="es-ES" sz="2200" b="1" dirty="0" smtClean="0"/>
              <a:t>Papa</a:t>
            </a:r>
            <a:r>
              <a:rPr lang="es-ES" sz="2200" dirty="0" smtClean="0"/>
              <a:t> </a:t>
            </a:r>
            <a:r>
              <a:rPr lang="es-ES" sz="2200" dirty="0"/>
              <a:t>y los O</a:t>
            </a:r>
            <a:r>
              <a:rPr lang="es-ES" sz="2200" dirty="0" smtClean="0"/>
              <a:t>bispos </a:t>
            </a:r>
            <a:r>
              <a:rPr lang="es-ES" sz="2200" dirty="0"/>
              <a:t>que están en comunión con él.</a:t>
            </a:r>
          </a:p>
          <a:p>
            <a:r>
              <a:rPr lang="es-ES" sz="2200" dirty="0" smtClean="0"/>
              <a:t>Según </a:t>
            </a:r>
            <a:r>
              <a:rPr lang="es-ES" sz="2200" dirty="0"/>
              <a:t>el Catecismo de la Iglesia </a:t>
            </a:r>
            <a:r>
              <a:rPr lang="es-ES" sz="2200" i="1" dirty="0"/>
              <a:t>“El oficio de interpretar correctamente la Palabra de Dios, oral o escrita, ha sido encomendado sólo al  Magisterio vivo de la Iglesia el cual lo ejercita en nombre de Jesucristo” (DV 10)</a:t>
            </a:r>
            <a:endParaRPr lang="es-EC" sz="2200" i="1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843EFD31-B130-4D43-9306-0AF6C35A4505}"/>
              </a:ext>
            </a:extLst>
          </p:cNvPr>
          <p:cNvSpPr txBox="1"/>
          <p:nvPr/>
        </p:nvSpPr>
        <p:spPr>
          <a:xfrm>
            <a:off x="8401878" y="1879843"/>
            <a:ext cx="37505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C" sz="2200" dirty="0"/>
              <a:t>“El Magisterio no está por encima de la Palabra de Dios, sino a su servicio,  </a:t>
            </a:r>
            <a:r>
              <a:rPr lang="es-ES" sz="2200" i="1" dirty="0"/>
              <a:t>para enseñar solamente lo transmitido, pues por mandato divino y con la asistencia del Espíritu Santo</a:t>
            </a:r>
            <a:r>
              <a:rPr lang="es-EC" sz="2200" dirty="0"/>
              <a:t>”.</a:t>
            </a:r>
          </a:p>
          <a:p>
            <a:pPr algn="just"/>
            <a:endParaRPr lang="es-EC" sz="2200" dirty="0"/>
          </a:p>
          <a:p>
            <a:r>
              <a:rPr lang="es-EC" sz="2200" dirty="0"/>
              <a:t>Dentro del Magisterio Eclesiástico se distinguen: </a:t>
            </a:r>
          </a:p>
          <a:p>
            <a:pPr marL="285750" indent="-285750">
              <a:buFontTx/>
              <a:buChar char="-"/>
            </a:pPr>
            <a:r>
              <a:rPr lang="es-ES" sz="2200" dirty="0"/>
              <a:t>el Magisterio Solemne (o extraordinario) </a:t>
            </a:r>
          </a:p>
          <a:p>
            <a:pPr marL="285750" indent="-285750">
              <a:buFontTx/>
              <a:buChar char="-"/>
            </a:pPr>
            <a:r>
              <a:rPr lang="es-ES" sz="2200" dirty="0" smtClean="0"/>
              <a:t>y </a:t>
            </a:r>
            <a:r>
              <a:rPr lang="es-ES" sz="2200" dirty="0"/>
              <a:t>el Magisterio Ordinario. </a:t>
            </a:r>
            <a:endParaRPr lang="es-EC" sz="2200" dirty="0"/>
          </a:p>
          <a:p>
            <a:r>
              <a:rPr lang="es-ES" dirty="0"/>
              <a:t> </a:t>
            </a:r>
            <a:endParaRPr lang="es-EC" dirty="0"/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85872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348EE09-D606-4E3E-8687-ADE4891D8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19271"/>
            <a:ext cx="9603275" cy="636103"/>
          </a:xfrm>
        </p:spPr>
        <p:txBody>
          <a:bodyPr/>
          <a:lstStyle/>
          <a:p>
            <a:r>
              <a:rPr lang="es-ES" i="1" dirty="0"/>
              <a:t>El Magisterio Solemne o  </a:t>
            </a:r>
            <a:r>
              <a:rPr lang="es-ES" i="1" dirty="0" smtClean="0"/>
              <a:t>extraordinario</a:t>
            </a:r>
            <a:endParaRPr lang="es-EC" dirty="0"/>
          </a:p>
        </p:txBody>
      </p:sp>
      <p:pic>
        <p:nvPicPr>
          <p:cNvPr id="3074" name="Picture 2" descr="Imagen relacionada">
            <a:extLst>
              <a:ext uri="{FF2B5EF4-FFF2-40B4-BE49-F238E27FC236}">
                <a16:creationId xmlns:a16="http://schemas.microsoft.com/office/drawing/2014/main" xmlns="" id="{4341E0B7-312E-4D68-8A93-8166D6B76EA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363" y="1853754"/>
            <a:ext cx="4277276" cy="4248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6CD14854-88DC-4667-84DB-075149179B4A}"/>
              </a:ext>
            </a:extLst>
          </p:cNvPr>
          <p:cNvSpPr txBox="1"/>
          <p:nvPr/>
        </p:nvSpPr>
        <p:spPr>
          <a:xfrm>
            <a:off x="0" y="755374"/>
            <a:ext cx="11555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C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Según la DSI,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infalible (no puede contener error) e incluye las enseñanzas ex-cathedra de los Papas y de los </a:t>
            </a:r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Concilios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(convocados y presididos por él) y el llamado Magisterio Ordinario y Universal, ambos tratan únicamente sobre cuestiones de Fe y de moral. </a:t>
            </a:r>
            <a:endParaRPr 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D0B47A18-D9C8-42D5-A874-04E39CE0334C}"/>
              </a:ext>
            </a:extLst>
          </p:cNvPr>
          <p:cNvSpPr txBox="1"/>
          <p:nvPr/>
        </p:nvSpPr>
        <p:spPr>
          <a:xfrm>
            <a:off x="0" y="1974282"/>
            <a:ext cx="395736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CIC.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ha de creer con fe divina y católica todo aquello que se contiene en la palabra de Dios escrita o transmitida por tradición, es decir, en el único depósito de la fe encomendado a la Iglesia, y que además es propuesto como revelado por Dios, ya sea por el </a:t>
            </a:r>
            <a:r>
              <a:rPr lang="es-E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Magisterio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E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olemne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la Iglesia, ya por su M</a:t>
            </a:r>
            <a:r>
              <a:rPr lang="es-E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agisterio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s-E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rdinario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s-E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Universal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que se manifiesta en la común adhesión de los fieles bajo la guía del S</a:t>
            </a:r>
            <a:r>
              <a:rPr lang="es-E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agrado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s-E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agisterio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por tanto, todos están obligados a evitar cualquier doctrina contraria.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(Canon 750, libro III) </a:t>
            </a:r>
            <a:endParaRPr 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DBDA88F9-B443-4A1A-A661-70B78C99F9AE}"/>
              </a:ext>
            </a:extLst>
          </p:cNvPr>
          <p:cNvSpPr txBox="1"/>
          <p:nvPr/>
        </p:nvSpPr>
        <p:spPr>
          <a:xfrm>
            <a:off x="8234641" y="2314807"/>
            <a:ext cx="395736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s-E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MAGISTERIO</a:t>
            </a:r>
            <a:r>
              <a:rPr lang="es-E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ORDINARIO</a:t>
            </a:r>
            <a:r>
              <a:rPr lang="es-E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s-E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onsiste 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las enseñanzas no infalibles de los 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Papas 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los 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Concilios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las de los 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Obispos 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las 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Conferencias Episcopales </a:t>
            </a:r>
            <a:r>
              <a:rPr lang="es-ES" sz="2400" dirty="0"/>
              <a:t>en comunión con el Papa), y el fiel católico debe creerlo y proclamarlo.</a:t>
            </a:r>
          </a:p>
          <a:p>
            <a:pPr algn="just"/>
            <a:endParaRPr lang="es-E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s-EC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EC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18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354EBB1-F7FC-4A16-BB2F-8E3E028E5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1" y="281354"/>
            <a:ext cx="10871974" cy="120032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C" b="1" i="1" dirty="0" smtClean="0">
                <a:latin typeface="Algerian" panose="04020705040A02060702" pitchFamily="82" charset="0"/>
              </a:rPr>
              <a:t>2. Tareas </a:t>
            </a:r>
            <a:r>
              <a:rPr lang="es-EC" b="1" i="1" dirty="0">
                <a:latin typeface="Algerian" panose="04020705040A02060702" pitchFamily="82" charset="0"/>
              </a:rPr>
              <a:t>del magisterio de la igles</a:t>
            </a:r>
            <a:r>
              <a:rPr lang="es-EC" b="1" i="1" cap="none" dirty="0">
                <a:latin typeface="Algerian" panose="04020705040A02060702" pitchFamily="82" charset="0"/>
              </a:rPr>
              <a:t>ia</a:t>
            </a:r>
            <a:br>
              <a:rPr lang="es-EC" b="1" i="1" cap="none" dirty="0">
                <a:latin typeface="Algerian" panose="04020705040A02060702" pitchFamily="82" charset="0"/>
              </a:rPr>
            </a:br>
            <a:r>
              <a:rPr lang="es-EC" b="1" i="1" cap="none" dirty="0">
                <a:solidFill>
                  <a:schemeClr val="accent1"/>
                </a:solidFill>
                <a:latin typeface="Algerian" panose="04020705040A02060702" pitchFamily="82" charset="0"/>
              </a:rPr>
              <a:t>          </a:t>
            </a:r>
            <a:r>
              <a:rPr lang="es-EC" b="1" i="1" cap="none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EC" b="1" i="1" cap="none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C" b="1" i="1" cap="none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Entre sus principales están</a:t>
            </a:r>
            <a:r>
              <a:rPr lang="es-EC" b="1" i="1" cap="none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C" b="1" i="1" dirty="0">
              <a:solidFill>
                <a:schemeClr val="accent1"/>
              </a:solidFill>
              <a:latin typeface="Algerian" panose="04020705040A02060702" pitchFamily="82" charset="0"/>
            </a:endParaRPr>
          </a:p>
        </p:txBody>
      </p:sp>
      <p:pic>
        <p:nvPicPr>
          <p:cNvPr id="3074" name="Picture 2" descr="Resultado de imagen para imagenes de las tareas del magisterio">
            <a:extLst>
              <a:ext uri="{FF2B5EF4-FFF2-40B4-BE49-F238E27FC236}">
                <a16:creationId xmlns:a16="http://schemas.microsoft.com/office/drawing/2014/main" xmlns="" id="{3294034D-552F-4A64-A2BA-F2DBE26BEF3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443" y="1481683"/>
            <a:ext cx="3587262" cy="4440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31F3B1E0-AE9B-47FF-8976-D5F17E96E4DA}"/>
              </a:ext>
            </a:extLst>
          </p:cNvPr>
          <p:cNvSpPr txBox="1"/>
          <p:nvPr/>
        </p:nvSpPr>
        <p:spPr>
          <a:xfrm>
            <a:off x="182881" y="1913206"/>
            <a:ext cx="406556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E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Interpretar adecuadamente la Sagrada Escritura para que se actualice su mensaje.</a:t>
            </a:r>
          </a:p>
          <a:p>
            <a:pPr lvl="0" algn="just"/>
            <a:endParaRPr lang="es-E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Tx/>
              <a:buChar char="-"/>
            </a:pPr>
            <a:r>
              <a:rPr lang="es-E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Interpretar y actualizar la Tradición de la Iglesia, porque lo transcurrido en su  vida a través de los siglos debe guiar la vida de la Iglesia en el siglo XXI.</a:t>
            </a:r>
          </a:p>
          <a:p>
            <a:pPr marL="342900" lvl="0" indent="-342900" algn="just">
              <a:buFontTx/>
              <a:buChar char="-"/>
            </a:pPr>
            <a:endParaRPr lang="es-E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s-ES" dirty="0"/>
              <a:t>- Dictar las directrices doctrinales para que los temas de la fe sean comprendidos y asimilados por el pueblo de Dios.</a:t>
            </a:r>
            <a:endParaRPr lang="es-EC" dirty="0"/>
          </a:p>
          <a:p>
            <a:endParaRPr lang="es-E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Tx/>
              <a:buChar char="-"/>
            </a:pPr>
            <a:endParaRPr lang="es-EC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3B922247-94FF-4C12-8AB7-5D3CB30D61E0}"/>
              </a:ext>
            </a:extLst>
          </p:cNvPr>
          <p:cNvSpPr txBox="1"/>
          <p:nvPr/>
        </p:nvSpPr>
        <p:spPr>
          <a:xfrm>
            <a:off x="7835706" y="1659988"/>
            <a:ext cx="406556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endParaRPr lang="es-ES" dirty="0"/>
          </a:p>
          <a:p>
            <a:pPr lvl="0" algn="just"/>
            <a:r>
              <a:rPr lang="es-ES" dirty="0"/>
              <a:t>- </a:t>
            </a:r>
            <a:r>
              <a:rPr lang="es-E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Orientar la conducta moral de los bautizados para que asuman sus compromisos de manera testimonial, contribuyendo a la transformación del mundo.</a:t>
            </a:r>
            <a:endParaRPr lang="es-EC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es-E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s-E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Mantener la esperanza en Jesucristo que se hace presente en los Sacramentos y que impulsa a esperar la Vida después de esta vida.</a:t>
            </a:r>
            <a:endParaRPr lang="es-EC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79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5E989F2-6CB5-46DD-B1CF-F7D9581C6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MAGISTERIO </a:t>
            </a:r>
            <a:r>
              <a:rPr lang="es-EC" dirty="0"/>
              <a:t>DE LOS OBISPOS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F62B2CB-84A9-496C-A758-CD25A4DDB4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3" y="2015732"/>
            <a:ext cx="10703162" cy="3450613"/>
          </a:xfrm>
        </p:spPr>
        <p:txBody>
          <a:bodyPr>
            <a:normAutofit/>
          </a:bodyPr>
          <a:lstStyle/>
          <a:p>
            <a:pPr algn="just"/>
            <a:r>
              <a:rPr lang="es-ES" sz="2800" dirty="0"/>
              <a:t>Los </a:t>
            </a:r>
            <a:r>
              <a:rPr lang="es-ES" sz="2800" dirty="0" smtClean="0"/>
              <a:t>Obispos </a:t>
            </a:r>
            <a:r>
              <a:rPr lang="es-ES" sz="2800" dirty="0"/>
              <a:t>pueden ejercer su magisterio bien de modo </a:t>
            </a:r>
            <a:r>
              <a:rPr lang="es-ES" sz="2800" dirty="0" smtClean="0"/>
              <a:t>Solemne </a:t>
            </a:r>
            <a:r>
              <a:rPr lang="es-ES" sz="2800" dirty="0"/>
              <a:t>en el </a:t>
            </a:r>
            <a:r>
              <a:rPr lang="es-ES" sz="2800" dirty="0" smtClean="0"/>
              <a:t>Concilio Ecuménico </a:t>
            </a:r>
            <a:r>
              <a:rPr lang="es-ES" sz="2800" dirty="0"/>
              <a:t>o de modo ordinario en la propia D</a:t>
            </a:r>
            <a:r>
              <a:rPr lang="es-ES" sz="2800" dirty="0" smtClean="0"/>
              <a:t>iócesis. </a:t>
            </a:r>
          </a:p>
          <a:p>
            <a:pPr algn="just"/>
            <a:r>
              <a:rPr lang="es-ES" sz="2800" dirty="0" smtClean="0"/>
              <a:t> </a:t>
            </a:r>
            <a:r>
              <a:rPr lang="es-ES" sz="2800" dirty="0"/>
              <a:t>Se entiende por Concilio Ecuménico la reunión de los pastores de la Iglesia, legítimamente convocados, en orden a deliberar problemas relacionados con la Iglesia </a:t>
            </a:r>
            <a:r>
              <a:rPr lang="es-ES" sz="2800" dirty="0" smtClean="0"/>
              <a:t>Universal</a:t>
            </a:r>
            <a:r>
              <a:rPr lang="es-ES" sz="2800" dirty="0"/>
              <a:t>.</a:t>
            </a:r>
            <a:endParaRPr lang="es-EC" sz="2800" dirty="0"/>
          </a:p>
          <a:p>
            <a:pPr algn="just"/>
            <a:endParaRPr lang="es-EC" sz="2800" dirty="0"/>
          </a:p>
        </p:txBody>
      </p:sp>
    </p:spTree>
    <p:extLst>
      <p:ext uri="{BB962C8B-B14F-4D97-AF65-F5344CB8AC3E}">
        <p14:creationId xmlns:p14="http://schemas.microsoft.com/office/powerpoint/2010/main" val="209741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5E989F2-6CB5-46DD-B1CF-F7D9581C6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/>
          <a:lstStyle/>
          <a:p>
            <a:r>
              <a:rPr lang="es-EC" dirty="0" smtClean="0"/>
              <a:t>3. MAGISTERIO </a:t>
            </a:r>
            <a:r>
              <a:rPr lang="es-EC" dirty="0"/>
              <a:t>DE </a:t>
            </a:r>
            <a:r>
              <a:rPr lang="es-EC" dirty="0" smtClean="0"/>
              <a:t> LA IGLESIA Y LOS VICENTINOS </a:t>
            </a:r>
            <a:endParaRPr lang="es-EC" dirty="0"/>
          </a:p>
        </p:txBody>
      </p:sp>
      <p:sp>
        <p:nvSpPr>
          <p:cNvPr id="3" name="Rectángulo 2"/>
          <p:cNvSpPr/>
          <p:nvPr/>
        </p:nvSpPr>
        <p:spPr>
          <a:xfrm>
            <a:off x="898358" y="2206386"/>
            <a:ext cx="6096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ES" sz="2000" dirty="0"/>
              <a:t>Los V</a:t>
            </a:r>
            <a:r>
              <a:rPr lang="es-ES" sz="2000" dirty="0" smtClean="0"/>
              <a:t>icentinos </a:t>
            </a:r>
            <a:r>
              <a:rPr lang="es-ES" sz="2000" dirty="0"/>
              <a:t>tenemos nuestras fuentes de espiritualidad en la vida y la obra de San Vicente de Paúl, Luisa de Marillac y todos los santos de la Familia Vicentina, pero las directrices eclesiales las acatamos con obediencia del Papa, de los C</a:t>
            </a:r>
            <a:r>
              <a:rPr lang="es-ES" sz="2000" dirty="0" smtClean="0"/>
              <a:t>oncilios </a:t>
            </a:r>
            <a:r>
              <a:rPr lang="es-ES" sz="2000" dirty="0"/>
              <a:t>y de las Conferencias Episcopales. Nuestra pertenencia a la Iglesia nos conduce a obedecer la guía de los </a:t>
            </a:r>
            <a:r>
              <a:rPr lang="es-ES" sz="2000" dirty="0" smtClean="0"/>
              <a:t>Obispos</a:t>
            </a:r>
            <a:r>
              <a:rPr lang="es-ES" sz="2000" dirty="0"/>
              <a:t>.</a:t>
            </a:r>
          </a:p>
          <a:p>
            <a:pPr algn="just"/>
            <a:endParaRPr lang="es-ES" sz="2000" dirty="0"/>
          </a:p>
          <a:p>
            <a:pPr algn="just"/>
            <a:r>
              <a:rPr lang="es-ES" sz="2000" dirty="0"/>
              <a:t>Cada Rama de la Familia Vicentina, en sus Constituciones, Normas y Estatutos tiene establecido este respeto y obediencia filial al Magisterio Eclesiástico.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8271528" y="2630154"/>
            <a:ext cx="2783325" cy="2567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64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438931" y="2967335"/>
            <a:ext cx="93141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GRACIAS  POR SU ATENCIÓN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0182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144</TotalTime>
  <Words>635</Words>
  <Application>Microsoft Office PowerPoint</Application>
  <PresentationFormat>Panorámica</PresentationFormat>
  <Paragraphs>38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Algerian</vt:lpstr>
      <vt:lpstr>Arial</vt:lpstr>
      <vt:lpstr>Gill Sans MT</vt:lpstr>
      <vt:lpstr>Times New Roman</vt:lpstr>
      <vt:lpstr>Galería</vt:lpstr>
      <vt:lpstr>                                    Ç             EJE II                               FORMACIÒN CRISTIANA                                </vt:lpstr>
      <vt:lpstr>       1 ¿QUé ES EL MAGISTERIO      DE LA IGLESIA?      </vt:lpstr>
      <vt:lpstr>El Magisterio Solemne o  extraordinario</vt:lpstr>
      <vt:lpstr>2. Tareas del magisterio de la iglesia            Entre sus principales están.</vt:lpstr>
      <vt:lpstr>MAGISTERIO DE LOS OBISPOS</vt:lpstr>
      <vt:lpstr>3. MAGISTERIO DE  LA IGLESIA Y LOS VICENTINOS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         EJE II.  FORMACIÒN CRISTIANA</dc:title>
  <dc:creator>José Pérez</dc:creator>
  <cp:lastModifiedBy>HP</cp:lastModifiedBy>
  <cp:revision>27</cp:revision>
  <dcterms:created xsi:type="dcterms:W3CDTF">2018-10-16T02:28:04Z</dcterms:created>
  <dcterms:modified xsi:type="dcterms:W3CDTF">2021-09-12T01:33:35Z</dcterms:modified>
</cp:coreProperties>
</file>