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77" r:id="rId4"/>
    <p:sldId id="258" r:id="rId5"/>
    <p:sldId id="268" r:id="rId6"/>
    <p:sldId id="260" r:id="rId7"/>
    <p:sldId id="262" r:id="rId8"/>
    <p:sldId id="278" r:id="rId9"/>
    <p:sldId id="279" r:id="rId10"/>
    <p:sldId id="280" r:id="rId11"/>
    <p:sldId id="281" r:id="rId12"/>
    <p:sldId id="282" r:id="rId13"/>
    <p:sldId id="283" r:id="rId14"/>
    <p:sldId id="274" r:id="rId15"/>
  </p:sldIdLst>
  <p:sldSz cx="9144000" cy="6858000" type="screen4x3"/>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C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4"/>
    <p:restoredTop sz="94595"/>
  </p:normalViewPr>
  <p:slideViewPr>
    <p:cSldViewPr>
      <p:cViewPr varScale="1">
        <p:scale>
          <a:sx n="70" d="100"/>
          <a:sy n="70" d="100"/>
        </p:scale>
        <p:origin x="1386"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C"/>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1016A6-8208-42E9-880A-633A24F96949}" type="datetimeFigureOut">
              <a:rPr lang="es-EC" smtClean="0"/>
              <a:t>13/9/2021</a:t>
            </a:fld>
            <a:endParaRPr lang="es-EC"/>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EC"/>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C"/>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6BDF90-12AC-4E91-8EA4-0DF6A5BBFDB7}" type="slidenum">
              <a:rPr lang="es-EC" smtClean="0"/>
              <a:t>‹Nº›</a:t>
            </a:fld>
            <a:endParaRPr lang="es-EC"/>
          </a:p>
        </p:txBody>
      </p:sp>
    </p:spTree>
    <p:extLst>
      <p:ext uri="{BB962C8B-B14F-4D97-AF65-F5344CB8AC3E}">
        <p14:creationId xmlns:p14="http://schemas.microsoft.com/office/powerpoint/2010/main" val="1192254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sz="quarter" idx="10"/>
          </p:nvPr>
        </p:nvSpPr>
        <p:spPr/>
        <p:txBody>
          <a:bodyPr/>
          <a:lstStyle/>
          <a:p>
            <a:fld id="{F76BDF90-12AC-4E91-8EA4-0DF6A5BBFDB7}" type="slidenum">
              <a:rPr lang="es-EC" smtClean="0"/>
              <a:t>4</a:t>
            </a:fld>
            <a:endParaRPr lang="es-EC"/>
          </a:p>
        </p:txBody>
      </p:sp>
    </p:spTree>
    <p:extLst>
      <p:ext uri="{BB962C8B-B14F-4D97-AF65-F5344CB8AC3E}">
        <p14:creationId xmlns:p14="http://schemas.microsoft.com/office/powerpoint/2010/main" val="4205420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6BDF90-12AC-4E91-8EA4-0DF6A5BBFDB7}" type="slidenum">
              <a:rPr kumimoji="0" lang="es-EC"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s-EC"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26262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76BDF90-12AC-4E91-8EA4-0DF6A5BBFDB7}" type="slidenum">
              <a:rPr kumimoji="0" lang="es-EC"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s-EC"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392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EC"/>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EC"/>
          </a:p>
        </p:txBody>
      </p:sp>
      <p:sp>
        <p:nvSpPr>
          <p:cNvPr id="4" name="3 Marcador de fecha"/>
          <p:cNvSpPr>
            <a:spLocks noGrp="1"/>
          </p:cNvSpPr>
          <p:nvPr>
            <p:ph type="dt" sz="half" idx="10"/>
          </p:nvPr>
        </p:nvSpPr>
        <p:spPr/>
        <p:txBody>
          <a:bodyPr/>
          <a:lstStyle/>
          <a:p>
            <a:fld id="{36AE9E26-6FEF-455B-B0A9-699DA918594E}" type="datetimeFigureOut">
              <a:rPr lang="es-EC" smtClean="0"/>
              <a:t>13/9/2021</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p>
            <a:fld id="{A3CC3FE7-5091-430A-8C77-C7FD6B0B6E18}" type="slidenum">
              <a:rPr lang="es-EC" smtClean="0"/>
              <a:t>‹Nº›</a:t>
            </a:fld>
            <a:endParaRPr lang="es-EC"/>
          </a:p>
        </p:txBody>
      </p:sp>
    </p:spTree>
    <p:extLst>
      <p:ext uri="{BB962C8B-B14F-4D97-AF65-F5344CB8AC3E}">
        <p14:creationId xmlns:p14="http://schemas.microsoft.com/office/powerpoint/2010/main" val="1384511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C"/>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3 Marcador de fecha"/>
          <p:cNvSpPr>
            <a:spLocks noGrp="1"/>
          </p:cNvSpPr>
          <p:nvPr>
            <p:ph type="dt" sz="half" idx="10"/>
          </p:nvPr>
        </p:nvSpPr>
        <p:spPr/>
        <p:txBody>
          <a:bodyPr/>
          <a:lstStyle/>
          <a:p>
            <a:fld id="{36AE9E26-6FEF-455B-B0A9-699DA918594E}" type="datetimeFigureOut">
              <a:rPr lang="es-EC" smtClean="0"/>
              <a:t>13/9/2021</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p>
            <a:fld id="{A3CC3FE7-5091-430A-8C77-C7FD6B0B6E18}" type="slidenum">
              <a:rPr lang="es-EC" smtClean="0"/>
              <a:t>‹Nº›</a:t>
            </a:fld>
            <a:endParaRPr lang="es-EC"/>
          </a:p>
        </p:txBody>
      </p:sp>
    </p:spTree>
    <p:extLst>
      <p:ext uri="{BB962C8B-B14F-4D97-AF65-F5344CB8AC3E}">
        <p14:creationId xmlns:p14="http://schemas.microsoft.com/office/powerpoint/2010/main" val="3085448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EC"/>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3 Marcador de fecha"/>
          <p:cNvSpPr>
            <a:spLocks noGrp="1"/>
          </p:cNvSpPr>
          <p:nvPr>
            <p:ph type="dt" sz="half" idx="10"/>
          </p:nvPr>
        </p:nvSpPr>
        <p:spPr/>
        <p:txBody>
          <a:bodyPr/>
          <a:lstStyle/>
          <a:p>
            <a:fld id="{36AE9E26-6FEF-455B-B0A9-699DA918594E}" type="datetimeFigureOut">
              <a:rPr lang="es-EC" smtClean="0"/>
              <a:t>13/9/2021</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p>
            <a:fld id="{A3CC3FE7-5091-430A-8C77-C7FD6B0B6E18}" type="slidenum">
              <a:rPr lang="es-EC" smtClean="0"/>
              <a:t>‹Nº›</a:t>
            </a:fld>
            <a:endParaRPr lang="es-EC"/>
          </a:p>
        </p:txBody>
      </p:sp>
    </p:spTree>
    <p:extLst>
      <p:ext uri="{BB962C8B-B14F-4D97-AF65-F5344CB8AC3E}">
        <p14:creationId xmlns:p14="http://schemas.microsoft.com/office/powerpoint/2010/main" val="2358208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C"/>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3 Marcador de fecha"/>
          <p:cNvSpPr>
            <a:spLocks noGrp="1"/>
          </p:cNvSpPr>
          <p:nvPr>
            <p:ph type="dt" sz="half" idx="10"/>
          </p:nvPr>
        </p:nvSpPr>
        <p:spPr/>
        <p:txBody>
          <a:bodyPr/>
          <a:lstStyle/>
          <a:p>
            <a:fld id="{36AE9E26-6FEF-455B-B0A9-699DA918594E}" type="datetimeFigureOut">
              <a:rPr lang="es-EC" smtClean="0"/>
              <a:t>13/9/2021</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p>
            <a:fld id="{A3CC3FE7-5091-430A-8C77-C7FD6B0B6E18}" type="slidenum">
              <a:rPr lang="es-EC" smtClean="0"/>
              <a:t>‹Nº›</a:t>
            </a:fld>
            <a:endParaRPr lang="es-EC"/>
          </a:p>
        </p:txBody>
      </p:sp>
    </p:spTree>
    <p:extLst>
      <p:ext uri="{BB962C8B-B14F-4D97-AF65-F5344CB8AC3E}">
        <p14:creationId xmlns:p14="http://schemas.microsoft.com/office/powerpoint/2010/main" val="3331242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EC"/>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36AE9E26-6FEF-455B-B0A9-699DA918594E}" type="datetimeFigureOut">
              <a:rPr lang="es-EC" smtClean="0"/>
              <a:t>13/9/2021</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p>
            <a:fld id="{A3CC3FE7-5091-430A-8C77-C7FD6B0B6E18}" type="slidenum">
              <a:rPr lang="es-EC" smtClean="0"/>
              <a:t>‹Nº›</a:t>
            </a:fld>
            <a:endParaRPr lang="es-EC"/>
          </a:p>
        </p:txBody>
      </p:sp>
    </p:spTree>
    <p:extLst>
      <p:ext uri="{BB962C8B-B14F-4D97-AF65-F5344CB8AC3E}">
        <p14:creationId xmlns:p14="http://schemas.microsoft.com/office/powerpoint/2010/main" val="396978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C"/>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5" name="4 Marcador de fecha"/>
          <p:cNvSpPr>
            <a:spLocks noGrp="1"/>
          </p:cNvSpPr>
          <p:nvPr>
            <p:ph type="dt" sz="half" idx="10"/>
          </p:nvPr>
        </p:nvSpPr>
        <p:spPr/>
        <p:txBody>
          <a:bodyPr/>
          <a:lstStyle/>
          <a:p>
            <a:fld id="{36AE9E26-6FEF-455B-B0A9-699DA918594E}" type="datetimeFigureOut">
              <a:rPr lang="es-EC" smtClean="0"/>
              <a:t>13/9/2021</a:t>
            </a:fld>
            <a:endParaRPr lang="es-EC"/>
          </a:p>
        </p:txBody>
      </p:sp>
      <p:sp>
        <p:nvSpPr>
          <p:cNvPr id="6" name="5 Marcador de pie de página"/>
          <p:cNvSpPr>
            <a:spLocks noGrp="1"/>
          </p:cNvSpPr>
          <p:nvPr>
            <p:ph type="ftr" sz="quarter" idx="11"/>
          </p:nvPr>
        </p:nvSpPr>
        <p:spPr/>
        <p:txBody>
          <a:bodyPr/>
          <a:lstStyle/>
          <a:p>
            <a:endParaRPr lang="es-EC"/>
          </a:p>
        </p:txBody>
      </p:sp>
      <p:sp>
        <p:nvSpPr>
          <p:cNvPr id="7" name="6 Marcador de número de diapositiva"/>
          <p:cNvSpPr>
            <a:spLocks noGrp="1"/>
          </p:cNvSpPr>
          <p:nvPr>
            <p:ph type="sldNum" sz="quarter" idx="12"/>
          </p:nvPr>
        </p:nvSpPr>
        <p:spPr/>
        <p:txBody>
          <a:bodyPr/>
          <a:lstStyle/>
          <a:p>
            <a:fld id="{A3CC3FE7-5091-430A-8C77-C7FD6B0B6E18}" type="slidenum">
              <a:rPr lang="es-EC" smtClean="0"/>
              <a:t>‹Nº›</a:t>
            </a:fld>
            <a:endParaRPr lang="es-EC"/>
          </a:p>
        </p:txBody>
      </p:sp>
    </p:spTree>
    <p:extLst>
      <p:ext uri="{BB962C8B-B14F-4D97-AF65-F5344CB8AC3E}">
        <p14:creationId xmlns:p14="http://schemas.microsoft.com/office/powerpoint/2010/main" val="2304465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EC"/>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7" name="6 Marcador de fecha"/>
          <p:cNvSpPr>
            <a:spLocks noGrp="1"/>
          </p:cNvSpPr>
          <p:nvPr>
            <p:ph type="dt" sz="half" idx="10"/>
          </p:nvPr>
        </p:nvSpPr>
        <p:spPr/>
        <p:txBody>
          <a:bodyPr/>
          <a:lstStyle/>
          <a:p>
            <a:fld id="{36AE9E26-6FEF-455B-B0A9-699DA918594E}" type="datetimeFigureOut">
              <a:rPr lang="es-EC" smtClean="0"/>
              <a:t>13/9/2021</a:t>
            </a:fld>
            <a:endParaRPr lang="es-EC"/>
          </a:p>
        </p:txBody>
      </p:sp>
      <p:sp>
        <p:nvSpPr>
          <p:cNvPr id="8" name="7 Marcador de pie de página"/>
          <p:cNvSpPr>
            <a:spLocks noGrp="1"/>
          </p:cNvSpPr>
          <p:nvPr>
            <p:ph type="ftr" sz="quarter" idx="11"/>
          </p:nvPr>
        </p:nvSpPr>
        <p:spPr/>
        <p:txBody>
          <a:bodyPr/>
          <a:lstStyle/>
          <a:p>
            <a:endParaRPr lang="es-EC"/>
          </a:p>
        </p:txBody>
      </p:sp>
      <p:sp>
        <p:nvSpPr>
          <p:cNvPr id="9" name="8 Marcador de número de diapositiva"/>
          <p:cNvSpPr>
            <a:spLocks noGrp="1"/>
          </p:cNvSpPr>
          <p:nvPr>
            <p:ph type="sldNum" sz="quarter" idx="12"/>
          </p:nvPr>
        </p:nvSpPr>
        <p:spPr/>
        <p:txBody>
          <a:bodyPr/>
          <a:lstStyle/>
          <a:p>
            <a:fld id="{A3CC3FE7-5091-430A-8C77-C7FD6B0B6E18}" type="slidenum">
              <a:rPr lang="es-EC" smtClean="0"/>
              <a:t>‹Nº›</a:t>
            </a:fld>
            <a:endParaRPr lang="es-EC"/>
          </a:p>
        </p:txBody>
      </p:sp>
    </p:spTree>
    <p:extLst>
      <p:ext uri="{BB962C8B-B14F-4D97-AF65-F5344CB8AC3E}">
        <p14:creationId xmlns:p14="http://schemas.microsoft.com/office/powerpoint/2010/main" val="3236835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C"/>
          </a:p>
        </p:txBody>
      </p:sp>
      <p:sp>
        <p:nvSpPr>
          <p:cNvPr id="3" name="2 Marcador de fecha"/>
          <p:cNvSpPr>
            <a:spLocks noGrp="1"/>
          </p:cNvSpPr>
          <p:nvPr>
            <p:ph type="dt" sz="half" idx="10"/>
          </p:nvPr>
        </p:nvSpPr>
        <p:spPr/>
        <p:txBody>
          <a:bodyPr/>
          <a:lstStyle/>
          <a:p>
            <a:fld id="{36AE9E26-6FEF-455B-B0A9-699DA918594E}" type="datetimeFigureOut">
              <a:rPr lang="es-EC" smtClean="0"/>
              <a:t>13/9/2021</a:t>
            </a:fld>
            <a:endParaRPr lang="es-EC"/>
          </a:p>
        </p:txBody>
      </p:sp>
      <p:sp>
        <p:nvSpPr>
          <p:cNvPr id="4" name="3 Marcador de pie de página"/>
          <p:cNvSpPr>
            <a:spLocks noGrp="1"/>
          </p:cNvSpPr>
          <p:nvPr>
            <p:ph type="ftr" sz="quarter" idx="11"/>
          </p:nvPr>
        </p:nvSpPr>
        <p:spPr/>
        <p:txBody>
          <a:bodyPr/>
          <a:lstStyle/>
          <a:p>
            <a:endParaRPr lang="es-EC"/>
          </a:p>
        </p:txBody>
      </p:sp>
      <p:sp>
        <p:nvSpPr>
          <p:cNvPr id="5" name="4 Marcador de número de diapositiva"/>
          <p:cNvSpPr>
            <a:spLocks noGrp="1"/>
          </p:cNvSpPr>
          <p:nvPr>
            <p:ph type="sldNum" sz="quarter" idx="12"/>
          </p:nvPr>
        </p:nvSpPr>
        <p:spPr/>
        <p:txBody>
          <a:bodyPr/>
          <a:lstStyle/>
          <a:p>
            <a:fld id="{A3CC3FE7-5091-430A-8C77-C7FD6B0B6E18}" type="slidenum">
              <a:rPr lang="es-EC" smtClean="0"/>
              <a:t>‹Nº›</a:t>
            </a:fld>
            <a:endParaRPr lang="es-EC"/>
          </a:p>
        </p:txBody>
      </p:sp>
    </p:spTree>
    <p:extLst>
      <p:ext uri="{BB962C8B-B14F-4D97-AF65-F5344CB8AC3E}">
        <p14:creationId xmlns:p14="http://schemas.microsoft.com/office/powerpoint/2010/main" val="1079034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6AE9E26-6FEF-455B-B0A9-699DA918594E}" type="datetimeFigureOut">
              <a:rPr lang="es-EC" smtClean="0"/>
              <a:t>13/9/2021</a:t>
            </a:fld>
            <a:endParaRPr lang="es-EC"/>
          </a:p>
        </p:txBody>
      </p:sp>
      <p:sp>
        <p:nvSpPr>
          <p:cNvPr id="3" name="2 Marcador de pie de página"/>
          <p:cNvSpPr>
            <a:spLocks noGrp="1"/>
          </p:cNvSpPr>
          <p:nvPr>
            <p:ph type="ftr" sz="quarter" idx="11"/>
          </p:nvPr>
        </p:nvSpPr>
        <p:spPr/>
        <p:txBody>
          <a:bodyPr/>
          <a:lstStyle/>
          <a:p>
            <a:endParaRPr lang="es-EC"/>
          </a:p>
        </p:txBody>
      </p:sp>
      <p:sp>
        <p:nvSpPr>
          <p:cNvPr id="4" name="3 Marcador de número de diapositiva"/>
          <p:cNvSpPr>
            <a:spLocks noGrp="1"/>
          </p:cNvSpPr>
          <p:nvPr>
            <p:ph type="sldNum" sz="quarter" idx="12"/>
          </p:nvPr>
        </p:nvSpPr>
        <p:spPr/>
        <p:txBody>
          <a:bodyPr/>
          <a:lstStyle/>
          <a:p>
            <a:fld id="{A3CC3FE7-5091-430A-8C77-C7FD6B0B6E18}" type="slidenum">
              <a:rPr lang="es-EC" smtClean="0"/>
              <a:t>‹Nº›</a:t>
            </a:fld>
            <a:endParaRPr lang="es-EC"/>
          </a:p>
        </p:txBody>
      </p:sp>
    </p:spTree>
    <p:extLst>
      <p:ext uri="{BB962C8B-B14F-4D97-AF65-F5344CB8AC3E}">
        <p14:creationId xmlns:p14="http://schemas.microsoft.com/office/powerpoint/2010/main" val="27997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EC"/>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36AE9E26-6FEF-455B-B0A9-699DA918594E}" type="datetimeFigureOut">
              <a:rPr lang="es-EC" smtClean="0"/>
              <a:t>13/9/2021</a:t>
            </a:fld>
            <a:endParaRPr lang="es-EC"/>
          </a:p>
        </p:txBody>
      </p:sp>
      <p:sp>
        <p:nvSpPr>
          <p:cNvPr id="6" name="5 Marcador de pie de página"/>
          <p:cNvSpPr>
            <a:spLocks noGrp="1"/>
          </p:cNvSpPr>
          <p:nvPr>
            <p:ph type="ftr" sz="quarter" idx="11"/>
          </p:nvPr>
        </p:nvSpPr>
        <p:spPr/>
        <p:txBody>
          <a:bodyPr/>
          <a:lstStyle/>
          <a:p>
            <a:endParaRPr lang="es-EC"/>
          </a:p>
        </p:txBody>
      </p:sp>
      <p:sp>
        <p:nvSpPr>
          <p:cNvPr id="7" name="6 Marcador de número de diapositiva"/>
          <p:cNvSpPr>
            <a:spLocks noGrp="1"/>
          </p:cNvSpPr>
          <p:nvPr>
            <p:ph type="sldNum" sz="quarter" idx="12"/>
          </p:nvPr>
        </p:nvSpPr>
        <p:spPr/>
        <p:txBody>
          <a:bodyPr/>
          <a:lstStyle/>
          <a:p>
            <a:fld id="{A3CC3FE7-5091-430A-8C77-C7FD6B0B6E18}" type="slidenum">
              <a:rPr lang="es-EC" smtClean="0"/>
              <a:t>‹Nº›</a:t>
            </a:fld>
            <a:endParaRPr lang="es-EC"/>
          </a:p>
        </p:txBody>
      </p:sp>
    </p:spTree>
    <p:extLst>
      <p:ext uri="{BB962C8B-B14F-4D97-AF65-F5344CB8AC3E}">
        <p14:creationId xmlns:p14="http://schemas.microsoft.com/office/powerpoint/2010/main" val="3515829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EC"/>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C"/>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36AE9E26-6FEF-455B-B0A9-699DA918594E}" type="datetimeFigureOut">
              <a:rPr lang="es-EC" smtClean="0"/>
              <a:t>13/9/2021</a:t>
            </a:fld>
            <a:endParaRPr lang="es-EC"/>
          </a:p>
        </p:txBody>
      </p:sp>
      <p:sp>
        <p:nvSpPr>
          <p:cNvPr id="6" name="5 Marcador de pie de página"/>
          <p:cNvSpPr>
            <a:spLocks noGrp="1"/>
          </p:cNvSpPr>
          <p:nvPr>
            <p:ph type="ftr" sz="quarter" idx="11"/>
          </p:nvPr>
        </p:nvSpPr>
        <p:spPr/>
        <p:txBody>
          <a:bodyPr/>
          <a:lstStyle/>
          <a:p>
            <a:endParaRPr lang="es-EC"/>
          </a:p>
        </p:txBody>
      </p:sp>
      <p:sp>
        <p:nvSpPr>
          <p:cNvPr id="7" name="6 Marcador de número de diapositiva"/>
          <p:cNvSpPr>
            <a:spLocks noGrp="1"/>
          </p:cNvSpPr>
          <p:nvPr>
            <p:ph type="sldNum" sz="quarter" idx="12"/>
          </p:nvPr>
        </p:nvSpPr>
        <p:spPr/>
        <p:txBody>
          <a:bodyPr/>
          <a:lstStyle/>
          <a:p>
            <a:fld id="{A3CC3FE7-5091-430A-8C77-C7FD6B0B6E18}" type="slidenum">
              <a:rPr lang="es-EC" smtClean="0"/>
              <a:t>‹Nº›</a:t>
            </a:fld>
            <a:endParaRPr lang="es-EC"/>
          </a:p>
        </p:txBody>
      </p:sp>
    </p:spTree>
    <p:extLst>
      <p:ext uri="{BB962C8B-B14F-4D97-AF65-F5344CB8AC3E}">
        <p14:creationId xmlns:p14="http://schemas.microsoft.com/office/powerpoint/2010/main" val="1395754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EC"/>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AE9E26-6FEF-455B-B0A9-699DA918594E}" type="datetimeFigureOut">
              <a:rPr lang="es-EC" smtClean="0"/>
              <a:t>13/9/2021</a:t>
            </a:fld>
            <a:endParaRPr lang="es-EC"/>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C"/>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CC3FE7-5091-430A-8C77-C7FD6B0B6E18}" type="slidenum">
              <a:rPr lang="es-EC" smtClean="0"/>
              <a:t>‹Nº›</a:t>
            </a:fld>
            <a:endParaRPr lang="es-EC"/>
          </a:p>
        </p:txBody>
      </p:sp>
    </p:spTree>
    <p:extLst>
      <p:ext uri="{BB962C8B-B14F-4D97-AF65-F5344CB8AC3E}">
        <p14:creationId xmlns:p14="http://schemas.microsoft.com/office/powerpoint/2010/main" val="1687228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magen 15">
            <a:extLst>
              <a:ext uri="{FF2B5EF4-FFF2-40B4-BE49-F238E27FC236}">
                <a16:creationId xmlns:a16="http://schemas.microsoft.com/office/drawing/2014/main" xmlns="" id="{5C2CECCC-1091-C64B-90F6-AB1C6898EE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22" y="0"/>
            <a:ext cx="9127778" cy="6858000"/>
          </a:xfrm>
          <a:prstGeom prst="rect">
            <a:avLst/>
          </a:prstGeom>
        </p:spPr>
      </p:pic>
      <p:sp>
        <p:nvSpPr>
          <p:cNvPr id="2" name="1 Rectángulo"/>
          <p:cNvSpPr/>
          <p:nvPr/>
        </p:nvSpPr>
        <p:spPr>
          <a:xfrm>
            <a:off x="1709907" y="5882672"/>
            <a:ext cx="5744655" cy="830997"/>
          </a:xfrm>
          <a:prstGeom prst="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r>
              <a:rPr lang="es-CO" sz="4800" b="1" dirty="0">
                <a:solidFill>
                  <a:srgbClr val="FF5C29"/>
                </a:solidFill>
                <a:latin typeface="Algerian" panose="04020705040A02060702" pitchFamily="82" charset="0"/>
                <a:cs typeface="Aharoni" panose="02010803020104030203" pitchFamily="2" charset="-79"/>
              </a:rPr>
              <a:t>TRABAJO EN RED </a:t>
            </a:r>
            <a:endParaRPr lang="es-EC" sz="4800" dirty="0">
              <a:solidFill>
                <a:srgbClr val="FF5C29"/>
              </a:solidFill>
              <a:latin typeface="Algerian" panose="04020705040A02060702" pitchFamily="82" charset="0"/>
              <a:cs typeface="Aharoni" panose="02010803020104030203" pitchFamily="2" charset="-79"/>
            </a:endParaRPr>
          </a:p>
        </p:txBody>
      </p:sp>
      <p:sp>
        <p:nvSpPr>
          <p:cNvPr id="13" name="12 Rectángulo"/>
          <p:cNvSpPr/>
          <p:nvPr/>
        </p:nvSpPr>
        <p:spPr>
          <a:xfrm rot="20412848">
            <a:off x="53898" y="5357772"/>
            <a:ext cx="2429660" cy="646331"/>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s-CO" sz="3600" b="1" dirty="0">
                <a:latin typeface="Aharoni" panose="02010803020104030203" pitchFamily="2" charset="-79"/>
                <a:cs typeface="Aharoni" panose="02010803020104030203" pitchFamily="2" charset="-79"/>
              </a:rPr>
              <a:t> </a:t>
            </a:r>
            <a:r>
              <a:rPr lang="es-CO" sz="3600" b="1" dirty="0">
                <a:latin typeface="Arial Black" panose="020B0A04020102020204" pitchFamily="34" charset="0"/>
                <a:cs typeface="Aharoni" panose="02010803020104030203" pitchFamily="2" charset="-79"/>
              </a:rPr>
              <a:t>EJE IV         </a:t>
            </a:r>
            <a:endParaRPr lang="es-EC" sz="3600" b="1" dirty="0">
              <a:latin typeface="Arial Black" panose="020B0A04020102020204" pitchFamily="34" charset="0"/>
              <a:cs typeface="Aharoni" panose="02010803020104030203" pitchFamily="2" charset="-79"/>
            </a:endParaRPr>
          </a:p>
        </p:txBody>
      </p:sp>
      <p:sp>
        <p:nvSpPr>
          <p:cNvPr id="14" name="13 Rectángulo"/>
          <p:cNvSpPr/>
          <p:nvPr/>
        </p:nvSpPr>
        <p:spPr>
          <a:xfrm rot="1390948">
            <a:off x="6671332" y="5300448"/>
            <a:ext cx="2455193" cy="646331"/>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s-CO" sz="3600" b="1" dirty="0">
                <a:latin typeface="Arial Black" panose="020B0A04020102020204" pitchFamily="34" charset="0"/>
                <a:cs typeface="Aharoni" panose="02010803020104030203" pitchFamily="2" charset="-79"/>
              </a:rPr>
              <a:t>TEMA 14  </a:t>
            </a:r>
            <a:endParaRPr lang="es-EC" sz="3600" dirty="0">
              <a:latin typeface="Arial Black" panose="020B0A04020102020204" pitchFamily="34" charset="0"/>
              <a:cs typeface="Aharoni" panose="02010803020104030203" pitchFamily="2" charset="-79"/>
            </a:endParaRPr>
          </a:p>
        </p:txBody>
      </p:sp>
      <p:sp>
        <p:nvSpPr>
          <p:cNvPr id="11" name="10 Flecha izquierda y derecha"/>
          <p:cNvSpPr/>
          <p:nvPr/>
        </p:nvSpPr>
        <p:spPr>
          <a:xfrm>
            <a:off x="11916816" y="5109864"/>
            <a:ext cx="72008" cy="45719"/>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Tree>
    <p:extLst>
      <p:ext uri="{BB962C8B-B14F-4D97-AF65-F5344CB8AC3E}">
        <p14:creationId xmlns:p14="http://schemas.microsoft.com/office/powerpoint/2010/main" val="716258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BA8E7F88-1F4F-304C-BAD1-FFB3E5F7F3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4267200"/>
          </a:xfrm>
          <a:prstGeom prst="rect">
            <a:avLst/>
          </a:prstGeom>
        </p:spPr>
      </p:pic>
      <p:sp>
        <p:nvSpPr>
          <p:cNvPr id="4" name="3 Rectángulo"/>
          <p:cNvSpPr/>
          <p:nvPr/>
        </p:nvSpPr>
        <p:spPr>
          <a:xfrm>
            <a:off x="0" y="4269175"/>
            <a:ext cx="9144000" cy="2554545"/>
          </a:xfrm>
          <a:prstGeom prst="rect">
            <a:avLst/>
          </a:prstGeom>
          <a:solidFill>
            <a:schemeClr val="tx2">
              <a:lumMod val="20000"/>
              <a:lumOff val="80000"/>
            </a:schemeClr>
          </a:solidFill>
        </p:spPr>
        <p:txBody>
          <a:bodyPr wrap="square">
            <a:spAutoFit/>
          </a:bodyPr>
          <a:lstStyle/>
          <a:p>
            <a:pPr lvl="0" algn="ctr"/>
            <a:r>
              <a:rPr lang="es-ES" sz="3200" b="1" dirty="0">
                <a:solidFill>
                  <a:prstClr val="black"/>
                </a:solidFill>
                <a:latin typeface="Calibri"/>
              </a:rPr>
              <a:t>Trabajar en red supone tener formas diversas de coordinación operativa en las que cada quien aporta lo que le es más propio y sobre lo que más sabe, a través de acciones, proyectos y líneas de trabajo concretas</a:t>
            </a:r>
            <a:r>
              <a:rPr kumimoji="0" lang="es-CO" sz="3200" b="1" i="0" u="none" strike="noStrike" kern="1200" cap="none" spc="0" normalizeH="0" baseline="0" noProof="0" dirty="0">
                <a:ln>
                  <a:noFill/>
                </a:ln>
                <a:solidFill>
                  <a:prstClr val="black"/>
                </a:solidFill>
                <a:effectLst/>
                <a:uLnTx/>
                <a:uFillTx/>
                <a:latin typeface="Calibri"/>
                <a:ea typeface="+mn-ea"/>
                <a:cs typeface="+mn-cs"/>
              </a:rPr>
              <a:t>.</a:t>
            </a:r>
            <a:endParaRPr kumimoji="0" lang="es-EC" sz="3200" b="1"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48233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12870D7-042B-5840-8A1A-9A9331058D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9752" y="0"/>
            <a:ext cx="4102100" cy="3340100"/>
          </a:xfrm>
          <a:prstGeom prst="rect">
            <a:avLst/>
          </a:prstGeom>
        </p:spPr>
      </p:pic>
      <p:sp>
        <p:nvSpPr>
          <p:cNvPr id="4" name="3 Rectángulo"/>
          <p:cNvSpPr/>
          <p:nvPr/>
        </p:nvSpPr>
        <p:spPr>
          <a:xfrm>
            <a:off x="0" y="2826127"/>
            <a:ext cx="9144000" cy="4031873"/>
          </a:xfrm>
          <a:prstGeom prst="rect">
            <a:avLst/>
          </a:prstGeom>
          <a:solidFill>
            <a:schemeClr val="tx2">
              <a:lumMod val="20000"/>
              <a:lumOff val="80000"/>
            </a:schemeClr>
          </a:solidFill>
        </p:spPr>
        <p:txBody>
          <a:bodyPr wrap="square">
            <a:spAutoFit/>
          </a:bodyPr>
          <a:lstStyle/>
          <a:p>
            <a:pPr lvl="0" algn="ctr"/>
            <a:r>
              <a:rPr lang="es-ES" sz="3200" b="1" dirty="0">
                <a:solidFill>
                  <a:prstClr val="black"/>
                </a:solidFill>
                <a:latin typeface="Calibri"/>
              </a:rPr>
              <a:t>Trabajar en red requiere respetar y aprovechar las diversidades, constituyen un factor de fortalecimiento, en la medida que se respeten y aprovechen y no se impongan unas particularidades sobre otras. Es importante el debate, la planificación y la fundamentación de los propósitos y acciones, así como la especialización de tareas, para posibilitar la complementariedad de esfuerzos y capacidades</a:t>
            </a:r>
            <a:r>
              <a:rPr kumimoji="0" lang="es-CO" sz="3200" b="1" i="0" u="none" strike="noStrike" kern="1200" cap="none" spc="0" normalizeH="0" baseline="0" noProof="0" dirty="0">
                <a:ln>
                  <a:noFill/>
                </a:ln>
                <a:solidFill>
                  <a:prstClr val="black"/>
                </a:solidFill>
                <a:effectLst/>
                <a:uLnTx/>
                <a:uFillTx/>
                <a:latin typeface="Calibri"/>
                <a:ea typeface="+mn-ea"/>
                <a:cs typeface="+mn-cs"/>
              </a:rPr>
              <a:t>.</a:t>
            </a:r>
            <a:endParaRPr kumimoji="0" lang="es-EC" sz="3200" b="1"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01950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5469938"/>
            <a:ext cx="9144000" cy="1384995"/>
          </a:xfrm>
          <a:prstGeom prst="rect">
            <a:avLst/>
          </a:prstGeom>
          <a:solidFill>
            <a:schemeClr val="accent3">
              <a:lumMod val="20000"/>
              <a:lumOff val="80000"/>
            </a:schemeClr>
          </a:solidFill>
          <a:ln/>
        </p:spPr>
        <p:style>
          <a:lnRef idx="1">
            <a:schemeClr val="accent1"/>
          </a:lnRef>
          <a:fillRef idx="2">
            <a:schemeClr val="accent1"/>
          </a:fillRef>
          <a:effectRef idx="1">
            <a:schemeClr val="accent1"/>
          </a:effectRef>
          <a:fontRef idx="minor">
            <a:schemeClr val="dk1"/>
          </a:fontRef>
        </p:style>
        <p:txBody>
          <a:bodyPr wrap="square">
            <a:spAutoFit/>
          </a:bodyPr>
          <a:lstStyle/>
          <a:p>
            <a:pPr lvl="0" algn="ctr"/>
            <a:r>
              <a:rPr lang="es-ES" sz="2800" b="1" dirty="0">
                <a:solidFill>
                  <a:prstClr val="black"/>
                </a:solidFill>
                <a:latin typeface="Calibri"/>
              </a:rPr>
              <a:t>El trabajo en red es producto de iniciativas, propuestas, reacciones, acuerdos y discrepancias, que son capaces de ser estructurados en planes de acción. </a:t>
            </a:r>
            <a:endParaRPr kumimoji="0" lang="es-CO" sz="2800" b="1" i="0" u="none" strike="noStrike" kern="1200" cap="none" spc="0" normalizeH="0" baseline="0" noProof="0" dirty="0">
              <a:ln>
                <a:noFill/>
              </a:ln>
              <a:solidFill>
                <a:prstClr val="black"/>
              </a:solidFill>
              <a:effectLst/>
              <a:uLnTx/>
              <a:uFillTx/>
              <a:latin typeface="Calibri"/>
              <a:ea typeface="+mn-ea"/>
              <a:cs typeface="+mn-cs"/>
            </a:endParaRPr>
          </a:p>
        </p:txBody>
      </p:sp>
      <p:pic>
        <p:nvPicPr>
          <p:cNvPr id="4" name="Imagen 3">
            <a:extLst>
              <a:ext uri="{FF2B5EF4-FFF2-40B4-BE49-F238E27FC236}">
                <a16:creationId xmlns:a16="http://schemas.microsoft.com/office/drawing/2014/main" xmlns="" id="{84F33C67-C787-DA43-99C9-A3DDA8AFC2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252" y="0"/>
            <a:ext cx="9144000" cy="5473700"/>
          </a:xfrm>
          <a:prstGeom prst="rect">
            <a:avLst/>
          </a:prstGeom>
        </p:spPr>
      </p:pic>
    </p:spTree>
    <p:extLst>
      <p:ext uri="{BB962C8B-B14F-4D97-AF65-F5344CB8AC3E}">
        <p14:creationId xmlns:p14="http://schemas.microsoft.com/office/powerpoint/2010/main" val="14597962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630416" y="1107274"/>
            <a:ext cx="3513584" cy="4832092"/>
          </a:xfrm>
          <a:prstGeom prst="rect">
            <a:avLst/>
          </a:prstGeom>
          <a:solidFill>
            <a:schemeClr val="accent3">
              <a:lumMod val="20000"/>
              <a:lumOff val="80000"/>
            </a:schemeClr>
          </a:solidFill>
          <a:ln/>
        </p:spPr>
        <p:style>
          <a:lnRef idx="1">
            <a:schemeClr val="accent1"/>
          </a:lnRef>
          <a:fillRef idx="2">
            <a:schemeClr val="accent1"/>
          </a:fillRef>
          <a:effectRef idx="1">
            <a:schemeClr val="accent1"/>
          </a:effectRef>
          <a:fontRef idx="minor">
            <a:schemeClr val="dk1"/>
          </a:fontRef>
        </p:style>
        <p:txBody>
          <a:bodyPr wrap="square">
            <a:spAutoFit/>
          </a:bodyPr>
          <a:lstStyle/>
          <a:p>
            <a:pPr lvl="0" algn="ctr"/>
            <a:r>
              <a:rPr lang="es-ES" sz="2800" b="1" dirty="0">
                <a:solidFill>
                  <a:prstClr val="black"/>
                </a:solidFill>
                <a:latin typeface="Calibri"/>
              </a:rPr>
              <a:t>Cuanto más distribuidas estén las tareas de animación y coordinación, con más reparto de responsabilidades, el trabajo en red será más dinámico y será más «propio» de todos quienes participan</a:t>
            </a:r>
            <a:r>
              <a:rPr kumimoji="0" lang="es-CO" sz="2800" b="1" i="0" u="none" strike="noStrike" kern="1200" cap="none" spc="0" normalizeH="0" baseline="0" noProof="0" dirty="0">
                <a:ln>
                  <a:noFill/>
                </a:ln>
                <a:solidFill>
                  <a:prstClr val="black"/>
                </a:solidFill>
                <a:effectLst/>
                <a:uLnTx/>
                <a:uFillTx/>
                <a:latin typeface="Calibri"/>
                <a:ea typeface="+mn-ea"/>
                <a:cs typeface="+mn-cs"/>
              </a:rPr>
              <a:t>.</a:t>
            </a:r>
          </a:p>
        </p:txBody>
      </p:sp>
      <p:pic>
        <p:nvPicPr>
          <p:cNvPr id="4" name="Imagen 3">
            <a:extLst>
              <a:ext uri="{FF2B5EF4-FFF2-40B4-BE49-F238E27FC236}">
                <a16:creationId xmlns:a16="http://schemas.microsoft.com/office/drawing/2014/main" xmlns="" id="{F601C0C2-96BD-EC42-9782-C3DD04CBB3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89081"/>
            <a:ext cx="5676900" cy="6667500"/>
          </a:xfrm>
          <a:prstGeom prst="rect">
            <a:avLst/>
          </a:prstGeom>
        </p:spPr>
      </p:pic>
    </p:spTree>
    <p:extLst>
      <p:ext uri="{BB962C8B-B14F-4D97-AF65-F5344CB8AC3E}">
        <p14:creationId xmlns:p14="http://schemas.microsoft.com/office/powerpoint/2010/main" val="3505620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Resultado de imagen de gracias por su atencion"/>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35785" y="-16099"/>
            <a:ext cx="9144000" cy="6874099"/>
          </a:xfrm>
          <a:prstGeom prst="rect">
            <a:avLst/>
          </a:prstGeom>
          <a:ln>
            <a:noFill/>
          </a:ln>
          <a:effectLst>
            <a:outerShdw blurRad="292100" dist="139700" dir="2700000" algn="tl" rotWithShape="0">
              <a:srgbClr val="333333">
                <a:alpha val="65000"/>
              </a:srgbClr>
            </a:outerShdw>
          </a:effectLst>
        </p:spPr>
        <p:style>
          <a:lnRef idx="1">
            <a:schemeClr val="accent1"/>
          </a:lnRef>
          <a:fillRef idx="2">
            <a:schemeClr val="accent1"/>
          </a:fillRef>
          <a:effectRef idx="1">
            <a:schemeClr val="accent1"/>
          </a:effectRef>
          <a:fontRef idx="minor">
            <a:schemeClr val="dk1"/>
          </a:fontRef>
        </p:style>
      </p:pic>
      <p:sp>
        <p:nvSpPr>
          <p:cNvPr id="3" name="2 Rectángulo"/>
          <p:cNvSpPr/>
          <p:nvPr/>
        </p:nvSpPr>
        <p:spPr>
          <a:xfrm>
            <a:off x="1619673" y="5589240"/>
            <a:ext cx="5832648" cy="1323439"/>
          </a:xfrm>
          <a:prstGeom prst="rect">
            <a:avLst/>
          </a:prstGeom>
        </p:spPr>
        <p:txBody>
          <a:bodyPr wrap="square">
            <a:spAutoFit/>
          </a:bodyPr>
          <a:lstStyle/>
          <a:p>
            <a:pPr algn="ctr"/>
            <a:r>
              <a:rPr lang="es-CO" sz="4000" b="1" dirty="0"/>
              <a:t>¡Y no olviden las actividades!!!</a:t>
            </a:r>
            <a:endParaRPr lang="es-EC" sz="4000" b="1" dirty="0"/>
          </a:p>
        </p:txBody>
      </p:sp>
    </p:spTree>
    <p:extLst>
      <p:ext uri="{BB962C8B-B14F-4D97-AF65-F5344CB8AC3E}">
        <p14:creationId xmlns:p14="http://schemas.microsoft.com/office/powerpoint/2010/main" val="64298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E5BFEF5D-4F76-5542-A6CD-69A8459881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50" y="0"/>
            <a:ext cx="9080500" cy="5194300"/>
          </a:xfrm>
          <a:prstGeom prst="rect">
            <a:avLst/>
          </a:prstGeom>
        </p:spPr>
      </p:pic>
      <p:sp>
        <p:nvSpPr>
          <p:cNvPr id="2" name="1 Rectángulo"/>
          <p:cNvSpPr/>
          <p:nvPr/>
        </p:nvSpPr>
        <p:spPr>
          <a:xfrm>
            <a:off x="0" y="4919008"/>
            <a:ext cx="9144000" cy="1938992"/>
          </a:xfrm>
          <a:prstGeom prst="rect">
            <a:avLst/>
          </a:prstGeom>
          <a:solidFill>
            <a:schemeClr val="accent1">
              <a:lumMod val="20000"/>
              <a:lumOff val="80000"/>
            </a:schemeClr>
          </a:solidFill>
        </p:spPr>
        <p:txBody>
          <a:bodyPr wrap="square">
            <a:spAutoFit/>
          </a:bodyPr>
          <a:lstStyle/>
          <a:p>
            <a:r>
              <a:rPr lang="es-ES" sz="3200" b="1" dirty="0"/>
              <a:t>Todos nosotros sabemos algo.</a:t>
            </a:r>
            <a:endParaRPr lang="en-US" sz="3200" b="1" dirty="0"/>
          </a:p>
          <a:p>
            <a:r>
              <a:rPr lang="es-ES" sz="3200" b="1" dirty="0"/>
              <a:t>Todos nosotros ignoramos algo.</a:t>
            </a:r>
            <a:endParaRPr lang="en-US" sz="3200" b="1" dirty="0"/>
          </a:p>
          <a:p>
            <a:r>
              <a:rPr lang="es-ES" sz="3200" b="1" dirty="0"/>
              <a:t>Por eso, aprendemos siempre.</a:t>
            </a:r>
            <a:endParaRPr lang="en-US" sz="3200" b="1" dirty="0"/>
          </a:p>
          <a:p>
            <a:r>
              <a:rPr lang="es-ES" sz="2400" dirty="0"/>
              <a:t>Paulo Freire</a:t>
            </a:r>
            <a:endParaRPr lang="en-US" sz="2400" dirty="0"/>
          </a:p>
        </p:txBody>
      </p:sp>
    </p:spTree>
    <p:extLst>
      <p:ext uri="{BB962C8B-B14F-4D97-AF65-F5344CB8AC3E}">
        <p14:creationId xmlns:p14="http://schemas.microsoft.com/office/powerpoint/2010/main" val="2357380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792" y="4303455"/>
            <a:ext cx="9144000" cy="2554545"/>
          </a:xfrm>
          <a:prstGeom prst="rect">
            <a:avLst/>
          </a:prstGeom>
          <a:solidFill>
            <a:schemeClr val="accent1">
              <a:lumMod val="20000"/>
              <a:lumOff val="80000"/>
            </a:schemeClr>
          </a:solidFill>
        </p:spPr>
        <p:txBody>
          <a:bodyPr wrap="square">
            <a:spAutoFit/>
          </a:bodyPr>
          <a:lstStyle/>
          <a:p>
            <a:r>
              <a:rPr lang="es-ES" sz="3200" b="1" dirty="0"/>
              <a:t>El trabajo en red supone ir «tejiendo» relaciones, aprendizajes, complicidades, avanzando «de nudo en nudo» hasta constituir un espacio común, abierto y diversificado, en el que se puedan ir sumando nuevas iniciativas, propuestas y empeños.</a:t>
            </a:r>
            <a:endParaRPr lang="en-US" sz="3200" b="1" dirty="0"/>
          </a:p>
        </p:txBody>
      </p:sp>
      <p:pic>
        <p:nvPicPr>
          <p:cNvPr id="5" name="Imagen 4">
            <a:extLst>
              <a:ext uri="{FF2B5EF4-FFF2-40B4-BE49-F238E27FC236}">
                <a16:creationId xmlns:a16="http://schemas.microsoft.com/office/drawing/2014/main" xmlns="" id="{335F9CF3-3CD3-894C-AD2F-31B4895800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36" y="0"/>
            <a:ext cx="9118600" cy="4305300"/>
          </a:xfrm>
          <a:prstGeom prst="rect">
            <a:avLst/>
          </a:prstGeom>
        </p:spPr>
      </p:pic>
    </p:spTree>
    <p:extLst>
      <p:ext uri="{BB962C8B-B14F-4D97-AF65-F5344CB8AC3E}">
        <p14:creationId xmlns:p14="http://schemas.microsoft.com/office/powerpoint/2010/main" val="491702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012160" y="366623"/>
            <a:ext cx="2880319" cy="6124754"/>
          </a:xfrm>
          <a:prstGeom prst="rect">
            <a:avLst/>
          </a:prstGeom>
          <a:solidFill>
            <a:schemeClr val="accent3">
              <a:lumMod val="20000"/>
              <a:lumOff val="80000"/>
            </a:schemeClr>
          </a:solidFill>
          <a:ln/>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s-ES" sz="2800" b="1" dirty="0"/>
              <a:t>Es indispensable tener objetivos o metas estratégicas comunes, que supongan desafíos, que permitan alcanzar  resultados diferentes a los que tenemos hoy, respecto a una determinada situación</a:t>
            </a:r>
            <a:r>
              <a:rPr lang="es-CO" sz="2800" b="1" dirty="0"/>
              <a:t>.</a:t>
            </a:r>
          </a:p>
        </p:txBody>
      </p:sp>
      <p:pic>
        <p:nvPicPr>
          <p:cNvPr id="6" name="Imagen 5">
            <a:extLst>
              <a:ext uri="{FF2B5EF4-FFF2-40B4-BE49-F238E27FC236}">
                <a16:creationId xmlns:a16="http://schemas.microsoft.com/office/drawing/2014/main" xmlns="" id="{A16949A0-4068-8846-8D10-F861627CCD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5387523" cy="6858000"/>
          </a:xfrm>
          <a:prstGeom prst="rect">
            <a:avLst/>
          </a:prstGeom>
        </p:spPr>
      </p:pic>
    </p:spTree>
    <p:extLst>
      <p:ext uri="{BB962C8B-B14F-4D97-AF65-F5344CB8AC3E}">
        <p14:creationId xmlns:p14="http://schemas.microsoft.com/office/powerpoint/2010/main" val="2199341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72008" y="44624"/>
            <a:ext cx="4644008" cy="6709529"/>
          </a:xfrm>
          <a:prstGeom prst="rect">
            <a:avLst/>
          </a:prstGeom>
          <a:solidFill>
            <a:schemeClr val="tx2">
              <a:lumMod val="20000"/>
              <a:lumOff val="80000"/>
            </a:schemeClr>
          </a:solidFill>
        </p:spPr>
        <p:txBody>
          <a:bodyPr wrap="square">
            <a:spAutoFit/>
          </a:bodyPr>
          <a:lstStyle/>
          <a:p>
            <a:r>
              <a:rPr lang="es-ES" sz="3200" b="1" dirty="0"/>
              <a:t>En el trabajo en red es fundamental el respeto y aprovechamiento de la diversidad, constituyen un factor de fortalecimiento teniendo presente el debate, la planificación y la fundamentación de los propósitos y acciones, así como la especialización de tareas, para posibilitar la complementariedad de esfuerzos y capacidades. </a:t>
            </a:r>
            <a:endParaRPr lang="en-US" sz="1600" b="1" dirty="0"/>
          </a:p>
          <a:p>
            <a:endParaRPr lang="es-ES" sz="1400" b="1" dirty="0"/>
          </a:p>
        </p:txBody>
      </p:sp>
      <p:pic>
        <p:nvPicPr>
          <p:cNvPr id="5" name="Imagen 4">
            <a:extLst>
              <a:ext uri="{FF2B5EF4-FFF2-40B4-BE49-F238E27FC236}">
                <a16:creationId xmlns:a16="http://schemas.microsoft.com/office/drawing/2014/main" xmlns="" id="{DBE6367A-1F0A-EC44-812A-EEC5B12BC2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16016" y="8581"/>
            <a:ext cx="4464496" cy="6735231"/>
          </a:xfrm>
          <a:prstGeom prst="rect">
            <a:avLst/>
          </a:prstGeom>
        </p:spPr>
      </p:pic>
    </p:spTree>
    <p:extLst>
      <p:ext uri="{BB962C8B-B14F-4D97-AF65-F5344CB8AC3E}">
        <p14:creationId xmlns:p14="http://schemas.microsoft.com/office/powerpoint/2010/main" val="3078976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8600" y="188640"/>
            <a:ext cx="4176464" cy="6494085"/>
          </a:xfrm>
          <a:prstGeom prst="rect">
            <a:avLst/>
          </a:prstGeom>
          <a:solidFill>
            <a:schemeClr val="tx2">
              <a:lumMod val="20000"/>
              <a:lumOff val="80000"/>
            </a:schemeClr>
          </a:solidFill>
        </p:spPr>
        <p:txBody>
          <a:bodyPr wrap="square">
            <a:spAutoFit/>
          </a:bodyPr>
          <a:lstStyle/>
          <a:p>
            <a:pPr algn="ctr"/>
            <a:r>
              <a:rPr lang="es-ES" sz="3200" b="1" dirty="0"/>
              <a:t>El Trabajo en Red se basa en un conjunto de grupos o personas que se organizan de una forma determinada para lograr un objetivo común.</a:t>
            </a:r>
          </a:p>
          <a:p>
            <a:pPr algn="ctr"/>
            <a:r>
              <a:rPr lang="es-ES" sz="3200" b="1" dirty="0"/>
              <a:t>En base a tres elementos clave:</a:t>
            </a:r>
          </a:p>
          <a:p>
            <a:pPr marL="285750" indent="-285750" algn="ctr">
              <a:buFont typeface="Wingdings" panose="05000000000000000000" pitchFamily="2" charset="2"/>
              <a:buChar char="Ø"/>
            </a:pPr>
            <a:r>
              <a:rPr lang="es-ES" sz="3200" b="1" dirty="0"/>
              <a:t>Conjunto de personas. </a:t>
            </a:r>
          </a:p>
          <a:p>
            <a:pPr marL="285750" indent="-285750" algn="ctr">
              <a:buFont typeface="Wingdings" panose="05000000000000000000" pitchFamily="2" charset="2"/>
              <a:buChar char="Ø"/>
            </a:pPr>
            <a:r>
              <a:rPr lang="es-ES" sz="3200" b="1" dirty="0"/>
              <a:t>Organización. </a:t>
            </a:r>
          </a:p>
          <a:p>
            <a:pPr marL="285750" indent="-285750" algn="ctr">
              <a:buFont typeface="Wingdings" panose="05000000000000000000" pitchFamily="2" charset="2"/>
              <a:buChar char="Ø"/>
            </a:pPr>
            <a:r>
              <a:rPr lang="es-ES" sz="3200" b="1" dirty="0"/>
              <a:t>Objetivo común</a:t>
            </a:r>
            <a:r>
              <a:rPr lang="es-CO" sz="3200" b="1" dirty="0"/>
              <a:t>.</a:t>
            </a:r>
            <a:endParaRPr lang="es-EC" sz="3200" b="1" dirty="0"/>
          </a:p>
        </p:txBody>
      </p:sp>
      <p:pic>
        <p:nvPicPr>
          <p:cNvPr id="3" name="Imagen 2">
            <a:extLst>
              <a:ext uri="{FF2B5EF4-FFF2-40B4-BE49-F238E27FC236}">
                <a16:creationId xmlns:a16="http://schemas.microsoft.com/office/drawing/2014/main" xmlns="" id="{F0C1179B-8844-E84A-A0D3-C94BE5B1FC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83968" y="188640"/>
            <a:ext cx="4648200" cy="6667500"/>
          </a:xfrm>
          <a:prstGeom prst="rect">
            <a:avLst/>
          </a:prstGeom>
        </p:spPr>
      </p:pic>
    </p:spTree>
    <p:extLst>
      <p:ext uri="{BB962C8B-B14F-4D97-AF65-F5344CB8AC3E}">
        <p14:creationId xmlns:p14="http://schemas.microsoft.com/office/powerpoint/2010/main" val="1371316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05FC3A1E-675B-9748-BA44-2AE24E22D8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3779"/>
            <a:ext cx="9144000" cy="6810441"/>
          </a:xfrm>
          <a:prstGeom prst="rect">
            <a:avLst/>
          </a:prstGeom>
        </p:spPr>
      </p:pic>
      <p:sp>
        <p:nvSpPr>
          <p:cNvPr id="3" name="2 Rectángulo"/>
          <p:cNvSpPr/>
          <p:nvPr/>
        </p:nvSpPr>
        <p:spPr>
          <a:xfrm>
            <a:off x="3347865" y="32205"/>
            <a:ext cx="5821978" cy="707886"/>
          </a:xfrm>
          <a:prstGeom prst="rect">
            <a:avLst/>
          </a:prstGeom>
        </p:spPr>
        <p:txBody>
          <a:bodyPr wrap="square">
            <a:spAutoFit/>
          </a:bodyPr>
          <a:lstStyle/>
          <a:p>
            <a:pPr algn="ctr"/>
            <a:r>
              <a:rPr lang="es-ES" sz="4000" b="1" dirty="0">
                <a:solidFill>
                  <a:srgbClr val="FF0000"/>
                </a:solidFill>
              </a:rPr>
              <a:t>CONJUNTO DE PERSONAS</a:t>
            </a:r>
            <a:endParaRPr lang="es-EC" sz="4000" b="1" dirty="0">
              <a:solidFill>
                <a:srgbClr val="FF0000"/>
              </a:solidFill>
            </a:endParaRPr>
          </a:p>
        </p:txBody>
      </p:sp>
      <p:sp>
        <p:nvSpPr>
          <p:cNvPr id="6" name="5 Rectángulo"/>
          <p:cNvSpPr/>
          <p:nvPr/>
        </p:nvSpPr>
        <p:spPr>
          <a:xfrm>
            <a:off x="1601922" y="2128784"/>
            <a:ext cx="5940153" cy="1384995"/>
          </a:xfrm>
          <a:prstGeom prst="rect">
            <a:avLst/>
          </a:prstGeom>
        </p:spPr>
        <p:txBody>
          <a:bodyPr wrap="square">
            <a:spAutoFit/>
          </a:bodyPr>
          <a:lstStyle/>
          <a:p>
            <a:pPr lvl="0" algn="ctr"/>
            <a:r>
              <a:rPr lang="es-ES" sz="2800" b="1" dirty="0"/>
              <a:t>Aportan una serie de características diferenciales (experiencia, formación, personalidad, aptitudes, etc.)</a:t>
            </a:r>
            <a:endParaRPr lang="es-EC" sz="2800" b="1" dirty="0"/>
          </a:p>
        </p:txBody>
      </p:sp>
      <p:sp>
        <p:nvSpPr>
          <p:cNvPr id="7" name="6 Rectángulo"/>
          <p:cNvSpPr/>
          <p:nvPr/>
        </p:nvSpPr>
        <p:spPr>
          <a:xfrm rot="809924">
            <a:off x="2387338" y="4394631"/>
            <a:ext cx="3552611" cy="2062103"/>
          </a:xfrm>
          <a:prstGeom prst="rect">
            <a:avLst/>
          </a:prstGeom>
        </p:spPr>
        <p:txBody>
          <a:bodyPr wrap="square">
            <a:spAutoFit/>
          </a:bodyPr>
          <a:lstStyle/>
          <a:p>
            <a:pPr algn="ctr"/>
            <a:r>
              <a:rPr lang="es-ES" sz="3200" b="1" dirty="0"/>
              <a:t>Influyen decisivamente en los resultados que obtengan sus redes </a:t>
            </a:r>
            <a:endParaRPr lang="es-EC" sz="3200" b="1" dirty="0"/>
          </a:p>
        </p:txBody>
      </p:sp>
    </p:spTree>
    <p:extLst>
      <p:ext uri="{BB962C8B-B14F-4D97-AF65-F5344CB8AC3E}">
        <p14:creationId xmlns:p14="http://schemas.microsoft.com/office/powerpoint/2010/main" val="1631168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E01695A1-4D8D-2D4A-89D6-C856F3AD69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384800"/>
          </a:xfrm>
          <a:prstGeom prst="rect">
            <a:avLst/>
          </a:prstGeom>
        </p:spPr>
      </p:pic>
      <p:sp>
        <p:nvSpPr>
          <p:cNvPr id="3" name="2 Rectángulo"/>
          <p:cNvSpPr/>
          <p:nvPr/>
        </p:nvSpPr>
        <p:spPr>
          <a:xfrm>
            <a:off x="4571999" y="260648"/>
            <a:ext cx="4067944" cy="707886"/>
          </a:xfrm>
          <a:prstGeom prst="rect">
            <a:avLst/>
          </a:prstGeom>
        </p:spPr>
        <p:txBody>
          <a:bodyPr wrap="square">
            <a:spAutoFit/>
          </a:bodyPr>
          <a:lstStyle/>
          <a:p>
            <a:pPr algn="ctr"/>
            <a:r>
              <a:rPr lang="es-ES" sz="4000" b="1" dirty="0">
                <a:solidFill>
                  <a:srgbClr val="FF0000"/>
                </a:solidFill>
              </a:rPr>
              <a:t>ORGANIZACIÓN</a:t>
            </a:r>
            <a:r>
              <a:rPr lang="es-ES" b="1" dirty="0"/>
              <a:t> </a:t>
            </a:r>
            <a:endParaRPr lang="es-EC" sz="4000" b="1" dirty="0">
              <a:solidFill>
                <a:srgbClr val="FF0000"/>
              </a:solidFill>
            </a:endParaRPr>
          </a:p>
        </p:txBody>
      </p:sp>
      <p:sp>
        <p:nvSpPr>
          <p:cNvPr id="6" name="5 Rectángulo"/>
          <p:cNvSpPr/>
          <p:nvPr/>
        </p:nvSpPr>
        <p:spPr>
          <a:xfrm>
            <a:off x="0" y="5462849"/>
            <a:ext cx="9057111" cy="1384995"/>
          </a:xfrm>
          <a:prstGeom prst="rect">
            <a:avLst/>
          </a:prstGeom>
        </p:spPr>
        <p:txBody>
          <a:bodyPr wrap="square">
            <a:spAutoFit/>
          </a:bodyPr>
          <a:lstStyle/>
          <a:p>
            <a:pPr lvl="0" algn="ctr"/>
            <a:r>
              <a:rPr lang="es-ES" sz="2800" b="1" dirty="0"/>
              <a:t>Cada miembro de la red realiza una serie de tareas de modo independiente, pero es responsable del total de los resultados.</a:t>
            </a:r>
            <a:endParaRPr lang="es-EC" sz="2800" b="1" dirty="0"/>
          </a:p>
        </p:txBody>
      </p:sp>
    </p:spTree>
    <p:extLst>
      <p:ext uri="{BB962C8B-B14F-4D97-AF65-F5344CB8AC3E}">
        <p14:creationId xmlns:p14="http://schemas.microsoft.com/office/powerpoint/2010/main" val="2323238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BE470E1-D2AB-1E44-BBCD-3AAB12AABB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4800600"/>
          </a:xfrm>
          <a:prstGeom prst="rect">
            <a:avLst/>
          </a:prstGeom>
        </p:spPr>
      </p:pic>
      <p:sp>
        <p:nvSpPr>
          <p:cNvPr id="3" name="2 Rectángulo"/>
          <p:cNvSpPr/>
          <p:nvPr/>
        </p:nvSpPr>
        <p:spPr>
          <a:xfrm>
            <a:off x="4615444" y="188640"/>
            <a:ext cx="4427475" cy="707886"/>
          </a:xfrm>
          <a:prstGeom prst="rect">
            <a:avLst/>
          </a:prstGeom>
          <a:solidFill>
            <a:schemeClr val="tx2">
              <a:lumMod val="40000"/>
              <a:lumOff val="60000"/>
            </a:schemeClr>
          </a:solidFill>
        </p:spPr>
        <p:txBody>
          <a:bodyPr wrap="square">
            <a:spAutoFit/>
          </a:bodyPr>
          <a:lstStyle/>
          <a:p>
            <a:pPr algn="ctr"/>
            <a:r>
              <a:rPr lang="es-ES" sz="4000" b="1" dirty="0">
                <a:solidFill>
                  <a:srgbClr val="FF0000"/>
                </a:solidFill>
              </a:rPr>
              <a:t>OBJETIVO COMÚN </a:t>
            </a:r>
            <a:endParaRPr lang="es-EC" sz="4000" b="1" dirty="0">
              <a:solidFill>
                <a:srgbClr val="FF0000"/>
              </a:solidFill>
            </a:endParaRPr>
          </a:p>
        </p:txBody>
      </p:sp>
      <p:sp>
        <p:nvSpPr>
          <p:cNvPr id="6" name="5 Rectángulo"/>
          <p:cNvSpPr/>
          <p:nvPr/>
        </p:nvSpPr>
        <p:spPr>
          <a:xfrm>
            <a:off x="43444" y="4575717"/>
            <a:ext cx="9057111" cy="2246769"/>
          </a:xfrm>
          <a:prstGeom prst="rect">
            <a:avLst/>
          </a:prstGeom>
        </p:spPr>
        <p:txBody>
          <a:bodyPr wrap="square">
            <a:spAutoFit/>
          </a:bodyPr>
          <a:lstStyle/>
          <a:p>
            <a:pPr lvl="0" algn="ctr"/>
            <a:r>
              <a:rPr lang="es-ES" sz="2800" b="1" dirty="0"/>
              <a:t>Las personas tienen un conjunto de necesidades y objetivos que buscan satisfacer en todos los ámbitos de su vida, incluido en trabajo. Una de las claves del buen funcionamiento de una red de trabajo es que las metas personales sean compatibles con los objetivos de todos.</a:t>
            </a:r>
            <a:endParaRPr lang="es-EC" sz="2800" b="1" dirty="0"/>
          </a:p>
        </p:txBody>
      </p:sp>
    </p:spTree>
    <p:extLst>
      <p:ext uri="{BB962C8B-B14F-4D97-AF65-F5344CB8AC3E}">
        <p14:creationId xmlns:p14="http://schemas.microsoft.com/office/powerpoint/2010/main" val="14284254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1128</TotalTime>
  <Words>479</Words>
  <Application>Microsoft Office PowerPoint</Application>
  <PresentationFormat>Presentación en pantalla (4:3)</PresentationFormat>
  <Paragraphs>30</Paragraphs>
  <Slides>14</Slides>
  <Notes>3</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14</vt:i4>
      </vt:variant>
    </vt:vector>
  </HeadingPairs>
  <TitlesOfParts>
    <vt:vector size="21" baseType="lpstr">
      <vt:lpstr>Aharoni</vt:lpstr>
      <vt:lpstr>Algerian</vt:lpstr>
      <vt:lpstr>Arial</vt:lpstr>
      <vt:lpstr>Arial Black</vt:lpstr>
      <vt:lpstr>Calibri</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subject/>
  <dc:creator>User</dc:creator>
  <cp:keywords/>
  <dc:description/>
  <cp:lastModifiedBy>HP</cp:lastModifiedBy>
  <cp:revision>59</cp:revision>
  <dcterms:created xsi:type="dcterms:W3CDTF">2016-12-05T16:52:17Z</dcterms:created>
  <dcterms:modified xsi:type="dcterms:W3CDTF">2021-09-14T01:56:28Z</dcterms:modified>
  <cp:category/>
</cp:coreProperties>
</file>