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omos.vicencianos.org/blog/2011/06/espiritualidad-vicenciana-pobres-servicio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9.sv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omos.vicencianos.org/blog/2011/06/espiritualidad-vicenciana-pobres-servicio/" TargetMode="External"/><Relationship Id="rId2" Type="http://schemas.openxmlformats.org/officeDocument/2006/relationships/hyperlink" Target="http://somos.vicencianos.org/blog/10150/espiritualidad-vicenciana-amor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7FE2C49D-2087-4FA0-A376-72A7DECC2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511" y="1475576"/>
            <a:ext cx="8128883" cy="41155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4DEDAD4-2F2C-446E-81F8-FFFB6DF3A6A1}"/>
              </a:ext>
            </a:extLst>
          </p:cNvPr>
          <p:cNvSpPr txBox="1"/>
          <p:nvPr/>
        </p:nvSpPr>
        <p:spPr>
          <a:xfrm>
            <a:off x="395111" y="1783644"/>
            <a:ext cx="53057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C" sz="2400" dirty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T</a:t>
            </a: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E</a:t>
            </a: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M</a:t>
            </a: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A</a:t>
            </a:r>
          </a:p>
          <a:p>
            <a:endParaRPr lang="es-EC" sz="2400" dirty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1</a:t>
            </a: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A8C6D48A-5FAB-4BC6-8155-2EA6A9622CEA}"/>
              </a:ext>
            </a:extLst>
          </p:cNvPr>
          <p:cNvSpPr txBox="1"/>
          <p:nvPr/>
        </p:nvSpPr>
        <p:spPr>
          <a:xfrm>
            <a:off x="801510" y="203200"/>
            <a:ext cx="81288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C" dirty="0">
              <a:solidFill>
                <a:srgbClr val="C00000"/>
              </a:solidFill>
            </a:endParaRPr>
          </a:p>
          <a:p>
            <a:pPr algn="ctr"/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EJE IV</a:t>
            </a:r>
          </a:p>
          <a:p>
            <a:pPr algn="ctr"/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       					FORMACIÒN TÈCNICA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56615B85-C792-4E01-86C2-7639429917B0}"/>
              </a:ext>
            </a:extLst>
          </p:cNvPr>
          <p:cNvSpPr txBox="1"/>
          <p:nvPr/>
        </p:nvSpPr>
        <p:spPr>
          <a:xfrm>
            <a:off x="8319911" y="1670756"/>
            <a:ext cx="29915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C" sz="2400" dirty="0">
              <a:latin typeface="Algerian" panose="04020705040A02060702" pitchFamily="82" charset="0"/>
            </a:endParaRPr>
          </a:p>
          <a:p>
            <a:endParaRPr lang="es-EC" sz="2400" dirty="0">
              <a:latin typeface="Algerian" panose="04020705040A02060702" pitchFamily="82" charset="0"/>
            </a:endParaRP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C</a:t>
            </a: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A</a:t>
            </a: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M</a:t>
            </a: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B</a:t>
            </a: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I</a:t>
            </a:r>
          </a:p>
          <a:p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BD9C066B-D768-4ED8-A211-FD3A99BBCACB}"/>
              </a:ext>
            </a:extLst>
          </p:cNvPr>
          <p:cNvSpPr txBox="1"/>
          <p:nvPr/>
        </p:nvSpPr>
        <p:spPr>
          <a:xfrm>
            <a:off x="8930394" y="2122311"/>
            <a:ext cx="27084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S </a:t>
            </a:r>
          </a:p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I</a:t>
            </a:r>
          </a:p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  S</a:t>
            </a:r>
          </a:p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     T</a:t>
            </a:r>
          </a:p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       E</a:t>
            </a:r>
          </a:p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         M</a:t>
            </a:r>
          </a:p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            I             </a:t>
            </a:r>
          </a:p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             C</a:t>
            </a:r>
          </a:p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                O</a:t>
            </a:r>
          </a:p>
          <a:p>
            <a:r>
              <a:rPr lang="es-EC" sz="2400" b="1" i="1" dirty="0">
                <a:solidFill>
                  <a:srgbClr val="C00000"/>
                </a:solidFill>
                <a:latin typeface="Algerian" panose="04020705040A02060702" pitchFamily="82" charset="0"/>
              </a:rPr>
              <a:t>             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04F4CEFE-9F6C-4103-9CFA-4C0BDFF0DE9A}"/>
              </a:ext>
            </a:extLst>
          </p:cNvPr>
          <p:cNvSpPr txBox="1"/>
          <p:nvPr/>
        </p:nvSpPr>
        <p:spPr>
          <a:xfrm>
            <a:off x="801510" y="6242756"/>
            <a:ext cx="8218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2400" dirty="0">
                <a:solidFill>
                  <a:srgbClr val="C00000"/>
                </a:solidFill>
                <a:latin typeface="Algerian" panose="04020705040A02060702" pitchFamily="82" charset="0"/>
              </a:rPr>
              <a:t>HACER-ESTAR DE PIE</a:t>
            </a:r>
          </a:p>
        </p:txBody>
      </p:sp>
    </p:spTree>
    <p:extLst>
      <p:ext uri="{BB962C8B-B14F-4D97-AF65-F5344CB8AC3E}">
        <p14:creationId xmlns:p14="http://schemas.microsoft.com/office/powerpoint/2010/main" val="4293248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BB8BBC-D0B4-4A79-A6BA-92501707F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450167"/>
            <a:ext cx="8689976" cy="956602"/>
          </a:xfrm>
        </p:spPr>
        <p:txBody>
          <a:bodyPr>
            <a:normAutofit/>
          </a:bodyPr>
          <a:lstStyle/>
          <a:p>
            <a:r>
              <a:rPr lang="es-ES" sz="2200" b="1" dirty="0">
                <a:latin typeface="Calibri" panose="020F0502020204030204" pitchFamily="34" charset="0"/>
              </a:rPr>
              <a:t>la palabra “sistema” procede de dos pala­bras griegas: </a:t>
            </a:r>
            <a:br>
              <a:rPr lang="es-ES" sz="2200" b="1" dirty="0">
                <a:latin typeface="Calibri" panose="020F0502020204030204" pitchFamily="34" charset="0"/>
              </a:rPr>
            </a:br>
            <a:r>
              <a:rPr lang="es-ES" sz="2200" b="1" i="1" dirty="0" err="1">
                <a:latin typeface="Calibri" panose="020F0502020204030204" pitchFamily="34" charset="0"/>
              </a:rPr>
              <a:t>syn</a:t>
            </a:r>
            <a:r>
              <a:rPr lang="es-ES" sz="2200" b="1" i="1" dirty="0">
                <a:latin typeface="Calibri" panose="020F0502020204030204" pitchFamily="34" charset="0"/>
              </a:rPr>
              <a:t> </a:t>
            </a:r>
            <a:r>
              <a:rPr lang="es-ES" sz="2200" b="1" dirty="0">
                <a:latin typeface="Calibri" panose="020F0502020204030204" pitchFamily="34" charset="0"/>
              </a:rPr>
              <a:t>“juntamente”  </a:t>
            </a:r>
            <a:r>
              <a:rPr lang="es-ES" sz="2200" b="1" i="1" dirty="0" err="1">
                <a:latin typeface="Calibri" panose="020F0502020204030204" pitchFamily="34" charset="0"/>
              </a:rPr>
              <a:t>histanai</a:t>
            </a:r>
            <a:r>
              <a:rPr lang="es-ES" sz="2200" b="1" i="1" dirty="0">
                <a:latin typeface="Calibri" panose="020F0502020204030204" pitchFamily="34" charset="0"/>
              </a:rPr>
              <a:t> </a:t>
            </a:r>
            <a:r>
              <a:rPr lang="es-ES" sz="2200" b="1" dirty="0">
                <a:latin typeface="Calibri" panose="020F0502020204030204" pitchFamily="34" charset="0"/>
              </a:rPr>
              <a:t>“hacer estar de pie”</a:t>
            </a:r>
            <a:endParaRPr lang="es-EC" sz="2200" b="1" dirty="0">
              <a:latin typeface="Calibri" panose="020F050202020403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413EE66-8806-41BA-914A-FD53FFB77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1047" y="1589649"/>
            <a:ext cx="3813486" cy="5268351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E586CBD2-7C91-45A4-B3DD-D6C917B4DF0F}"/>
              </a:ext>
            </a:extLst>
          </p:cNvPr>
          <p:cNvSpPr txBox="1"/>
          <p:nvPr/>
        </p:nvSpPr>
        <p:spPr>
          <a:xfrm>
            <a:off x="-1" y="1580181"/>
            <a:ext cx="3671047" cy="5374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100" dirty="0">
                <a:latin typeface="Calibri" panose="020F050202020403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Un sistema consiste, según la raíz de su significado, en que las cosas </a:t>
            </a:r>
            <a:r>
              <a:rPr lang="es-ES" sz="2100" b="1" i="1" dirty="0">
                <a:latin typeface="Calibri" panose="020F050202020403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“se mantienen juntas</a:t>
            </a:r>
            <a:r>
              <a:rPr lang="es-ES" sz="2100" dirty="0">
                <a:latin typeface="Calibri" panose="020F050202020403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”.</a:t>
            </a:r>
          </a:p>
          <a:p>
            <a:pPr algn="ctr">
              <a:lnSpc>
                <a:spcPct val="150000"/>
              </a:lnSpc>
            </a:pPr>
            <a:r>
              <a:rPr lang="es-ES" sz="2100" dirty="0">
                <a:latin typeface="Calibri" panose="020F050202020403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En las ramas del conocimiento se aplica en la noción filosófica refiriéndose a </a:t>
            </a:r>
            <a:r>
              <a:rPr lang="es-ES" sz="2100" b="1" dirty="0">
                <a:latin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ES" sz="21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el cuerpo como  un todo organizado”, </a:t>
            </a:r>
            <a:r>
              <a:rPr lang="es-ES" sz="2100" dirty="0">
                <a:latin typeface="Calibri" panose="020F050202020403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en computación se define como </a:t>
            </a:r>
            <a:r>
              <a:rPr lang="es-ES" sz="21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“un grupo de programas relaciona­dos” o sistema operativo”</a:t>
            </a:r>
            <a:endParaRPr lang="es-EC" sz="2100" dirty="0">
              <a:latin typeface="Calibri" panose="020F0502020204030204" pitchFamily="34" charset="0"/>
              <a:ea typeface="Cambria Math" panose="02040503050406030204" pitchFamily="18" charset="0"/>
              <a:cs typeface="Aldhabi" panose="01000000000000000000" pitchFamily="2" charset="-78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BA1438A6-6275-4BE8-BC94-5D092A92BF37}"/>
              </a:ext>
            </a:extLst>
          </p:cNvPr>
          <p:cNvSpPr txBox="1"/>
          <p:nvPr/>
        </p:nvSpPr>
        <p:spPr>
          <a:xfrm>
            <a:off x="7574844" y="1702191"/>
            <a:ext cx="461715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100" dirty="0">
                <a:latin typeface="Calibri" panose="020F0502020204030204" pitchFamily="34" charset="0"/>
                <a:cs typeface="Aharoni" panose="02010803020104030203" pitchFamily="2" charset="-79"/>
              </a:rPr>
              <a:t>Este artículo trata del </a:t>
            </a:r>
            <a:r>
              <a:rPr lang="es-ES" sz="2100" i="1" dirty="0">
                <a:latin typeface="Calibri" panose="020F0502020204030204" pitchFamily="34" charset="0"/>
                <a:cs typeface="Aharoni" panose="02010803020104030203" pitchFamily="2" charset="-79"/>
              </a:rPr>
              <a:t>Cambio Sistémico o </a:t>
            </a:r>
            <a:r>
              <a:rPr lang="es-ES" sz="2100" dirty="0">
                <a:latin typeface="Calibri" panose="020F0502020204030204" pitchFamily="34" charset="0"/>
                <a:cs typeface="Aharoni" panose="02010803020104030203" pitchFamily="2" charset="-79"/>
              </a:rPr>
              <a:t> trabajos entre los </a:t>
            </a:r>
            <a:r>
              <a:rPr lang="es-ES" sz="2100" b="1" i="1" dirty="0">
                <a:solidFill>
                  <a:schemeClr val="tx2"/>
                </a:solidFill>
                <a:latin typeface="Calibri" panose="020F0502020204030204" pitchFamily="34" charset="0"/>
                <a:cs typeface="Aharoni" panose="02010803020104030203" pitchFamily="2" charset="-79"/>
                <a:hlinkClick r:id="rId3" tooltip="pobre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pobres</a:t>
            </a:r>
            <a:r>
              <a:rPr lang="es-ES" sz="2100" b="1" i="1" dirty="0">
                <a:latin typeface="Calibri" panose="020F0502020204030204" pitchFamily="34" charset="0"/>
                <a:cs typeface="Aharoni" panose="02010803020104030203" pitchFamily="2" charset="-79"/>
              </a:rPr>
              <a:t>. </a:t>
            </a:r>
            <a:r>
              <a:rPr lang="es-ES" sz="2100" dirty="0">
                <a:latin typeface="Calibri" panose="020F0502020204030204" pitchFamily="34" charset="0"/>
                <a:cs typeface="Aharoni" panose="02010803020104030203" pitchFamily="2" charset="-79"/>
              </a:rPr>
              <a:t>Va más allá de proporcionar soluciones rápidas y eficaces a los más necesitados.</a:t>
            </a:r>
          </a:p>
          <a:p>
            <a:pPr algn="just">
              <a:lnSpc>
                <a:spcPct val="150000"/>
              </a:lnSpc>
            </a:pPr>
            <a:r>
              <a:rPr lang="es-ES" sz="2100" b="1" dirty="0">
                <a:latin typeface="Calibri" panose="020F0502020204030204" pitchFamily="34" charset="0"/>
                <a:cs typeface="Aharoni" panose="02010803020104030203" pitchFamily="2" charset="-79"/>
              </a:rPr>
              <a:t>Su meta es</a:t>
            </a:r>
            <a:r>
              <a:rPr lang="es-ES" sz="2100" dirty="0">
                <a:latin typeface="Calibri" panose="020F0502020204030204" pitchFamily="34" charset="0"/>
                <a:cs typeface="Aharoni" panose="02010803020104030203" pitchFamily="2" charset="-79"/>
              </a:rPr>
              <a:t>: instruir y acompañar a los menos del mundo, ayudándoles a desarrollar estrategias que les permitan salir de su estado de abandono y cambiar las estructuras dominantes en cuyo interior se desarrolla su vida.</a:t>
            </a:r>
            <a:endParaRPr lang="es-EC" sz="2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784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004E55FD-43C2-4A13-B8D3-EB973063671E}"/>
              </a:ext>
            </a:extLst>
          </p:cNvPr>
          <p:cNvSpPr txBox="1"/>
          <p:nvPr/>
        </p:nvSpPr>
        <p:spPr>
          <a:xfrm>
            <a:off x="2813537" y="168813"/>
            <a:ext cx="5852161" cy="43088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200" b="1" i="1" dirty="0">
                <a:latin typeface="Algerian" panose="04020705040A02060702" pitchFamily="82" charset="0"/>
                <a:ea typeface="Source Sans Pro" panose="020B0503030403020204" pitchFamily="34" charset="0"/>
              </a:rPr>
              <a:t>FORMA COMO  OPERA EL CAMBIO SISTÈMICO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xmlns="" id="{01C02CDC-D0A6-4551-AFB0-4A63B053A3D3}"/>
              </a:ext>
            </a:extLst>
          </p:cNvPr>
          <p:cNvSpPr/>
          <p:nvPr/>
        </p:nvSpPr>
        <p:spPr>
          <a:xfrm>
            <a:off x="2813537" y="718492"/>
            <a:ext cx="5050302" cy="624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b="1" dirty="0">
                <a:latin typeface="Calibri" panose="020F0502020204030204" pitchFamily="34" charset="0"/>
              </a:rPr>
              <a:t>INTERACCIÓN DE UNA SERIE DE ELEMENTOS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xmlns="" id="{DDAD53D4-5D5A-4F46-9D09-455D95290208}"/>
              </a:ext>
            </a:extLst>
          </p:cNvPr>
          <p:cNvSpPr/>
          <p:nvPr/>
        </p:nvSpPr>
        <p:spPr>
          <a:xfrm>
            <a:off x="0" y="1628334"/>
            <a:ext cx="4473526" cy="10576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700" b="1" dirty="0">
                <a:latin typeface="Calibri" panose="020F0502020204030204" pitchFamily="34" charset="0"/>
              </a:rPr>
              <a:t>EXIGE CAMBIO RADICAL A LAS ACTITUDES QUE ORIGINARON EL CONFLICTO, SU EXAMEN Y LA BÙSQUEDA DE SOLUCIONES DENTRO DEL GRUPO</a:t>
            </a:r>
            <a:r>
              <a:rPr lang="es-EC" b="1" dirty="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xmlns="" id="{7AA14C0C-5E78-41CD-A95C-8C2F8F6C3B32}"/>
              </a:ext>
            </a:extLst>
          </p:cNvPr>
          <p:cNvSpPr/>
          <p:nvPr/>
        </p:nvSpPr>
        <p:spPr>
          <a:xfrm>
            <a:off x="5401994" y="1794932"/>
            <a:ext cx="3411884" cy="1033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700" b="1" dirty="0">
                <a:latin typeface="Calibri" panose="020F0502020204030204" pitchFamily="34" charset="0"/>
              </a:rPr>
              <a:t>LA CIENCIA HOY SE CENTRA, EN EL  MANEJO DE UN</a:t>
            </a:r>
            <a:r>
              <a:rPr lang="es-ES" sz="1700" b="1" dirty="0">
                <a:latin typeface="Calibri" panose="020F0502020204030204" pitchFamily="34" charset="0"/>
              </a:rPr>
              <a:t> </a:t>
            </a:r>
            <a:r>
              <a:rPr lang="es-ES" sz="1700" b="1" dirty="0">
                <a:solidFill>
                  <a:schemeClr val="tx1"/>
                </a:solidFill>
                <a:latin typeface="Calibri" panose="020F0502020204030204" pitchFamily="34" charset="0"/>
              </a:rPr>
              <a:t>ESTUDIO</a:t>
            </a:r>
            <a:r>
              <a:rPr lang="es-ES" sz="17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s-ES" sz="1700" b="1" dirty="0">
                <a:latin typeface="Calibri" panose="020F0502020204030204" pitchFamily="34" charset="0"/>
              </a:rPr>
              <a:t> DE “SISTEMAS”  INTEGRADOS EN SÌ PARA BIEN O PARA MAL.</a:t>
            </a:r>
            <a:endParaRPr lang="es-EC" sz="1700" b="1" dirty="0">
              <a:latin typeface="Calibri" panose="020F0502020204030204" pitchFamily="34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xmlns="" id="{2777E91F-D76B-4EDE-BE22-B3F0AAFDDA53}"/>
              </a:ext>
            </a:extLst>
          </p:cNvPr>
          <p:cNvSpPr/>
          <p:nvPr/>
        </p:nvSpPr>
        <p:spPr>
          <a:xfrm>
            <a:off x="928468" y="3280499"/>
            <a:ext cx="4473526" cy="21043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C" sz="1700" b="1" dirty="0">
                <a:latin typeface="Calibri" panose="020F0502020204030204" pitchFamily="34" charset="0"/>
              </a:rPr>
              <a:t>PARA MEJORAR LAS CONDICIONES DE VIDA DEL HOMBRE ACTUAL, URGE QUE: LOS ELEMENTOS ESENCIALES DEL ENTORNO SOCIAL EN QUE SE MUEVE SEAN EQUILIBRADOS (MUTUO ACUERDO). AL FALLAR INTERIORMENTE UNO O MÀS ELEMENTOS EL SISTEMA ENTERO SE DERRUMBA.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xmlns="" id="{8569ECC0-6B24-492F-AD4B-4FEC93807550}"/>
              </a:ext>
            </a:extLst>
          </p:cNvPr>
          <p:cNvSpPr/>
          <p:nvPr/>
        </p:nvSpPr>
        <p:spPr>
          <a:xfrm>
            <a:off x="6710289" y="3530335"/>
            <a:ext cx="4825219" cy="22529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C" b="1" dirty="0">
                <a:latin typeface="Calibri" panose="020F0502020204030204" pitchFamily="34" charset="0"/>
              </a:rPr>
              <a:t>LA </a:t>
            </a:r>
            <a:r>
              <a:rPr lang="es-EC" sz="1700" b="1" dirty="0">
                <a:latin typeface="Calibri" panose="020F0502020204030204" pitchFamily="34" charset="0"/>
              </a:rPr>
              <a:t>OPCIÒN POR LOS POBRES NO SON SOLUCIONES	EXPONTÀNEAS	SINO INTEGRALES, Y CONSTANTES. SE BUSCA COMPROMETER A  TODOS LOS SITEMAS IMPLICADOS EN SU PROBLEMÀTICA A FIN DE EJECUTAR SOLUCIONES DURABLES Y NO DE PASO. LOGRAR TAL PROYECTO ES NECESARIO CONOCER ANTES EL ENTORNO SOCIO-POLÍTICO DE LOS POBRES.</a:t>
            </a:r>
            <a:endParaRPr lang="es-EC" b="1" dirty="0">
              <a:latin typeface="Calibri" panose="020F0502020204030204" pitchFamily="34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xmlns="" id="{2F1FD901-2EFD-4D62-BAF3-A143E19E5789}"/>
              </a:ext>
            </a:extLst>
          </p:cNvPr>
          <p:cNvCxnSpPr>
            <a:stCxn id="7" idx="2"/>
          </p:cNvCxnSpPr>
          <p:nvPr/>
        </p:nvCxnSpPr>
        <p:spPr>
          <a:xfrm flipH="1">
            <a:off x="4473526" y="1342681"/>
            <a:ext cx="865162" cy="452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xmlns="" id="{6BB4E362-C330-4B28-B162-A8E7DC82544F}"/>
              </a:ext>
            </a:extLst>
          </p:cNvPr>
          <p:cNvCxnSpPr/>
          <p:nvPr/>
        </p:nvCxnSpPr>
        <p:spPr>
          <a:xfrm>
            <a:off x="5497689" y="948267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xmlns="" id="{CB915333-0FF9-4424-8E2B-C9EFD1C677EC}"/>
              </a:ext>
            </a:extLst>
          </p:cNvPr>
          <p:cNvCxnSpPr>
            <a:cxnSpLocks/>
            <a:stCxn id="7" idx="2"/>
            <a:endCxn id="2" idx="0"/>
          </p:cNvCxnSpPr>
          <p:nvPr/>
        </p:nvCxnSpPr>
        <p:spPr>
          <a:xfrm>
            <a:off x="5338688" y="1342681"/>
            <a:ext cx="1769248" cy="452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xmlns="" id="{66CC187D-FF07-4080-8E64-DC9C9C27B7D0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2133600" y="2686019"/>
            <a:ext cx="1031631" cy="594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xmlns="" id="{BB5CFA6B-4891-46C7-88B8-5F9078FA16CE}"/>
              </a:ext>
            </a:extLst>
          </p:cNvPr>
          <p:cNvCxnSpPr/>
          <p:nvPr/>
        </p:nvCxnSpPr>
        <p:spPr>
          <a:xfrm flipH="1">
            <a:off x="5398564" y="2816260"/>
            <a:ext cx="1603979" cy="1028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xmlns="" id="{36C0E3D5-3CBC-4CA6-A122-19E3C2B36E12}"/>
              </a:ext>
            </a:extLst>
          </p:cNvPr>
          <p:cNvCxnSpPr>
            <a:cxnSpLocks/>
          </p:cNvCxnSpPr>
          <p:nvPr/>
        </p:nvCxnSpPr>
        <p:spPr>
          <a:xfrm>
            <a:off x="6953955" y="2828247"/>
            <a:ext cx="2168943" cy="690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xmlns="" id="{C15B8E51-9A9D-4325-A9E4-2E16949EBB03}"/>
              </a:ext>
            </a:extLst>
          </p:cNvPr>
          <p:cNvSpPr/>
          <p:nvPr/>
        </p:nvSpPr>
        <p:spPr>
          <a:xfrm>
            <a:off x="3905956" y="6109800"/>
            <a:ext cx="3510843" cy="74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700" b="1" dirty="0">
                <a:latin typeface="Calibri" panose="020F0502020204030204" pitchFamily="34" charset="0"/>
              </a:rPr>
              <a:t>LOS ALCANCES DEBEN CUL MINAR EN UN FIN: DEVOLVERLE LA DIGNIDAD HUMANA AL POBRE.</a:t>
            </a: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xmlns="" id="{B06D6A13-8D33-4415-A602-CCF0D8E0B630}"/>
              </a:ext>
            </a:extLst>
          </p:cNvPr>
          <p:cNvCxnSpPr>
            <a:endCxn id="5" idx="1"/>
          </p:cNvCxnSpPr>
          <p:nvPr/>
        </p:nvCxnSpPr>
        <p:spPr>
          <a:xfrm>
            <a:off x="5398564" y="3844896"/>
            <a:ext cx="1311725" cy="811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xmlns="" id="{AB3F4710-318B-4755-8610-D1CEFD1257D6}"/>
              </a:ext>
            </a:extLst>
          </p:cNvPr>
          <p:cNvCxnSpPr>
            <a:cxnSpLocks/>
          </p:cNvCxnSpPr>
          <p:nvPr/>
        </p:nvCxnSpPr>
        <p:spPr>
          <a:xfrm flipH="1">
            <a:off x="5926667" y="4312356"/>
            <a:ext cx="169333" cy="1797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671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A5D2A9-DC8D-4192-A6C7-56F1BFC84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745588"/>
          </a:xfrm>
        </p:spPr>
        <p:txBody>
          <a:bodyPr>
            <a:normAutofit/>
          </a:bodyPr>
          <a:lstStyle/>
          <a:p>
            <a:r>
              <a:rPr lang="es-EC" sz="2400" dirty="0">
                <a:solidFill>
                  <a:srgbClr val="0070C0"/>
                </a:solidFill>
                <a:latin typeface="Algerian" panose="04020705040A02060702" pitchFamily="82" charset="0"/>
              </a:rPr>
              <a:t>EJECUCIÓN DEL CAMBIO SISTÈMICO</a:t>
            </a:r>
          </a:p>
        </p:txBody>
      </p:sp>
      <p:pic>
        <p:nvPicPr>
          <p:cNvPr id="6" name="Gráfico 5" descr="Familia con dos niños">
            <a:extLst>
              <a:ext uri="{FF2B5EF4-FFF2-40B4-BE49-F238E27FC236}">
                <a16:creationId xmlns:a16="http://schemas.microsoft.com/office/drawing/2014/main" xmlns="" id="{19C5890F-E1B6-471D-8CA1-AA52087199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793502" y="2066192"/>
            <a:ext cx="914400" cy="914400"/>
          </a:xfrm>
          <a:prstGeom prst="rect">
            <a:avLst/>
          </a:prstGeom>
        </p:spPr>
      </p:pic>
      <p:sp>
        <p:nvSpPr>
          <p:cNvPr id="7" name="Pergamino: vertical 6">
            <a:extLst>
              <a:ext uri="{FF2B5EF4-FFF2-40B4-BE49-F238E27FC236}">
                <a16:creationId xmlns:a16="http://schemas.microsoft.com/office/drawing/2014/main" xmlns="" id="{4F80AEF6-F4B0-4710-9CF1-CAC90AB5803C}"/>
              </a:ext>
            </a:extLst>
          </p:cNvPr>
          <p:cNvSpPr/>
          <p:nvPr/>
        </p:nvSpPr>
        <p:spPr>
          <a:xfrm>
            <a:off x="3756073" y="1055077"/>
            <a:ext cx="2832295" cy="1123657"/>
          </a:xfrm>
          <a:prstGeom prst="verticalScroll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2000" b="1" i="1" dirty="0">
                <a:solidFill>
                  <a:srgbClr val="FF0000"/>
                </a:solidFill>
                <a:latin typeface="Calibri" panose="020F0502020204030204" pitchFamily="34" charset="0"/>
              </a:rPr>
              <a:t>SISTEMA $</a:t>
            </a:r>
          </a:p>
        </p:txBody>
      </p:sp>
      <p:sp>
        <p:nvSpPr>
          <p:cNvPr id="8" name="Triángulo isósceles 7">
            <a:extLst>
              <a:ext uri="{FF2B5EF4-FFF2-40B4-BE49-F238E27FC236}">
                <a16:creationId xmlns:a16="http://schemas.microsoft.com/office/drawing/2014/main" xmlns="" id="{ACC2069E-4D5E-471D-9C5C-8C6822BFB8C2}"/>
              </a:ext>
            </a:extLst>
          </p:cNvPr>
          <p:cNvSpPr/>
          <p:nvPr/>
        </p:nvSpPr>
        <p:spPr>
          <a:xfrm>
            <a:off x="7664742" y="846230"/>
            <a:ext cx="1463040" cy="1111346"/>
          </a:xfrm>
          <a:prstGeom prst="triangle">
            <a:avLst>
              <a:gd name="adj" fmla="val 48765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b="1" dirty="0">
                <a:solidFill>
                  <a:srgbClr val="FF0000"/>
                </a:solidFill>
                <a:latin typeface="Calibri" panose="020F0502020204030204" pitchFamily="34" charset="0"/>
              </a:rPr>
              <a:t>BIEN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xmlns="" id="{43242168-EF0D-47F0-BA20-59A837B35495}"/>
              </a:ext>
            </a:extLst>
          </p:cNvPr>
          <p:cNvSpPr/>
          <p:nvPr/>
        </p:nvSpPr>
        <p:spPr>
          <a:xfrm>
            <a:off x="1097559" y="1160301"/>
            <a:ext cx="1033541" cy="7455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b="1" i="1" dirty="0">
                <a:solidFill>
                  <a:srgbClr val="FF0000"/>
                </a:solidFill>
                <a:latin typeface="Calibri" panose="020F0502020204030204" pitchFamily="34" charset="0"/>
              </a:rPr>
              <a:t>MAL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xmlns="" id="{B32695D9-FE02-4192-9A05-64FD83ACE83A}"/>
              </a:ext>
            </a:extLst>
          </p:cNvPr>
          <p:cNvCxnSpPr>
            <a:cxnSpLocks/>
            <a:stCxn id="7" idx="1"/>
            <a:endCxn id="7" idx="1"/>
          </p:cNvCxnSpPr>
          <p:nvPr/>
        </p:nvCxnSpPr>
        <p:spPr>
          <a:xfrm>
            <a:off x="3896530" y="1616906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xmlns="" id="{93C85A3F-22DD-48D4-AB01-24BAC1205167}"/>
              </a:ext>
            </a:extLst>
          </p:cNvPr>
          <p:cNvCxnSpPr>
            <a:cxnSpLocks/>
          </p:cNvCxnSpPr>
          <p:nvPr/>
        </p:nvCxnSpPr>
        <p:spPr>
          <a:xfrm flipH="1">
            <a:off x="2131100" y="1144929"/>
            <a:ext cx="1960202" cy="408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xmlns="" id="{31AA5A45-5C07-482F-B2F3-B54B8500187E}"/>
              </a:ext>
            </a:extLst>
          </p:cNvPr>
          <p:cNvCxnSpPr/>
          <p:nvPr/>
        </p:nvCxnSpPr>
        <p:spPr>
          <a:xfrm>
            <a:off x="6386732" y="1165860"/>
            <a:ext cx="1406770" cy="536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áfico 17" descr="Persona con bastón">
            <a:extLst>
              <a:ext uri="{FF2B5EF4-FFF2-40B4-BE49-F238E27FC236}">
                <a16:creationId xmlns:a16="http://schemas.microsoft.com/office/drawing/2014/main" xmlns="" id="{EF519C68-7318-42B4-967D-4406FD0FC4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68407" y="1932549"/>
            <a:ext cx="914400" cy="914400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592D59ED-1B76-43C0-9D7F-092B162549CB}"/>
              </a:ext>
            </a:extLst>
          </p:cNvPr>
          <p:cNvSpPr txBox="1"/>
          <p:nvPr/>
        </p:nvSpPr>
        <p:spPr>
          <a:xfrm>
            <a:off x="1561514" y="2419643"/>
            <a:ext cx="1828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>
                <a:latin typeface="Calibri" panose="020F0502020204030204" pitchFamily="34" charset="0"/>
                <a:cs typeface="Calibri" panose="020F0502020204030204" pitchFamily="34" charset="0"/>
              </a:rPr>
              <a:t>DESIGUALDAD</a:t>
            </a:r>
          </a:p>
          <a:p>
            <a:r>
              <a:rPr lang="es-EC" dirty="0">
                <a:latin typeface="Calibri" panose="020F0502020204030204" pitchFamily="34" charset="0"/>
                <a:cs typeface="Calibri" panose="020F0502020204030204" pitchFamily="34" charset="0"/>
              </a:rPr>
              <a:t>SOCIAL-HUMANA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xmlns="" id="{95B425E7-88AE-4F84-B166-D73C5B186ECC}"/>
              </a:ext>
            </a:extLst>
          </p:cNvPr>
          <p:cNvSpPr txBox="1"/>
          <p:nvPr/>
        </p:nvSpPr>
        <p:spPr>
          <a:xfrm>
            <a:off x="8947052" y="2293034"/>
            <a:ext cx="1885071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C" dirty="0">
                <a:latin typeface="Calibri" panose="020F0502020204030204" pitchFamily="34" charset="0"/>
              </a:rPr>
              <a:t>DESARROLLO</a:t>
            </a:r>
          </a:p>
          <a:p>
            <a:r>
              <a:rPr lang="es-EC" dirty="0">
                <a:latin typeface="Calibri" panose="020F0502020204030204" pitchFamily="34" charset="0"/>
              </a:rPr>
              <a:t>OPORTUNIDADES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xmlns="" id="{239602D6-7098-4EC8-A20A-AF8FEE8EA9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475" y="3383280"/>
            <a:ext cx="2546358" cy="210312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3F5D483E-F263-4F8B-B2B9-E53A15387EE4}"/>
              </a:ext>
            </a:extLst>
          </p:cNvPr>
          <p:cNvSpPr txBox="1"/>
          <p:nvPr/>
        </p:nvSpPr>
        <p:spPr>
          <a:xfrm>
            <a:off x="2844801" y="3838222"/>
            <a:ext cx="19977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DESEMPLEO</a:t>
            </a:r>
          </a:p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ANALFABETISMO</a:t>
            </a:r>
          </a:p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DIFÌCIL ACCESO </a:t>
            </a:r>
          </a:p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POBRESA</a:t>
            </a:r>
          </a:p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VIOLENCIA</a:t>
            </a:r>
          </a:p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ENFERMEDAD</a:t>
            </a:r>
          </a:p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______________</a:t>
            </a:r>
          </a:p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= SUBDESARROLLO,</a:t>
            </a:r>
          </a:p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MARGINACIÒN Y</a:t>
            </a:r>
          </a:p>
          <a:p>
            <a:r>
              <a:rPr lang="es-EC" dirty="0">
                <a:solidFill>
                  <a:srgbClr val="000000"/>
                </a:solidFill>
                <a:latin typeface="Calibri" panose="020F0502020204030204" pitchFamily="34" charset="0"/>
              </a:rPr>
              <a:t>MUERTE</a:t>
            </a:r>
          </a:p>
          <a:p>
            <a:endParaRPr lang="es-EC" sz="1600" dirty="0">
              <a:solidFill>
                <a:srgbClr val="000000"/>
              </a:solidFill>
            </a:endParaRP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xmlns="" id="{495C014C-CF9B-40DE-B7F6-A002004916AE}"/>
              </a:ext>
            </a:extLst>
          </p:cNvPr>
          <p:cNvSpPr/>
          <p:nvPr/>
        </p:nvSpPr>
        <p:spPr>
          <a:xfrm>
            <a:off x="8523284" y="3291801"/>
            <a:ext cx="522242" cy="203132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226048B4-553E-4024-978F-8970E5288E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2584" y="3135337"/>
            <a:ext cx="3451797" cy="2485147"/>
          </a:xfrm>
          <a:prstGeom prst="rect">
            <a:avLst/>
          </a:prstGeom>
        </p:spPr>
      </p:pic>
      <p:sp>
        <p:nvSpPr>
          <p:cNvPr id="17" name="Abrir llave 16">
            <a:extLst>
              <a:ext uri="{FF2B5EF4-FFF2-40B4-BE49-F238E27FC236}">
                <a16:creationId xmlns:a16="http://schemas.microsoft.com/office/drawing/2014/main" xmlns="" id="{AFCC3FA7-D939-40B9-BE2D-E071BD5ED47A}"/>
              </a:ext>
            </a:extLst>
          </p:cNvPr>
          <p:cNvSpPr/>
          <p:nvPr/>
        </p:nvSpPr>
        <p:spPr>
          <a:xfrm>
            <a:off x="2844801" y="3553068"/>
            <a:ext cx="45719" cy="1933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xmlns="" id="{8EA730D0-83BF-4639-9553-F44C564EF1A8}"/>
              </a:ext>
            </a:extLst>
          </p:cNvPr>
          <p:cNvSpPr txBox="1"/>
          <p:nvPr/>
        </p:nvSpPr>
        <p:spPr>
          <a:xfrm>
            <a:off x="8707901" y="3250573"/>
            <a:ext cx="33856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/>
              <a:t>- </a:t>
            </a:r>
            <a:r>
              <a:rPr lang="es-EC" dirty="0">
                <a:latin typeface="Calibri" panose="020F0502020204030204" pitchFamily="34" charset="0"/>
              </a:rPr>
              <a:t>UNIDAD</a:t>
            </a:r>
          </a:p>
          <a:p>
            <a:r>
              <a:rPr lang="es-EC" dirty="0"/>
              <a:t>- SOLIDARIDAD</a:t>
            </a:r>
          </a:p>
          <a:p>
            <a:r>
              <a:rPr lang="es-EC" dirty="0"/>
              <a:t>- DERECHO A SUPERACIÒN</a:t>
            </a:r>
          </a:p>
          <a:p>
            <a:r>
              <a:rPr lang="es-EC" dirty="0"/>
              <a:t>- FUERZA EMPRENDEDORA DE PROYECTOS (VISIÒN DE FUTURO-DERECHO A PARTICIPAR EN DECISIONES LIBREMENTE)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xmlns="" id="{0BF552CA-63C7-4015-B406-0A312CE1AD1D}"/>
              </a:ext>
            </a:extLst>
          </p:cNvPr>
          <p:cNvSpPr txBox="1"/>
          <p:nvPr/>
        </p:nvSpPr>
        <p:spPr>
          <a:xfrm>
            <a:off x="8847187" y="5091289"/>
            <a:ext cx="3222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/>
              <a:t>_________________________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xmlns="" id="{2635E823-9FD8-4466-AC94-81A836B72B85}"/>
              </a:ext>
            </a:extLst>
          </p:cNvPr>
          <p:cNvSpPr txBox="1"/>
          <p:nvPr/>
        </p:nvSpPr>
        <p:spPr>
          <a:xfrm>
            <a:off x="8618284" y="5364355"/>
            <a:ext cx="3451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>
                <a:latin typeface="Calibri" panose="020F0502020204030204" pitchFamily="34" charset="0"/>
              </a:rPr>
              <a:t>= FUENTES DE DESARROLLO HUMANO PARA UNA VIDA DIGNA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xmlns="" id="{C2B7E659-BD9E-491C-8378-65446B69DBC7}"/>
              </a:ext>
            </a:extLst>
          </p:cNvPr>
          <p:cNvSpPr txBox="1"/>
          <p:nvPr/>
        </p:nvSpPr>
        <p:spPr>
          <a:xfrm>
            <a:off x="2901244" y="3512727"/>
            <a:ext cx="1388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>
                <a:latin typeface="Calibri" panose="020F0502020204030204" pitchFamily="34" charset="0"/>
              </a:rPr>
              <a:t>DESUNIÓN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xmlns="" id="{3C120F28-4FED-428D-B39F-E131189D8388}"/>
              </a:ext>
            </a:extLst>
          </p:cNvPr>
          <p:cNvCxnSpPr>
            <a:cxnSpLocks/>
          </p:cNvCxnSpPr>
          <p:nvPr/>
        </p:nvCxnSpPr>
        <p:spPr>
          <a:xfrm flipV="1">
            <a:off x="4842583" y="5620484"/>
            <a:ext cx="3775701" cy="497928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971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33EB05E-345F-458F-822A-9E925A420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968328"/>
          </a:xfrm>
        </p:spPr>
        <p:txBody>
          <a:bodyPr>
            <a:normAutofit/>
          </a:bodyPr>
          <a:lstStyle/>
          <a:p>
            <a:r>
              <a:rPr lang="es-EC" sz="2400" b="1" i="1" dirty="0">
                <a:solidFill>
                  <a:srgbClr val="00B050"/>
                </a:solidFill>
                <a:latin typeface="Algerian" panose="04020705040A02060702" pitchFamily="82" charset="0"/>
              </a:rPr>
              <a:t>TRANSFORMANDO LAS ESTRUCTURAS SOCIALES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808BA287-25FB-4FF6-BA7A-5EA7B3867511}"/>
              </a:ext>
            </a:extLst>
          </p:cNvPr>
          <p:cNvSpPr txBox="1"/>
          <p:nvPr/>
        </p:nvSpPr>
        <p:spPr>
          <a:xfrm>
            <a:off x="135468" y="1188721"/>
            <a:ext cx="11525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dirty="0"/>
              <a:t>VENCER EL PECADO, LA OPRESIÒN CONTRA EL DESARROLLO HUMANO.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C9CC3410-0FE8-4731-B5DF-0B4BE8776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262" y="1778446"/>
            <a:ext cx="3419475" cy="458190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5F19EE4B-EFA7-4ED6-8E71-E66D195E0F99}"/>
              </a:ext>
            </a:extLst>
          </p:cNvPr>
          <p:cNvSpPr txBox="1"/>
          <p:nvPr/>
        </p:nvSpPr>
        <p:spPr>
          <a:xfrm>
            <a:off x="67735" y="1951672"/>
            <a:ext cx="4402665" cy="2031325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C" dirty="0"/>
              <a:t>- somos testigos presenciales, del pecado que se ancla dentro de las grandes elites y el costo que pagan los pobres. Es necesario la unidad y conocer el potencial humano.</a:t>
            </a:r>
          </a:p>
          <a:p>
            <a:pPr algn="just"/>
            <a:r>
              <a:rPr lang="es-EC" dirty="0"/>
              <a:t>- </a:t>
            </a:r>
            <a:r>
              <a:rPr lang="es-EC" u="sng" dirty="0" err="1">
                <a:solidFill>
                  <a:srgbClr val="FF0000"/>
                </a:solidFill>
              </a:rPr>
              <a:t>Soluciòn</a:t>
            </a:r>
            <a:r>
              <a:rPr lang="es-EC" u="sng" dirty="0">
                <a:solidFill>
                  <a:srgbClr val="FF0000"/>
                </a:solidFill>
              </a:rPr>
              <a:t>.</a:t>
            </a:r>
            <a:r>
              <a:rPr lang="es-EC" dirty="0">
                <a:solidFill>
                  <a:srgbClr val="FF0000"/>
                </a:solidFill>
              </a:rPr>
              <a:t> </a:t>
            </a:r>
            <a:r>
              <a:rPr lang="es-EC" dirty="0"/>
              <a:t>creación de fuentes con nuevos métodos que garanticen la paz y la vida humana permanente.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0598B74A-0913-479E-8194-98AF4C08047F}"/>
              </a:ext>
            </a:extLst>
          </p:cNvPr>
          <p:cNvSpPr txBox="1"/>
          <p:nvPr/>
        </p:nvSpPr>
        <p:spPr>
          <a:xfrm>
            <a:off x="0" y="4549422"/>
            <a:ext cx="44704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>
                <a:solidFill>
                  <a:srgbClr val="FF0000"/>
                </a:solidFill>
              </a:rPr>
              <a:t>Conciencia de comunidad global</a:t>
            </a:r>
            <a:r>
              <a:rPr lang="es-EC" dirty="0"/>
              <a:t>: los fenómenos sociales y naturales, nos implican en un </a:t>
            </a:r>
            <a:r>
              <a:rPr lang="es-EC" sz="2000" dirty="0"/>
              <a:t>¡</a:t>
            </a:r>
            <a:r>
              <a:rPr lang="es-EC" dirty="0"/>
              <a:t>que hacer por el otro!. nos urge ser solidarios, involucrar a las potencias del mundo en planes de desarrollo y paz, preocupación de los sumos pontífices.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E61361D8-6819-4971-AE40-B35E18B884D7}"/>
              </a:ext>
            </a:extLst>
          </p:cNvPr>
          <p:cNvSpPr txBox="1"/>
          <p:nvPr/>
        </p:nvSpPr>
        <p:spPr>
          <a:xfrm>
            <a:off x="7805737" y="1558053"/>
            <a:ext cx="43862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C" dirty="0"/>
          </a:p>
          <a:p>
            <a:pPr algn="just"/>
            <a:r>
              <a:rPr lang="es-EC" dirty="0"/>
              <a:t>Los proyectos de Cambio Sistémico aportan estructuras que, desde la justicia puedan   administrarse los recursos sociales y humanos y estos cumplan su objetivo, en el lugar y a las personas para quienes se destinaron.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DFB5E87C-6B89-4484-A349-89FCCC7CB07D}"/>
              </a:ext>
            </a:extLst>
          </p:cNvPr>
          <p:cNvSpPr txBox="1"/>
          <p:nvPr/>
        </p:nvSpPr>
        <p:spPr>
          <a:xfrm>
            <a:off x="8135815" y="4549422"/>
            <a:ext cx="39884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C" dirty="0"/>
              <a:t>No toda pobreza tiene su origen en la injusticia, sino que puede originarse por los fenómenos naturales, pero que nada impide allí la actuación del Cambio Sistémico.</a:t>
            </a:r>
          </a:p>
        </p:txBody>
      </p:sp>
    </p:spTree>
    <p:extLst>
      <p:ext uri="{BB962C8B-B14F-4D97-AF65-F5344CB8AC3E}">
        <p14:creationId xmlns:p14="http://schemas.microsoft.com/office/powerpoint/2010/main" val="776983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F860CA-C87A-40BC-A1E8-57D7EFEA5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2426"/>
            <a:ext cx="10364451" cy="771994"/>
          </a:xfrm>
        </p:spPr>
        <p:txBody>
          <a:bodyPr>
            <a:normAutofit/>
          </a:bodyPr>
          <a:lstStyle/>
          <a:p>
            <a:r>
              <a:rPr lang="es-EC" sz="2400" b="1" i="1" dirty="0">
                <a:latin typeface="Algerian" panose="04020705040A02060702" pitchFamily="82" charset="0"/>
              </a:rPr>
              <a:t>ESPIRITUALIDAD VICENTINA Y EL CAMBIO SISTÈMICO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5E6E4892-6AA8-4C11-B40B-9BA7DF2FB9B6}"/>
              </a:ext>
            </a:extLst>
          </p:cNvPr>
          <p:cNvSpPr txBox="1"/>
          <p:nvPr/>
        </p:nvSpPr>
        <p:spPr>
          <a:xfrm>
            <a:off x="0" y="1218511"/>
            <a:ext cx="3978234" cy="56477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ldhabi" panose="01000000000000000000" pitchFamily="2" charset="-78"/>
              </a:rPr>
              <a:t>CAMBIO SISTÉMICO.  </a:t>
            </a:r>
            <a:r>
              <a:rPr lang="es-EC" sz="1900" dirty="0">
                <a:latin typeface="Calibri" panose="020F0502020204030204" pitchFamily="34" charset="0"/>
                <a:cs typeface="Aldhabi" panose="01000000000000000000" pitchFamily="2" charset="-78"/>
              </a:rPr>
              <a:t>Algo actual entre nosotros, San Vicente no conoció  este esquema, sin embargo lo aplico en sus ideas y organización de la Caridad (1617 las Cofradías, </a:t>
            </a:r>
            <a:r>
              <a:rPr lang="es-EC" sz="1900" dirty="0" err="1">
                <a:latin typeface="Calibri" panose="020F0502020204030204" pitchFamily="34" charset="0"/>
                <a:cs typeface="Aldhabi" panose="01000000000000000000" pitchFamily="2" charset="-78"/>
              </a:rPr>
              <a:t>Chatillon</a:t>
            </a:r>
            <a:r>
              <a:rPr lang="es-EC" sz="1900" dirty="0">
                <a:latin typeface="Calibri" panose="020F0502020204030204" pitchFamily="34" charset="0"/>
                <a:cs typeface="Aldhabi" panose="01000000000000000000" pitchFamily="2" charset="-78"/>
              </a:rPr>
              <a:t>-les-Dombes). “</a:t>
            </a:r>
            <a:r>
              <a:rPr lang="es-EC" sz="1900" b="1" i="1" dirty="0">
                <a:latin typeface="Calibri" panose="020F0502020204030204" pitchFamily="34" charset="0"/>
                <a:cs typeface="Aldhabi" panose="01000000000000000000" pitchFamily="2" charset="-78"/>
              </a:rPr>
              <a:t>Los pobres sufren a veces más por falta de “Orden” En la ayuda que se les da, que por escasez de personas caritativas que estén dispuestas a ayudar”. </a:t>
            </a:r>
            <a:r>
              <a:rPr lang="es-EC" sz="1900" dirty="0">
                <a:latin typeface="Calibri" panose="020F0502020204030204" pitchFamily="34" charset="0"/>
                <a:cs typeface="Aldhabi" panose="01000000000000000000" pitchFamily="2" charset="-78"/>
              </a:rPr>
              <a:t> Ayudaba a sus seguidores a observar la correcta administración de la Caridad a los Pobres.</a:t>
            </a:r>
          </a:p>
          <a:p>
            <a:pPr lvl="0" algn="ctr"/>
            <a:r>
              <a:rPr lang="es-ES" sz="1900" dirty="0">
                <a:latin typeface="Calibri" panose="020F0502020204030204" pitchFamily="34" charset="0"/>
                <a:cs typeface="Aldhabi" panose="01000000000000000000" pitchFamily="2" charset="-78"/>
              </a:rPr>
              <a:t>- Nuestro </a:t>
            </a:r>
            <a:r>
              <a:rPr lang="es-ES" sz="1900" b="1" dirty="0">
                <a:latin typeface="Calibri" panose="020F0502020204030204" pitchFamily="34" charset="0"/>
                <a:cs typeface="Aldhabi" panose="01000000000000000000" pitchFamily="2" charset="-78"/>
                <a:hlinkClick r:id="rId2" tooltip="amor"/>
              </a:rPr>
              <a:t>amor</a:t>
            </a:r>
            <a:r>
              <a:rPr lang="es-ES" sz="1900" dirty="0">
                <a:latin typeface="Calibri" panose="020F0502020204030204" pitchFamily="34" charset="0"/>
                <a:cs typeface="Aldhabi" panose="01000000000000000000" pitchFamily="2" charset="-78"/>
              </a:rPr>
              <a:t> debe ser a la vez </a:t>
            </a:r>
            <a:r>
              <a:rPr lang="es-ES" sz="1900" b="1" i="1" dirty="0">
                <a:latin typeface="Calibri" panose="020F0502020204030204" pitchFamily="34" charset="0"/>
                <a:cs typeface="Aldhabi" panose="01000000000000000000" pitchFamily="2" charset="-78"/>
              </a:rPr>
              <a:t>“afecti­vo y efectivo.”</a:t>
            </a:r>
            <a:r>
              <a:rPr lang="es-ES" sz="1900" dirty="0">
                <a:latin typeface="Calibri" panose="020F0502020204030204" pitchFamily="34" charset="0"/>
                <a:cs typeface="Aldhabi" panose="01000000000000000000" pitchFamily="2" charset="-78"/>
              </a:rPr>
              <a:t> </a:t>
            </a:r>
            <a:endParaRPr lang="es-EC" sz="1900" dirty="0">
              <a:latin typeface="Calibri" panose="020F0502020204030204" pitchFamily="34" charset="0"/>
              <a:cs typeface="Aldhabi" panose="01000000000000000000" pitchFamily="2" charset="-78"/>
            </a:endParaRPr>
          </a:p>
          <a:p>
            <a:pPr lvl="0" algn="ctr"/>
            <a:r>
              <a:rPr lang="es-ES" sz="1900" dirty="0">
                <a:latin typeface="Calibri" panose="020F0502020204030204" pitchFamily="34" charset="0"/>
                <a:cs typeface="Aldhabi" panose="01000000000000000000" pitchFamily="2" charset="-78"/>
              </a:rPr>
              <a:t>- Debemos servir a los </a:t>
            </a:r>
            <a:r>
              <a:rPr lang="es-ES" sz="1900" b="1" dirty="0">
                <a:latin typeface="Calibri" panose="020F0502020204030204" pitchFamily="34" charset="0"/>
                <a:cs typeface="Aldhabi" panose="01000000000000000000" pitchFamily="2" charset="-78"/>
                <a:hlinkClick r:id="rId3" tooltip="pobres"/>
              </a:rPr>
              <a:t>pobres</a:t>
            </a:r>
            <a:r>
              <a:rPr lang="es-ES" sz="1900" dirty="0">
                <a:latin typeface="Calibri" panose="020F0502020204030204" pitchFamily="34" charset="0"/>
                <a:cs typeface="Aldhabi" panose="01000000000000000000" pitchFamily="2" charset="-78"/>
              </a:rPr>
              <a:t> </a:t>
            </a:r>
            <a:r>
              <a:rPr lang="es-ES" sz="1900" b="1" i="1" dirty="0">
                <a:latin typeface="Calibri" panose="020F0502020204030204" pitchFamily="34" charset="0"/>
                <a:cs typeface="Aldhabi" panose="01000000000000000000" pitchFamily="2" charset="-78"/>
              </a:rPr>
              <a:t>“espiri­tualmente y corporalmente”</a:t>
            </a:r>
            <a:endParaRPr lang="es-EC" sz="1900" dirty="0">
              <a:latin typeface="Calibri" panose="020F0502020204030204" pitchFamily="34" charset="0"/>
              <a:cs typeface="Aldhabi" panose="01000000000000000000" pitchFamily="2" charset="-78"/>
            </a:endParaRPr>
          </a:p>
          <a:p>
            <a:pPr lvl="0" algn="ctr"/>
            <a:r>
              <a:rPr lang="es-ES" sz="1900" dirty="0">
                <a:latin typeface="Calibri" panose="020F0502020204030204" pitchFamily="34" charset="0"/>
                <a:cs typeface="Aldhabi" panose="01000000000000000000" pitchFamily="2" charset="-78"/>
              </a:rPr>
              <a:t>- Debemos anunciar la Buena Noticia </a:t>
            </a:r>
            <a:r>
              <a:rPr lang="es-ES" sz="1900" b="1" i="1" dirty="0">
                <a:latin typeface="Calibri" panose="020F0502020204030204" pitchFamily="34" charset="0"/>
                <a:cs typeface="Aldhabi" panose="01000000000000000000" pitchFamily="2" charset="-78"/>
              </a:rPr>
              <a:t>“de palabra y de obra”. </a:t>
            </a:r>
            <a:endParaRPr lang="es-EC" sz="1900" dirty="0">
              <a:latin typeface="Calibri" panose="020F050202020403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3E400BC4-89E9-4FAC-A730-EFBD5B8E0D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8234" y="1041375"/>
            <a:ext cx="3195652" cy="379956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C34D7698-3DB9-4108-BD72-9A273E6EEEBA}"/>
              </a:ext>
            </a:extLst>
          </p:cNvPr>
          <p:cNvSpPr txBox="1"/>
          <p:nvPr/>
        </p:nvSpPr>
        <p:spPr>
          <a:xfrm>
            <a:off x="7038975" y="1406770"/>
            <a:ext cx="4968147" cy="2175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C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D9005DEF-DC9C-4C0C-9E46-D1BDC943EF70}"/>
              </a:ext>
            </a:extLst>
          </p:cNvPr>
          <p:cNvSpPr txBox="1"/>
          <p:nvPr/>
        </p:nvSpPr>
        <p:spPr>
          <a:xfrm>
            <a:off x="3978234" y="5135041"/>
            <a:ext cx="3444542" cy="17543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Hoy se une </a:t>
            </a:r>
            <a:r>
              <a:rPr lang="es-E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evangelización</a:t>
            </a: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 y promoción humana, como las fuentes del espíritu de  San Vicente y origina los elementos principales en la </a:t>
            </a:r>
            <a:r>
              <a:rPr lang="es-E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enseñanza</a:t>
            </a: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 social de la </a:t>
            </a:r>
            <a:r>
              <a:rPr lang="es-E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Iglesia.</a:t>
            </a:r>
            <a:endParaRPr lang="es-EC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119FCED3-2F87-437F-88AA-C7DBAC864A61}"/>
              </a:ext>
            </a:extLst>
          </p:cNvPr>
          <p:cNvSpPr txBox="1"/>
          <p:nvPr/>
        </p:nvSpPr>
        <p:spPr>
          <a:xfrm>
            <a:off x="7131414" y="977260"/>
            <a:ext cx="496814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2000" b="1" i="1" dirty="0">
                <a:solidFill>
                  <a:srgbClr val="00B050"/>
                </a:solidFill>
              </a:rPr>
              <a:t>CRITERIOS PARA PROYECTOS </a:t>
            </a:r>
          </a:p>
          <a:p>
            <a:pPr algn="ctr"/>
            <a:r>
              <a:rPr lang="es-EC" sz="2000" b="1" i="1" dirty="0">
                <a:solidFill>
                  <a:srgbClr val="00B050"/>
                </a:solidFill>
              </a:rPr>
              <a:t>DE CAMBIO SISTÈMICO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F1BE62DC-EA5B-47E1-947A-1CE7720A3ECD}"/>
              </a:ext>
            </a:extLst>
          </p:cNvPr>
          <p:cNvSpPr txBox="1"/>
          <p:nvPr/>
        </p:nvSpPr>
        <p:spPr>
          <a:xfrm>
            <a:off x="7422776" y="2401509"/>
            <a:ext cx="4769223" cy="447814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900" b="1" dirty="0">
                <a:latin typeface="Calibri" panose="020F0502020204030204" pitchFamily="34" charset="0"/>
              </a:rPr>
              <a:t>1. Un impacto social de largo alcance: es </a:t>
            </a:r>
            <a:r>
              <a:rPr lang="es-ES" sz="1900" dirty="0">
                <a:latin typeface="Calibri" panose="020F0502020204030204" pitchFamily="34" charset="0"/>
              </a:rPr>
              <a:t>la raíz principal</a:t>
            </a:r>
            <a:r>
              <a:rPr lang="es-ES" sz="1900" b="1" dirty="0">
                <a:latin typeface="Calibri" panose="020F0502020204030204" pitchFamily="34" charset="0"/>
              </a:rPr>
              <a:t> </a:t>
            </a:r>
            <a:r>
              <a:rPr lang="es-ES" sz="1900" dirty="0">
                <a:latin typeface="Calibri" panose="020F0502020204030204" pitchFamily="34" charset="0"/>
              </a:rPr>
              <a:t>del C.S; es decir, el proyecto ayuda a cambiar el con­junto de la situación vital de aquellos a los que intenta beneficiar.</a:t>
            </a:r>
            <a:endParaRPr lang="es-EC" sz="1900" dirty="0">
              <a:latin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</a:rPr>
              <a:t> </a:t>
            </a:r>
            <a:endParaRPr lang="es-EC" sz="1900" dirty="0">
              <a:latin typeface="Calibri" panose="020F0502020204030204" pitchFamily="34" charset="0"/>
            </a:endParaRPr>
          </a:p>
          <a:p>
            <a:pPr algn="just"/>
            <a:r>
              <a:rPr lang="es-ES" sz="1900" b="1" dirty="0">
                <a:latin typeface="Calibri" panose="020F0502020204030204" pitchFamily="34" charset="0"/>
              </a:rPr>
              <a:t>2. Sostenibilidad: </a:t>
            </a:r>
            <a:r>
              <a:rPr lang="es-ES" sz="1900" dirty="0">
                <a:latin typeface="Calibri" panose="020F0502020204030204" pitchFamily="34" charset="0"/>
              </a:rPr>
              <a:t>el proyecto da inicio a las bases y estructuras sociales necesarias para un cambio permanente en las vidas de los </a:t>
            </a:r>
            <a:r>
              <a:rPr lang="es-ES" sz="1900" b="1" dirty="0">
                <a:latin typeface="Calibri" panose="020F0502020204030204" pitchFamily="34" charset="0"/>
                <a:hlinkClick r:id="rId3" tooltip="pobres"/>
              </a:rPr>
              <a:t>pobres</a:t>
            </a:r>
            <a:r>
              <a:rPr lang="es-ES" sz="1900" b="1" dirty="0">
                <a:latin typeface="Calibri" panose="020F0502020204030204" pitchFamily="34" charset="0"/>
              </a:rPr>
              <a:t>, </a:t>
            </a:r>
            <a:r>
              <a:rPr lang="es-ES" sz="1900" dirty="0">
                <a:latin typeface="Calibri" panose="020F0502020204030204" pitchFamily="34" charset="0"/>
              </a:rPr>
              <a:t>tales como fuentes </a:t>
            </a:r>
            <a:r>
              <a:rPr lang="es-ES" sz="1900" b="1" i="1" u="sng" dirty="0">
                <a:latin typeface="Calibri" panose="020F0502020204030204" pitchFamily="34" charset="0"/>
              </a:rPr>
              <a:t>laborales,</a:t>
            </a:r>
            <a:r>
              <a:rPr lang="es-ES" sz="1900" dirty="0">
                <a:latin typeface="Calibri" panose="020F0502020204030204" pitchFamily="34" charset="0"/>
              </a:rPr>
              <a:t> educa­ción, a demás otros recursos que permiten el liderazgo local en marcha.</a:t>
            </a:r>
            <a:endParaRPr lang="es-EC" sz="1900" dirty="0">
              <a:latin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</a:rPr>
              <a:t> </a:t>
            </a:r>
            <a:endParaRPr lang="es-EC" sz="1900" dirty="0">
              <a:latin typeface="Calibri" panose="020F0502020204030204" pitchFamily="34" charset="0"/>
            </a:endParaRPr>
          </a:p>
          <a:p>
            <a:r>
              <a:rPr lang="es-ES" sz="1900" b="1" dirty="0">
                <a:latin typeface="Calibri" panose="020F0502020204030204" pitchFamily="34" charset="0"/>
              </a:rPr>
              <a:t>3. Repetitividad: </a:t>
            </a:r>
            <a:r>
              <a:rPr lang="es-ES" sz="1900" dirty="0">
                <a:latin typeface="Calibri" panose="020F0502020204030204" pitchFamily="34" charset="0"/>
              </a:rPr>
              <a:t>el proyecto puede ser adaptado    	para resolver pro­blemas semejantes en otros 	lugares. </a:t>
            </a:r>
            <a:endParaRPr lang="es-EC" sz="1900" dirty="0">
              <a:latin typeface="Calibri" panose="020F05020202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xmlns="" id="{7B05B9C7-7831-4D50-A4A5-293A9F7FA8EE}"/>
              </a:ext>
            </a:extLst>
          </p:cNvPr>
          <p:cNvSpPr txBox="1"/>
          <p:nvPr/>
        </p:nvSpPr>
        <p:spPr>
          <a:xfrm>
            <a:off x="8155081" y="1822883"/>
            <a:ext cx="3604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i="1" dirty="0">
                <a:solidFill>
                  <a:schemeClr val="tx2"/>
                </a:solidFill>
                <a:latin typeface="Calibri" panose="020F0502020204030204" pitchFamily="34" charset="0"/>
              </a:rPr>
              <a:t>ALGUNAS CARACTERÍSTICAS</a:t>
            </a:r>
            <a:r>
              <a:rPr lang="es-EC" b="1" i="1" dirty="0">
                <a:solidFill>
                  <a:schemeClr val="tx2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854493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6502CD13-D345-4A7C-B3AB-D6E61319B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0053" y="0"/>
            <a:ext cx="4405228" cy="543261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B82F84ED-CDC0-41C1-B8A8-2FBE06A1DB72}"/>
              </a:ext>
            </a:extLst>
          </p:cNvPr>
          <p:cNvSpPr txBox="1"/>
          <p:nvPr/>
        </p:nvSpPr>
        <p:spPr>
          <a:xfrm>
            <a:off x="-1" y="0"/>
            <a:ext cx="4100053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900" b="1" dirty="0">
                <a:latin typeface="Calibri" panose="020F0502020204030204" pitchFamily="34" charset="0"/>
              </a:rPr>
              <a:t>4. Extensión:</a:t>
            </a:r>
            <a:r>
              <a:rPr lang="es-ES" sz="1900" dirty="0">
                <a:latin typeface="Calibri" panose="020F0502020204030204" pitchFamily="34" charset="0"/>
              </a:rPr>
              <a:t> significa que el proyecto se ha extendido,  de hecho más allá de su contexto inicial y ha sido puesto en marcha con éxito en otros contextos en el país de origen o al exterior, gracias a sus iniciadores y a otros que se basaron en elementos del primer proyecto.</a:t>
            </a:r>
            <a:endParaRPr lang="es-EC" sz="1900" dirty="0">
              <a:latin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</a:rPr>
              <a:t> </a:t>
            </a:r>
            <a:endParaRPr lang="es-EC" sz="1900" dirty="0">
              <a:latin typeface="Calibri" panose="020F0502020204030204" pitchFamily="34" charset="0"/>
            </a:endParaRPr>
          </a:p>
          <a:p>
            <a:r>
              <a:rPr lang="es-ES" sz="1900" b="1" dirty="0">
                <a:latin typeface="Calibri" panose="020F0502020204030204" pitchFamily="34" charset="0"/>
              </a:rPr>
              <a:t>5. Innovación: </a:t>
            </a:r>
            <a:r>
              <a:rPr lang="es-ES" sz="1900" dirty="0">
                <a:latin typeface="Calibri" panose="020F0502020204030204" pitchFamily="34" charset="0"/>
              </a:rPr>
              <a:t>el proyecto ha producido un cambio social signifi­cativo y transformador de antiguas tradiciones. La transformación ha sido posible con la puesta en marcha de una idea capaz de modificar las antiguas cambiar las formas sociales anteriores y su lograda puesta en práctica.</a:t>
            </a:r>
            <a:endParaRPr lang="es-EC" sz="1900" dirty="0">
              <a:latin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</a:rPr>
              <a:t> </a:t>
            </a:r>
            <a:endParaRPr lang="es-EC" sz="1900" dirty="0">
              <a:latin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</a:rPr>
              <a:t>Esperamos que a través de la comprensión del cambio sistémico las  Ramas se animen a iniciar proyectos crea­tivos que ayudarán a transformar las vidas de los </a:t>
            </a:r>
            <a:r>
              <a:rPr lang="es-ES" sz="1900" b="1" dirty="0">
                <a:solidFill>
                  <a:srgbClr val="002060"/>
                </a:solidFill>
                <a:latin typeface="Calibri" panose="020F0502020204030204" pitchFamily="34" charset="0"/>
              </a:rPr>
              <a:t>pobres</a:t>
            </a:r>
            <a:r>
              <a:rPr lang="es-ES" sz="1900" dirty="0">
                <a:solidFill>
                  <a:srgbClr val="002060"/>
                </a:solidFill>
                <a:latin typeface="Calibri" panose="020F0502020204030204" pitchFamily="34" charset="0"/>
              </a:rPr>
              <a:t>.</a:t>
            </a:r>
            <a:endParaRPr lang="es-EC" sz="19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r>
              <a:rPr lang="es-ES" dirty="0"/>
              <a:t> </a:t>
            </a:r>
            <a:endParaRPr lang="es-EC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2DA23125-2FA8-4A5E-A3D6-D8E967CC6246}"/>
              </a:ext>
            </a:extLst>
          </p:cNvPr>
          <p:cNvSpPr txBox="1"/>
          <p:nvPr/>
        </p:nvSpPr>
        <p:spPr>
          <a:xfrm>
            <a:off x="8505281" y="507831"/>
            <a:ext cx="3686719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      </a:t>
            </a:r>
            <a:r>
              <a:rPr lang="es-MX" sz="2400" dirty="0">
                <a:latin typeface="Calibri" panose="020F0502020204030204" pitchFamily="34" charset="0"/>
              </a:rPr>
              <a:t>CONCLUSIONES:</a:t>
            </a:r>
          </a:p>
          <a:p>
            <a:endParaRPr lang="es-MX" dirty="0"/>
          </a:p>
          <a:p>
            <a:r>
              <a:rPr lang="es-MX" dirty="0"/>
              <a:t>* </a:t>
            </a:r>
            <a:r>
              <a:rPr lang="es-MX" sz="1900" dirty="0">
                <a:latin typeface="Calibri" panose="020F0502020204030204" pitchFamily="34" charset="0"/>
              </a:rPr>
              <a:t>Tengamos la valentía de  transformarnos para llegar a los demás.</a:t>
            </a:r>
            <a:endParaRPr lang="es-EC" sz="1900" dirty="0">
              <a:latin typeface="Calibri" panose="020F0502020204030204" pitchFamily="34" charset="0"/>
            </a:endParaRPr>
          </a:p>
          <a:p>
            <a:r>
              <a:rPr lang="es-MX" sz="1900" dirty="0">
                <a:latin typeface="Calibri" panose="020F0502020204030204" pitchFamily="34" charset="0"/>
              </a:rPr>
              <a:t> </a:t>
            </a:r>
            <a:endParaRPr lang="es-EC" sz="19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900" dirty="0">
                <a:latin typeface="Calibri" panose="020F0502020204030204" pitchFamily="34" charset="0"/>
              </a:rPr>
              <a:t>El CS, brinda </a:t>
            </a:r>
            <a:r>
              <a:rPr lang="es-MX" sz="1900" b="1" dirty="0">
                <a:latin typeface="Calibri" panose="020F0502020204030204" pitchFamily="34" charset="0"/>
              </a:rPr>
              <a:t>estrategias</a:t>
            </a:r>
            <a:r>
              <a:rPr lang="es-MX" sz="1900" dirty="0">
                <a:latin typeface="Calibri" panose="020F0502020204030204" pitchFamily="34" charset="0"/>
              </a:rPr>
              <a:t> para enfocar y realizar lo mejor posible nuestros grandes proyectos.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C" sz="1900" dirty="0">
              <a:latin typeface="Calibri" panose="020F0502020204030204" pitchFamily="34" charset="0"/>
            </a:endParaRPr>
          </a:p>
          <a:p>
            <a:r>
              <a:rPr lang="es-MX" sz="1900" dirty="0">
                <a:latin typeface="Calibri" panose="020F0502020204030204" pitchFamily="34" charset="0"/>
              </a:rPr>
              <a:t>- Es necesario observar, escuchar, sentarse y planear, dar participación y hacer redes de alianzas.</a:t>
            </a:r>
            <a:endParaRPr lang="es-EC" sz="1900" dirty="0">
              <a:latin typeface="Calibri" panose="020F0502020204030204" pitchFamily="34" charset="0"/>
            </a:endParaRPr>
          </a:p>
          <a:p>
            <a:endParaRPr lang="es-MX" sz="1900" dirty="0">
              <a:latin typeface="Calibri" panose="020F0502020204030204" pitchFamily="34" charset="0"/>
            </a:endParaRPr>
          </a:p>
          <a:p>
            <a:r>
              <a:rPr lang="es-MX" sz="1900" dirty="0">
                <a:latin typeface="Calibri" panose="020F0502020204030204" pitchFamily="34" charset="0"/>
              </a:rPr>
              <a:t>* Para una ayuda eficaz y de Caridad al pobre, nos exige cambiar los métodos tradicionales y abrirnos a la creatividad  de proyectos sostenible.</a:t>
            </a:r>
            <a:endParaRPr lang="es-EC" sz="1900" dirty="0">
              <a:latin typeface="Calibri" panose="020F050202020403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xmlns="" id="{AA7986BE-0F5F-49B9-BF37-3C6CBEF65E6A}"/>
              </a:ext>
            </a:extLst>
          </p:cNvPr>
          <p:cNvSpPr/>
          <p:nvPr/>
        </p:nvSpPr>
        <p:spPr>
          <a:xfrm>
            <a:off x="4100052" y="5530646"/>
            <a:ext cx="4264019" cy="132735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Evangelización y Promoción humana, fuentes del Espíritu de Vicente y principio de los elementos en la enseñanza social de la Iglesia.</a:t>
            </a:r>
          </a:p>
        </p:txBody>
      </p:sp>
    </p:spTree>
    <p:extLst>
      <p:ext uri="{BB962C8B-B14F-4D97-AF65-F5344CB8AC3E}">
        <p14:creationId xmlns:p14="http://schemas.microsoft.com/office/powerpoint/2010/main" val="1896982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3092" y="2729705"/>
            <a:ext cx="10364451" cy="1596177"/>
          </a:xfrm>
        </p:spPr>
        <p:txBody>
          <a:bodyPr>
            <a:noAutofit/>
          </a:bodyPr>
          <a:lstStyle/>
          <a:p>
            <a:r>
              <a:rPr lang="es-ES" sz="11500" dirty="0"/>
              <a:t>Gracias por </a:t>
            </a:r>
            <a:br>
              <a:rPr lang="es-ES" sz="11500" dirty="0"/>
            </a:br>
            <a:r>
              <a:rPr lang="es-ES" sz="11500" dirty="0"/>
              <a:t>su atención</a:t>
            </a:r>
          </a:p>
        </p:txBody>
      </p:sp>
    </p:spTree>
    <p:extLst>
      <p:ext uri="{BB962C8B-B14F-4D97-AF65-F5344CB8AC3E}">
        <p14:creationId xmlns:p14="http://schemas.microsoft.com/office/powerpoint/2010/main" val="14813018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610</TotalTime>
  <Words>832</Words>
  <Application>Microsoft Office PowerPoint</Application>
  <PresentationFormat>Panorámica</PresentationFormat>
  <Paragraphs>106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8" baseType="lpstr">
      <vt:lpstr>Aharoni</vt:lpstr>
      <vt:lpstr>Aldhabi</vt:lpstr>
      <vt:lpstr>Algerian</vt:lpstr>
      <vt:lpstr>Arial</vt:lpstr>
      <vt:lpstr>Calibri</vt:lpstr>
      <vt:lpstr>Cambria Math</vt:lpstr>
      <vt:lpstr>Source Sans Pro</vt:lpstr>
      <vt:lpstr>Times New Roman</vt:lpstr>
      <vt:lpstr>Tw Cen MT</vt:lpstr>
      <vt:lpstr>Gota</vt:lpstr>
      <vt:lpstr>Presentación de PowerPoint</vt:lpstr>
      <vt:lpstr>la palabra “sistema” procede de dos pala­bras griegas:  syn “juntamente”  histanai “hacer estar de pie”</vt:lpstr>
      <vt:lpstr>Presentación de PowerPoint</vt:lpstr>
      <vt:lpstr>EJECUCIÓN DEL CAMBIO SISTÈMICO</vt:lpstr>
      <vt:lpstr>TRANSFORMANDO LAS ESTRUCTURAS SOCIALES</vt:lpstr>
      <vt:lpstr>ESPIRITUALIDAD VICENTINA Y EL CAMBIO SISTÈMICO</vt:lpstr>
      <vt:lpstr>Presentación de PowerPoint</vt:lpstr>
      <vt:lpstr>Gracias por  su atención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 IV FORMACIÓN TÉCNICA        TEMA 15 CAMBIO SISTÉMICO</dc:title>
  <dc:subject/>
  <dc:creator>José Pérez</dc:creator>
  <cp:keywords/>
  <dc:description/>
  <cp:lastModifiedBy>HP</cp:lastModifiedBy>
  <cp:revision>105</cp:revision>
  <dcterms:created xsi:type="dcterms:W3CDTF">2018-10-29T20:52:43Z</dcterms:created>
  <dcterms:modified xsi:type="dcterms:W3CDTF">2021-09-14T01:58:08Z</dcterms:modified>
  <cp:category/>
</cp:coreProperties>
</file>