
<file path=[Content_Types].xml><?xml version="1.0" encoding="utf-8"?>
<Types xmlns="http://schemas.openxmlformats.org/package/2006/content-types">
  <Default Extension="png" ContentType="image/png"/>
  <Default Extension="mp3" ContentType="audio/mpeg"/>
  <Default Extension="jpeg" ContentType="image/jpeg"/>
  <Default Extension="wma" ContentType="audio/x-ms-wma"/>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46" d="100"/>
          <a:sy n="46" d="100"/>
        </p:scale>
        <p:origin x="63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a:xfrm>
            <a:off x="2692397" y="5037663"/>
            <a:ext cx="5214635" cy="279400"/>
          </a:xfrm>
        </p:spPr>
        <p:txBody>
          <a:bodyPr/>
          <a:lstStyle/>
          <a:p>
            <a:endParaRPr lang="es-EC"/>
          </a:p>
        </p:txBody>
      </p:sp>
      <p:sp>
        <p:nvSpPr>
          <p:cNvPr id="6" name="Slide Number Placeholder 5"/>
          <p:cNvSpPr>
            <a:spLocks noGrp="1"/>
          </p:cNvSpPr>
          <p:nvPr>
            <p:ph type="sldNum" sz="quarter" idx="12"/>
          </p:nvPr>
        </p:nvSpPr>
        <p:spPr>
          <a:xfrm>
            <a:off x="8956900" y="5037663"/>
            <a:ext cx="551167" cy="279400"/>
          </a:xfrm>
        </p:spPr>
        <p:txBody>
          <a:bodyPr/>
          <a:lstStyle/>
          <a:p>
            <a:fld id="{A3CDE4BD-5CCA-4EF5-A666-95D1E407EA3A}" type="slidenum">
              <a:rPr lang="es-EC" smtClean="0"/>
              <a:t>‹Nº›</a:t>
            </a:fld>
            <a:endParaRPr lang="es-EC"/>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525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62083C0-1B0D-4B23-AEE6-126FE96CEAEF}" type="datetimeFigureOut">
              <a:rPr lang="es-EC" smtClean="0"/>
              <a:t>11/9/2021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A3CDE4BD-5CCA-4EF5-A666-95D1E407EA3A}" type="slidenum">
              <a:rPr lang="es-EC" smtClean="0"/>
              <a:t>‹Nº›</a:t>
            </a:fld>
            <a:endParaRPr lang="es-EC"/>
          </a:p>
        </p:txBody>
      </p:sp>
    </p:spTree>
    <p:extLst>
      <p:ext uri="{BB962C8B-B14F-4D97-AF65-F5344CB8AC3E}">
        <p14:creationId xmlns:p14="http://schemas.microsoft.com/office/powerpoint/2010/main" val="1014688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5142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1638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spTree>
    <p:extLst>
      <p:ext uri="{BB962C8B-B14F-4D97-AF65-F5344CB8AC3E}">
        <p14:creationId xmlns:p14="http://schemas.microsoft.com/office/powerpoint/2010/main" val="1424352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4288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6211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8345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9788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spTree>
    <p:extLst>
      <p:ext uri="{BB962C8B-B14F-4D97-AF65-F5344CB8AC3E}">
        <p14:creationId xmlns:p14="http://schemas.microsoft.com/office/powerpoint/2010/main" val="192353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2083C0-1B0D-4B23-AEE6-126FE96CEAEF}" type="datetimeFigureOut">
              <a:rPr lang="es-EC" smtClean="0"/>
              <a:t>11/9/2021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A3CDE4BD-5CCA-4EF5-A666-95D1E407EA3A}" type="slidenum">
              <a:rPr lang="es-EC" smtClean="0"/>
              <a:t>‹Nº›</a:t>
            </a:fld>
            <a:endParaRPr lang="es-EC"/>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930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62083C0-1B0D-4B23-AEE6-126FE96CEAEF}" type="datetimeFigureOut">
              <a:rPr lang="es-EC" smtClean="0"/>
              <a:t>11/9/2021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A3CDE4BD-5CCA-4EF5-A666-95D1E407EA3A}" type="slidenum">
              <a:rPr lang="es-EC" smtClean="0"/>
              <a:t>‹Nº›</a:t>
            </a:fld>
            <a:endParaRPr lang="es-EC"/>
          </a:p>
        </p:txBody>
      </p:sp>
    </p:spTree>
    <p:extLst>
      <p:ext uri="{BB962C8B-B14F-4D97-AF65-F5344CB8AC3E}">
        <p14:creationId xmlns:p14="http://schemas.microsoft.com/office/powerpoint/2010/main" val="2838110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62083C0-1B0D-4B23-AEE6-126FE96CEAEF}" type="datetimeFigureOut">
              <a:rPr lang="es-EC" smtClean="0"/>
              <a:t>11/9/2021</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A3CDE4BD-5CCA-4EF5-A666-95D1E407EA3A}" type="slidenum">
              <a:rPr lang="es-EC" smtClean="0"/>
              <a:t>‹Nº›</a:t>
            </a:fld>
            <a:endParaRPr lang="es-EC"/>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410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162083C0-1B0D-4B23-AEE6-126FE96CEAEF}" type="datetimeFigureOut">
              <a:rPr lang="es-EC" smtClean="0"/>
              <a:t>11/9/2021</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A3CDE4BD-5CCA-4EF5-A666-95D1E407EA3A}" type="slidenum">
              <a:rPr lang="es-EC" smtClean="0"/>
              <a:t>‹Nº›</a:t>
            </a:fld>
            <a:endParaRPr lang="es-EC"/>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881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083C0-1B0D-4B23-AEE6-126FE96CEAEF}" type="datetimeFigureOut">
              <a:rPr lang="es-EC" smtClean="0"/>
              <a:t>11/9/2021</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A3CDE4BD-5CCA-4EF5-A666-95D1E407EA3A}" type="slidenum">
              <a:rPr lang="es-EC" smtClean="0"/>
              <a:t>‹Nº›</a:t>
            </a:fld>
            <a:endParaRPr lang="es-EC"/>
          </a:p>
        </p:txBody>
      </p:sp>
    </p:spTree>
    <p:extLst>
      <p:ext uri="{BB962C8B-B14F-4D97-AF65-F5344CB8AC3E}">
        <p14:creationId xmlns:p14="http://schemas.microsoft.com/office/powerpoint/2010/main" val="3460166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62083C0-1B0D-4B23-AEE6-126FE96CEAEF}" type="datetimeFigureOut">
              <a:rPr lang="es-EC" smtClean="0"/>
              <a:t>11/9/2021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A3CDE4BD-5CCA-4EF5-A666-95D1E407EA3A}" type="slidenum">
              <a:rPr lang="es-EC" smtClean="0"/>
              <a:t>‹Nº›</a:t>
            </a:fld>
            <a:endParaRPr lang="es-EC"/>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9862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62083C0-1B0D-4B23-AEE6-126FE96CEAEF}" type="datetimeFigureOut">
              <a:rPr lang="es-EC" smtClean="0"/>
              <a:t>11/9/2021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A3CDE4BD-5CCA-4EF5-A666-95D1E407EA3A}" type="slidenum">
              <a:rPr lang="es-EC" smtClean="0"/>
              <a:t>‹Nº›</a:t>
            </a:fld>
            <a:endParaRPr lang="es-EC"/>
          </a:p>
        </p:txBody>
      </p:sp>
    </p:spTree>
    <p:extLst>
      <p:ext uri="{BB962C8B-B14F-4D97-AF65-F5344CB8AC3E}">
        <p14:creationId xmlns:p14="http://schemas.microsoft.com/office/powerpoint/2010/main" val="3352547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62083C0-1B0D-4B23-AEE6-126FE96CEAEF}" type="datetimeFigureOut">
              <a:rPr lang="es-EC" smtClean="0"/>
              <a:t>11/9/2021</a:t>
            </a:fld>
            <a:endParaRPr lang="es-EC"/>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EC"/>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CDE4BD-5CCA-4EF5-A666-95D1E407EA3A}" type="slidenum">
              <a:rPr lang="es-EC" smtClean="0"/>
              <a:t>‹Nº›</a:t>
            </a:fld>
            <a:endParaRPr lang="es-EC"/>
          </a:p>
        </p:txBody>
      </p:sp>
    </p:spTree>
    <p:extLst>
      <p:ext uri="{BB962C8B-B14F-4D97-AF65-F5344CB8AC3E}">
        <p14:creationId xmlns:p14="http://schemas.microsoft.com/office/powerpoint/2010/main" val="183220613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slideLayout" Target="../slideLayouts/slideLayout1.xml"/><Relationship Id="rId5" Type="http://schemas.openxmlformats.org/officeDocument/2006/relationships/audio" Target="../media/media2.wma"/><Relationship Id="rId4" Type="http://schemas.microsoft.com/office/2007/relationships/media" Target="../media/media2.wma"/></Relationships>
</file>

<file path=ppt/slides/_rels/slide10.xml.rels><?xml version="1.0" encoding="UTF-8" standalone="yes"?>
<Relationships xmlns="http://schemas.openxmlformats.org/package/2006/relationships"><Relationship Id="rId3" Type="http://schemas.openxmlformats.org/officeDocument/2006/relationships/audio" Target="../media/media11.wma"/><Relationship Id="rId7" Type="http://schemas.openxmlformats.org/officeDocument/2006/relationships/image" Target="../media/image7.png"/><Relationship Id="rId2" Type="http://schemas.microsoft.com/office/2007/relationships/media" Target="../media/media11.wma"/><Relationship Id="rId1" Type="http://schemas.openxmlformats.org/officeDocument/2006/relationships/tags" Target="../tags/tag1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2.wma"/><Relationship Id="rId7" Type="http://schemas.openxmlformats.org/officeDocument/2006/relationships/image" Target="../media/image7.png"/><Relationship Id="rId2" Type="http://schemas.microsoft.com/office/2007/relationships/media" Target="../media/media12.wma"/><Relationship Id="rId1" Type="http://schemas.openxmlformats.org/officeDocument/2006/relationships/tags" Target="../tags/tag1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ma"/><Relationship Id="rId1" Type="http://schemas.microsoft.com/office/2007/relationships/media" Target="../media/media13.wma"/><Relationship Id="rId5" Type="http://schemas.openxmlformats.org/officeDocument/2006/relationships/image" Target="../media/image7.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audio" Target="../media/media14.wma"/><Relationship Id="rId7" Type="http://schemas.openxmlformats.org/officeDocument/2006/relationships/image" Target="../media/image7.png"/><Relationship Id="rId2" Type="http://schemas.microsoft.com/office/2007/relationships/media" Target="../media/media14.wma"/><Relationship Id="rId1" Type="http://schemas.openxmlformats.org/officeDocument/2006/relationships/tags" Target="../tags/tag1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ma"/><Relationship Id="rId1" Type="http://schemas.microsoft.com/office/2007/relationships/media" Target="../media/media15.wma"/><Relationship Id="rId5" Type="http://schemas.openxmlformats.org/officeDocument/2006/relationships/image" Target="../media/image7.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audio" Target="../media/media16.wma"/><Relationship Id="rId2" Type="http://schemas.microsoft.com/office/2007/relationships/media" Target="../media/media16.wma"/><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image" Target="../media/image27.jpe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3.wma"/><Relationship Id="rId2" Type="http://schemas.microsoft.com/office/2007/relationships/media" Target="../media/media3.wma"/><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4.wma"/><Relationship Id="rId2" Type="http://schemas.microsoft.com/office/2007/relationships/media" Target="../media/media4.wma"/><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5.wma"/><Relationship Id="rId2" Type="http://schemas.microsoft.com/office/2007/relationships/media" Target="../media/media5.wma"/><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10.jpe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6.wma"/><Relationship Id="rId2" Type="http://schemas.microsoft.com/office/2007/relationships/media" Target="../media/media6.wma"/><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11.jpe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7.wma"/><Relationship Id="rId2" Type="http://schemas.microsoft.com/office/2007/relationships/media" Target="../media/media7.wma"/><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12.jpe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8.wma"/><Relationship Id="rId7" Type="http://schemas.openxmlformats.org/officeDocument/2006/relationships/image" Target="../media/image7.png"/><Relationship Id="rId2" Type="http://schemas.microsoft.com/office/2007/relationships/media" Target="../media/media8.wma"/><Relationship Id="rId1" Type="http://schemas.openxmlformats.org/officeDocument/2006/relationships/tags" Target="../tags/tag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9.wma"/><Relationship Id="rId7" Type="http://schemas.openxmlformats.org/officeDocument/2006/relationships/image" Target="../media/image16.jpeg"/><Relationship Id="rId2" Type="http://schemas.microsoft.com/office/2007/relationships/media" Target="../media/media9.wma"/><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10.wma"/><Relationship Id="rId7" Type="http://schemas.openxmlformats.org/officeDocument/2006/relationships/image" Target="../media/image7.png"/><Relationship Id="rId2" Type="http://schemas.microsoft.com/office/2007/relationships/media" Target="../media/media10.wma"/><Relationship Id="rId1" Type="http://schemas.openxmlformats.org/officeDocument/2006/relationships/tags" Target="../tags/tag9.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ADIE TE AMA COMO YO INSTRUMENTAL">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928953" y="0"/>
            <a:ext cx="279748" cy="279748"/>
          </a:xfrm>
          <a:prstGeom prst="rect">
            <a:avLst/>
          </a:prstGeom>
        </p:spPr>
      </p:pic>
      <p:sp>
        <p:nvSpPr>
          <p:cNvPr id="2" name="Título 1"/>
          <p:cNvSpPr>
            <a:spLocks noGrp="1"/>
          </p:cNvSpPr>
          <p:nvPr>
            <p:ph type="ctrTitle"/>
          </p:nvPr>
        </p:nvSpPr>
        <p:spPr>
          <a:xfrm>
            <a:off x="1698657" y="3172263"/>
            <a:ext cx="9144000" cy="725805"/>
          </a:xfrm>
        </p:spPr>
        <p:txBody>
          <a:bodyPr>
            <a:noAutofit/>
          </a:bodyPr>
          <a:lstStyle/>
          <a:p>
            <a:r>
              <a:rPr lang="es-EC" b="1" dirty="0" smtClean="0"/>
              <a:t/>
            </a:r>
            <a:br>
              <a:rPr lang="es-EC" b="1" dirty="0" smtClean="0"/>
            </a:br>
            <a:r>
              <a:rPr lang="es-EC" b="1" dirty="0"/>
              <a:t/>
            </a:r>
            <a:br>
              <a:rPr lang="es-EC" b="1" dirty="0"/>
            </a:br>
            <a:r>
              <a:rPr lang="es-EC" b="1" dirty="0" smtClean="0"/>
              <a:t/>
            </a:r>
            <a:br>
              <a:rPr lang="es-EC" b="1" dirty="0" smtClean="0"/>
            </a:br>
            <a:r>
              <a:rPr lang="es-EC" b="1" dirty="0" smtClean="0"/>
              <a:t>EJE II </a:t>
            </a:r>
            <a:br>
              <a:rPr lang="es-EC" b="1" dirty="0" smtClean="0"/>
            </a:br>
            <a:r>
              <a:rPr lang="es-EC" b="1" dirty="0" smtClean="0"/>
              <a:t>Formación Cristiana </a:t>
            </a:r>
            <a:br>
              <a:rPr lang="es-EC" b="1" dirty="0" smtClean="0"/>
            </a:br>
            <a:endParaRPr lang="es-EC" b="1" dirty="0"/>
          </a:p>
        </p:txBody>
      </p:sp>
      <p:sp>
        <p:nvSpPr>
          <p:cNvPr id="3" name="Subtítulo 2"/>
          <p:cNvSpPr>
            <a:spLocks noGrp="1"/>
          </p:cNvSpPr>
          <p:nvPr>
            <p:ph type="subTitle" idx="1"/>
          </p:nvPr>
        </p:nvSpPr>
        <p:spPr>
          <a:xfrm>
            <a:off x="939452" y="3249537"/>
            <a:ext cx="10313096" cy="2332827"/>
          </a:xfrm>
        </p:spPr>
        <p:txBody>
          <a:bodyPr>
            <a:normAutofit fontScale="92500" lnSpcReduction="20000"/>
          </a:bodyPr>
          <a:lstStyle/>
          <a:p>
            <a:pPr algn="ctr"/>
            <a:r>
              <a:rPr lang="es-ES" sz="4600" b="1" dirty="0" smtClean="0"/>
              <a:t>Tema 2 </a:t>
            </a:r>
          </a:p>
          <a:p>
            <a:pPr algn="ctr"/>
            <a:r>
              <a:rPr lang="es-ES" sz="4600" b="1" dirty="0" smtClean="0"/>
              <a:t>JESUCRISTO </a:t>
            </a:r>
            <a:endParaRPr lang="es-EC" sz="4600" b="1" dirty="0"/>
          </a:p>
          <a:p>
            <a:pPr algn="ctr"/>
            <a:r>
              <a:rPr lang="es-ES" sz="4600" b="1" dirty="0"/>
              <a:t>Culmen de nuestra Fe </a:t>
            </a:r>
            <a:endParaRPr lang="es-EC" sz="4600" b="1" dirty="0"/>
          </a:p>
          <a:p>
            <a:endParaRPr lang="es-EC" dirty="0"/>
          </a:p>
        </p:txBody>
      </p:sp>
      <p:pic>
        <p:nvPicPr>
          <p:cNvPr id="5" name="Audio 4">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841319651"/>
      </p:ext>
    </p:extLst>
  </p:cSld>
  <p:clrMapOvr>
    <a:masterClrMapping/>
  </p:clrMapOvr>
  <mc:AlternateContent xmlns:mc="http://schemas.openxmlformats.org/markup-compatibility/2006" xmlns:p14="http://schemas.microsoft.com/office/powerpoint/2010/main">
    <mc:Choice Requires="p14">
      <p:transition spd="slow" p14:dur="1600" advTm="10481">
        <p14:gallery dir="l"/>
      </p:transition>
    </mc:Choice>
    <mc:Fallback xmlns="">
      <p:transition spd="slow" advTm="104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circle(in)">
                                      <p:cBhvr>
                                        <p:cTn id="29" dur="20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circle(in)">
                                      <p:cBhvr>
                                        <p:cTn id="34" dur="20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circle(in)">
                                      <p:cBhvr>
                                        <p:cTn id="39" dur="2000"/>
                                        <p:tgtEl>
                                          <p:spTgt spid="3">
                                            <p:txEl>
                                              <p:pRg st="2" end="2"/>
                                            </p:txEl>
                                          </p:spTgt>
                                        </p:tgtEl>
                                      </p:cBhvr>
                                    </p:animEffect>
                                  </p:childTnLst>
                                </p:cTn>
                              </p:par>
                            </p:childTnLst>
                          </p:cTn>
                        </p:par>
                        <p:par>
                          <p:cTn id="40" fill="hold">
                            <p:stCondLst>
                              <p:cond delay="2000"/>
                            </p:stCondLst>
                            <p:childTnLst>
                              <p:par>
                                <p:cTn id="41" presetID="1" presetClass="mediacall" presetSubtype="0" fill="hold" nodeType="afterEffect">
                                  <p:stCondLst>
                                    <p:cond delay="0"/>
                                  </p:stCondLst>
                                  <p:childTnLst>
                                    <p:cmd type="call" cmd="playFrom(0.0)">
                                      <p:cBhvr>
                                        <p:cTn id="42"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3" repeatCount="indefinite" fill="hold" display="0">
                  <p:stCondLst>
                    <p:cond delay="indefinite"/>
                  </p:stCondLst>
                  <p:endCondLst>
                    <p:cond evt="onStopAudio" delay="0">
                      <p:tgtEl>
                        <p:sldTgt/>
                      </p:tgtEl>
                    </p:cond>
                  </p:endCondLst>
                </p:cTn>
                <p:tgtEl>
                  <p:spTgt spid="4"/>
                </p:tgtEl>
              </p:cMediaNode>
            </p:audio>
            <p:audio isNarration="1">
              <p:cMediaNode vol="80000" showWhenStopped="0">
                <p:cTn id="44" fill="hold" display="0">
                  <p:stCondLst>
                    <p:cond delay="indefinite"/>
                  </p:stCondLst>
                  <p:endCondLst>
                    <p:cond evt="onStopAudio" delay="0">
                      <p:tgtEl>
                        <p:sldTgt/>
                      </p:tgtEl>
                    </p:cond>
                  </p:endCondLst>
                </p:cTn>
                <p:tgtEl>
                  <p:spTgt spid="5"/>
                </p:tgtEl>
              </p:cMediaNode>
            </p:audio>
          </p:childTnLst>
        </p:cTn>
      </p:par>
    </p:tnLst>
    <p:bldLst>
      <p:bldP spid="2" grpId="0"/>
      <p:bldP spid="3" grpId="0" build="p"/>
    </p:bldLst>
  </p:timing>
  <p:extLst>
    <p:ext uri="{E180D4A7-C9FB-4DFB-919C-405C955672EB}">
      <p14:showEvtLst xmlns:p14="http://schemas.microsoft.com/office/powerpoint/2010/main">
        <p14:playEvt time="10166"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nachevarria.files.wordpress.com/2013/04/262448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932" y="635357"/>
            <a:ext cx="10734805" cy="568707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688932" y="815813"/>
            <a:ext cx="10734805" cy="1438871"/>
          </a:xfrm>
        </p:spPr>
        <p:txBody>
          <a:bodyPr>
            <a:noAutofit/>
          </a:bodyPr>
          <a:lstStyle/>
          <a:p>
            <a:pPr algn="just"/>
            <a:r>
              <a:rPr lang="es-ES" sz="3200" b="1" dirty="0" smtClean="0">
                <a:solidFill>
                  <a:schemeClr val="tx1"/>
                </a:solidFill>
                <a:effectLst>
                  <a:glow rad="139700">
                    <a:schemeClr val="accent6">
                      <a:satMod val="175000"/>
                      <a:alpha val="40000"/>
                    </a:schemeClr>
                  </a:glow>
                </a:effectLst>
              </a:rPr>
              <a:t>La </a:t>
            </a:r>
            <a:r>
              <a:rPr lang="es-ES" sz="3200" b="1" dirty="0">
                <a:solidFill>
                  <a:schemeClr val="tx1"/>
                </a:solidFill>
                <a:effectLst>
                  <a:glow rad="139700">
                    <a:schemeClr val="accent6">
                      <a:satMod val="175000"/>
                      <a:alpha val="40000"/>
                    </a:schemeClr>
                  </a:glow>
                </a:effectLst>
              </a:rPr>
              <a:t>fe implica para nosotros fidelidad.  Fidelidad a Dios en Jesucristo y Fidelidad a Jesucristo en los pobres</a:t>
            </a:r>
            <a:endParaRPr lang="es-EC" sz="3200" b="1" dirty="0">
              <a:solidFill>
                <a:schemeClr val="tx1"/>
              </a:solidFill>
              <a:effectLst>
                <a:glow rad="139700">
                  <a:schemeClr val="accent6">
                    <a:satMod val="175000"/>
                    <a:alpha val="40000"/>
                  </a:schemeClr>
                </a:glow>
              </a:effectLst>
            </a:endParaRPr>
          </a:p>
        </p:txBody>
      </p:sp>
      <p:sp>
        <p:nvSpPr>
          <p:cNvPr id="4" name="Marcador de contenido 2"/>
          <p:cNvSpPr txBox="1">
            <a:spLocks/>
          </p:cNvSpPr>
          <p:nvPr/>
        </p:nvSpPr>
        <p:spPr>
          <a:xfrm>
            <a:off x="688932" y="2519353"/>
            <a:ext cx="6801632" cy="3731135"/>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None/>
            </a:pPr>
            <a:endParaRPr lang="es-EC" sz="3800" b="1" dirty="0"/>
          </a:p>
        </p:txBody>
      </p:sp>
      <p:pic>
        <p:nvPicPr>
          <p:cNvPr id="7170" name="Picture 2" descr="http://photos.geni.com/p13/12/44/17/fa/5344483c2694d51f/guw93jev_large.jpg"/>
          <p:cNvPicPr>
            <a:picLocks noChangeAspect="1" noChangeArrowheads="1"/>
          </p:cNvPicPr>
          <p:nvPr/>
        </p:nvPicPr>
        <p:blipFill rotWithShape="1">
          <a:blip r:embed="rId6">
            <a:extLst>
              <a:ext uri="{28A0092B-C50C-407E-A947-70E740481C1C}">
                <a14:useLocalDpi xmlns:a14="http://schemas.microsoft.com/office/drawing/2010/main" val="0"/>
              </a:ext>
            </a:extLst>
          </a:blip>
          <a:srcRect l="19053" r="17618"/>
          <a:stretch/>
        </p:blipFill>
        <p:spPr bwMode="auto">
          <a:xfrm>
            <a:off x="8154444" y="2519353"/>
            <a:ext cx="2605414" cy="318161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ángulo 1"/>
          <p:cNvSpPr/>
          <p:nvPr/>
        </p:nvSpPr>
        <p:spPr>
          <a:xfrm>
            <a:off x="1244252" y="2218615"/>
            <a:ext cx="6246312" cy="4031873"/>
          </a:xfrm>
          <a:prstGeom prst="rect">
            <a:avLst/>
          </a:prstGeom>
        </p:spPr>
        <p:txBody>
          <a:bodyPr wrap="square">
            <a:spAutoFit/>
          </a:bodyPr>
          <a:lstStyle/>
          <a:p>
            <a:pPr algn="just"/>
            <a:r>
              <a:rPr lang="es-ES" sz="3200" b="1" dirty="0">
                <a:ln w="9525">
                  <a:solidFill>
                    <a:schemeClr val="tx1">
                      <a:lumMod val="75000"/>
                      <a:lumOff val="25000"/>
                    </a:schemeClr>
                  </a:solidFill>
                  <a:prstDash val="solid"/>
                </a:ln>
                <a:effectLst>
                  <a:glow rad="139700">
                    <a:schemeClr val="accent6">
                      <a:satMod val="175000"/>
                      <a:alpha val="40000"/>
                    </a:schemeClr>
                  </a:glow>
                  <a:outerShdw blurRad="12700" dist="38100" dir="2700000" algn="tl" rotWithShape="0">
                    <a:schemeClr val="bg1">
                      <a:lumMod val="50000"/>
                    </a:schemeClr>
                  </a:outerShdw>
                </a:effectLst>
              </a:rPr>
              <a:t>Como nos dice Elisabeth de </a:t>
            </a:r>
            <a:r>
              <a:rPr lang="es-ES" sz="3200" b="1" dirty="0" err="1">
                <a:ln w="9525">
                  <a:solidFill>
                    <a:schemeClr val="tx1">
                      <a:lumMod val="75000"/>
                      <a:lumOff val="25000"/>
                    </a:schemeClr>
                  </a:solidFill>
                  <a:prstDash val="solid"/>
                </a:ln>
                <a:effectLst>
                  <a:glow rad="139700">
                    <a:schemeClr val="accent6">
                      <a:satMod val="175000"/>
                      <a:alpha val="40000"/>
                    </a:schemeClr>
                  </a:glow>
                  <a:outerShdw blurRad="12700" dist="38100" dir="2700000" algn="tl" rotWithShape="0">
                    <a:schemeClr val="bg1">
                      <a:lumMod val="50000"/>
                    </a:schemeClr>
                  </a:outerShdw>
                </a:effectLst>
              </a:rPr>
              <a:t>Robiano</a:t>
            </a:r>
            <a:r>
              <a:rPr lang="es-ES" sz="3200" b="1" dirty="0">
                <a:ln w="9525">
                  <a:solidFill>
                    <a:schemeClr val="tx1">
                      <a:lumMod val="75000"/>
                      <a:lumOff val="25000"/>
                    </a:schemeClr>
                  </a:solidFill>
                  <a:prstDash val="solid"/>
                </a:ln>
                <a:effectLst>
                  <a:glow rad="139700">
                    <a:schemeClr val="accent6">
                      <a:satMod val="175000"/>
                      <a:alpha val="40000"/>
                    </a:schemeClr>
                  </a:glow>
                  <a:outerShdw blurRad="12700" dist="38100" dir="2700000" algn="tl" rotWithShape="0">
                    <a:schemeClr val="bg1">
                      <a:lumMod val="50000"/>
                    </a:schemeClr>
                  </a:outerShdw>
                </a:effectLst>
              </a:rPr>
              <a:t>.</a:t>
            </a:r>
          </a:p>
          <a:p>
            <a:pPr algn="just"/>
            <a:endParaRPr lang="es-ES" sz="3200" b="1" dirty="0">
              <a:ln w="9525">
                <a:solidFill>
                  <a:schemeClr val="tx1">
                    <a:lumMod val="75000"/>
                    <a:lumOff val="25000"/>
                  </a:schemeClr>
                </a:solidFill>
                <a:prstDash val="solid"/>
              </a:ln>
              <a:effectLst>
                <a:glow rad="139700">
                  <a:schemeClr val="accent6">
                    <a:satMod val="175000"/>
                    <a:alpha val="40000"/>
                  </a:schemeClr>
                </a:glow>
                <a:outerShdw blurRad="12700" dist="38100" dir="2700000" algn="tl" rotWithShape="0">
                  <a:schemeClr val="bg1">
                    <a:lumMod val="50000"/>
                  </a:schemeClr>
                </a:outerShdw>
              </a:effectLst>
            </a:endParaRPr>
          </a:p>
          <a:p>
            <a:pPr algn="ctr"/>
            <a:r>
              <a:rPr lang="es-ES" sz="4000" b="1" i="1" dirty="0">
                <a:ln w="9525">
                  <a:solidFill>
                    <a:schemeClr val="tx1">
                      <a:lumMod val="75000"/>
                      <a:lumOff val="25000"/>
                    </a:schemeClr>
                  </a:solidFill>
                  <a:prstDash val="solid"/>
                </a:ln>
                <a:effectLst>
                  <a:glow rad="139700">
                    <a:schemeClr val="accent6">
                      <a:satMod val="175000"/>
                      <a:alpha val="40000"/>
                    </a:schemeClr>
                  </a:glow>
                  <a:outerShdw blurRad="12700" dist="38100" dir="2700000" algn="tl" rotWithShape="0">
                    <a:schemeClr val="bg1">
                      <a:lumMod val="50000"/>
                    </a:schemeClr>
                  </a:outerShdw>
                </a:effectLst>
              </a:rPr>
              <a:t>“Dios no le fallará si usted verdaderamente  se ha entregado con Él para la eternidad”.</a:t>
            </a:r>
            <a:r>
              <a:rPr lang="es-ES" sz="3600" b="1" dirty="0">
                <a:ln>
                  <a:solidFill>
                    <a:schemeClr val="tx1">
                      <a:lumMod val="75000"/>
                      <a:lumOff val="25000"/>
                    </a:schemeClr>
                  </a:solidFill>
                </a:ln>
                <a:effectLst>
                  <a:glow rad="139700">
                    <a:schemeClr val="accent6">
                      <a:satMod val="175000"/>
                      <a:alpha val="40000"/>
                    </a:schemeClr>
                  </a:glow>
                </a:effectLst>
              </a:rPr>
              <a:t> </a:t>
            </a:r>
            <a:endParaRPr lang="es-EC" sz="3600" b="1" dirty="0">
              <a:ln>
                <a:solidFill>
                  <a:schemeClr val="tx1">
                    <a:lumMod val="75000"/>
                    <a:lumOff val="25000"/>
                  </a:schemeClr>
                </a:solidFill>
              </a:ln>
              <a:effectLst>
                <a:glow rad="139700">
                  <a:schemeClr val="accent6">
                    <a:satMod val="175000"/>
                    <a:alpha val="40000"/>
                  </a:schemeClr>
                </a:glow>
              </a:effectLst>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189688569"/>
      </p:ext>
    </p:extLst>
  </p:cSld>
  <p:clrMapOvr>
    <a:masterClrMapping/>
  </p:clrMapOvr>
  <p:transition spd="slow" advTm="2446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animEffect transition="in" filter="wipe(down)">
                                      <p:cBhvr>
                                        <p:cTn id="11" dur="580">
                                          <p:stCondLst>
                                            <p:cond delay="0"/>
                                          </p:stCondLst>
                                        </p:cTn>
                                        <p:tgtEl>
                                          <p:spTgt spid="7170"/>
                                        </p:tgtEl>
                                      </p:cBhvr>
                                    </p:animEffect>
                                    <p:anim calcmode="lin" valueType="num">
                                      <p:cBhvr>
                                        <p:cTn id="12" dur="1822" tmFilter="0,0; 0.14,0.36; 0.43,0.73; 0.71,0.91; 1.0,1.0">
                                          <p:stCondLst>
                                            <p:cond delay="0"/>
                                          </p:stCondLst>
                                        </p:cTn>
                                        <p:tgtEl>
                                          <p:spTgt spid="7170"/>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7170"/>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7170"/>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7170"/>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7170"/>
                                        </p:tgtEl>
                                        <p:attrNameLst>
                                          <p:attrName>ppt_y</p:attrName>
                                        </p:attrNameLst>
                                      </p:cBhvr>
                                      <p:tavLst>
                                        <p:tav tm="0" fmla="#ppt_y-sin(pi*$)/81">
                                          <p:val>
                                            <p:fltVal val="0"/>
                                          </p:val>
                                        </p:tav>
                                        <p:tav tm="100000">
                                          <p:val>
                                            <p:fltVal val="1"/>
                                          </p:val>
                                        </p:tav>
                                      </p:tavLst>
                                    </p:anim>
                                    <p:animScale>
                                      <p:cBhvr>
                                        <p:cTn id="17" dur="26">
                                          <p:stCondLst>
                                            <p:cond delay="650"/>
                                          </p:stCondLst>
                                        </p:cTn>
                                        <p:tgtEl>
                                          <p:spTgt spid="7170"/>
                                        </p:tgtEl>
                                      </p:cBhvr>
                                      <p:to x="100000" y="60000"/>
                                    </p:animScale>
                                    <p:animScale>
                                      <p:cBhvr>
                                        <p:cTn id="18" dur="166" decel="50000">
                                          <p:stCondLst>
                                            <p:cond delay="676"/>
                                          </p:stCondLst>
                                        </p:cTn>
                                        <p:tgtEl>
                                          <p:spTgt spid="7170"/>
                                        </p:tgtEl>
                                      </p:cBhvr>
                                      <p:to x="100000" y="100000"/>
                                    </p:animScale>
                                    <p:animScale>
                                      <p:cBhvr>
                                        <p:cTn id="19" dur="26">
                                          <p:stCondLst>
                                            <p:cond delay="1312"/>
                                          </p:stCondLst>
                                        </p:cTn>
                                        <p:tgtEl>
                                          <p:spTgt spid="7170"/>
                                        </p:tgtEl>
                                      </p:cBhvr>
                                      <p:to x="100000" y="80000"/>
                                    </p:animScale>
                                    <p:animScale>
                                      <p:cBhvr>
                                        <p:cTn id="20" dur="166" decel="50000">
                                          <p:stCondLst>
                                            <p:cond delay="1338"/>
                                          </p:stCondLst>
                                        </p:cTn>
                                        <p:tgtEl>
                                          <p:spTgt spid="7170"/>
                                        </p:tgtEl>
                                      </p:cBhvr>
                                      <p:to x="100000" y="100000"/>
                                    </p:animScale>
                                    <p:animScale>
                                      <p:cBhvr>
                                        <p:cTn id="21" dur="26">
                                          <p:stCondLst>
                                            <p:cond delay="1642"/>
                                          </p:stCondLst>
                                        </p:cTn>
                                        <p:tgtEl>
                                          <p:spTgt spid="7170"/>
                                        </p:tgtEl>
                                      </p:cBhvr>
                                      <p:to x="100000" y="90000"/>
                                    </p:animScale>
                                    <p:animScale>
                                      <p:cBhvr>
                                        <p:cTn id="22" dur="166" decel="50000">
                                          <p:stCondLst>
                                            <p:cond delay="1668"/>
                                          </p:stCondLst>
                                        </p:cTn>
                                        <p:tgtEl>
                                          <p:spTgt spid="7170"/>
                                        </p:tgtEl>
                                      </p:cBhvr>
                                      <p:to x="100000" y="100000"/>
                                    </p:animScale>
                                    <p:animScale>
                                      <p:cBhvr>
                                        <p:cTn id="23" dur="26">
                                          <p:stCondLst>
                                            <p:cond delay="1808"/>
                                          </p:stCondLst>
                                        </p:cTn>
                                        <p:tgtEl>
                                          <p:spTgt spid="7170"/>
                                        </p:tgtEl>
                                      </p:cBhvr>
                                      <p:to x="100000" y="95000"/>
                                    </p:animScale>
                                    <p:animScale>
                                      <p:cBhvr>
                                        <p:cTn id="24" dur="166" decel="50000">
                                          <p:stCondLst>
                                            <p:cond delay="1834"/>
                                          </p:stCondLst>
                                        </p:cTn>
                                        <p:tgtEl>
                                          <p:spTgt spid="7170"/>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nodePh="1">
                                  <p:stCondLst>
                                    <p:cond delay="0"/>
                                  </p:stCondLst>
                                  <p:endCondLst>
                                    <p:cond evt="begin" delay="0">
                                      <p:tn val="32"/>
                                    </p:cond>
                                  </p:end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barn(inVertical)">
                                      <p:cBhvr>
                                        <p:cTn id="34" dur="500"/>
                                        <p:tgtEl>
                                          <p:spTgt spid="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fade">
                                      <p:cBhvr>
                                        <p:cTn id="39" dur="500"/>
                                        <p:tgtEl>
                                          <p:spTgt spid="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Effect transition="in" filter="fade">
                                      <p:cBhvr>
                                        <p:cTn id="44" dur="1000"/>
                                        <p:tgtEl>
                                          <p:spTgt spid="2">
                                            <p:txEl>
                                              <p:pRg st="2" end="2"/>
                                            </p:txEl>
                                          </p:spTgt>
                                        </p:tgtEl>
                                      </p:cBhvr>
                                    </p:animEffect>
                                    <p:anim calcmode="lin" valueType="num">
                                      <p:cBhvr>
                                        <p:cTn id="4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2.bp.blogspot.com/-CRjUZr4unls/UH-3FmaT0wI/AAAAAAAAZ6w/shBai0Rte8E/s1600/426732_258950090874336_1272405984_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488" y="650875"/>
            <a:ext cx="10657356" cy="56864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ítulo 1"/>
          <p:cNvSpPr>
            <a:spLocks noGrp="1"/>
          </p:cNvSpPr>
          <p:nvPr>
            <p:ph type="title"/>
          </p:nvPr>
        </p:nvSpPr>
        <p:spPr/>
        <p:txBody>
          <a:bodyPr>
            <a:normAutofit/>
          </a:bodyPr>
          <a:lstStyle/>
          <a:p>
            <a:r>
              <a:rPr lang="es-ES" sz="3600" b="1" dirty="0" err="1">
                <a:effectLst>
                  <a:glow rad="101600">
                    <a:schemeClr val="accent5">
                      <a:satMod val="175000"/>
                      <a:alpha val="40000"/>
                    </a:schemeClr>
                  </a:glow>
                </a:effectLst>
              </a:rPr>
              <a:t>Ignatia</a:t>
            </a:r>
            <a:r>
              <a:rPr lang="es-ES" sz="3600" b="1" dirty="0">
                <a:effectLst>
                  <a:glow rad="101600">
                    <a:schemeClr val="accent5">
                      <a:satMod val="175000"/>
                      <a:alpha val="40000"/>
                    </a:schemeClr>
                  </a:glow>
                </a:effectLst>
              </a:rPr>
              <a:t> </a:t>
            </a:r>
            <a:r>
              <a:rPr lang="es-ES" sz="3600" b="1" dirty="0" err="1">
                <a:effectLst>
                  <a:glow rad="101600">
                    <a:schemeClr val="accent5">
                      <a:satMod val="175000"/>
                      <a:alpha val="40000"/>
                    </a:schemeClr>
                  </a:glow>
                </a:effectLst>
              </a:rPr>
              <a:t>Jorth</a:t>
            </a:r>
            <a:r>
              <a:rPr lang="es-ES" sz="3600" b="1" dirty="0">
                <a:effectLst>
                  <a:glow rad="101600">
                    <a:schemeClr val="accent5">
                      <a:satMod val="175000"/>
                      <a:alpha val="40000"/>
                    </a:schemeClr>
                  </a:glow>
                </a:effectLst>
              </a:rPr>
              <a:t> Fundadora de las Hermanas de la Caridad de Zagreb</a:t>
            </a:r>
            <a:endParaRPr lang="es-EC" sz="3600" b="1" dirty="0">
              <a:effectLst>
                <a:glow rad="101600">
                  <a:schemeClr val="accent5">
                    <a:satMod val="175000"/>
                    <a:alpha val="40000"/>
                  </a:schemeClr>
                </a:glow>
              </a:effectLst>
            </a:endParaRPr>
          </a:p>
        </p:txBody>
      </p:sp>
      <p:sp>
        <p:nvSpPr>
          <p:cNvPr id="3" name="Marcador de contenido 2"/>
          <p:cNvSpPr>
            <a:spLocks noGrp="1"/>
          </p:cNvSpPr>
          <p:nvPr>
            <p:ph idx="1"/>
          </p:nvPr>
        </p:nvSpPr>
        <p:spPr>
          <a:xfrm>
            <a:off x="3773510" y="2506827"/>
            <a:ext cx="7399707" cy="3318936"/>
          </a:xfrm>
        </p:spPr>
        <p:txBody>
          <a:bodyPr>
            <a:noAutofit/>
          </a:bodyPr>
          <a:lstStyle/>
          <a:p>
            <a:pPr algn="ctr"/>
            <a:r>
              <a:rPr lang="es-ES" sz="3200" b="1" i="1" dirty="0">
                <a:solidFill>
                  <a:srgbClr val="FFFF00"/>
                </a:solidFill>
                <a:effectLst>
                  <a:glow rad="228600">
                    <a:schemeClr val="accent3">
                      <a:satMod val="175000"/>
                      <a:alpha val="40000"/>
                    </a:schemeClr>
                  </a:glow>
                </a:effectLst>
              </a:rPr>
              <a:t>“Estamos al servicio de los pobres. Los pobres son hijos de Dios que servimos, lo cual es muy loable. Si nuestro trabajo suele recoger insultos e ingratitud, es porque de esta manera se puede seguir más fácilmente las huellas de nuestro Divino Maestro”.</a:t>
            </a:r>
            <a:endParaRPr lang="es-EC" sz="3200" b="1" dirty="0">
              <a:solidFill>
                <a:srgbClr val="FFFF00"/>
              </a:solidFill>
              <a:effectLst>
                <a:glow rad="228600">
                  <a:schemeClr val="accent3">
                    <a:satMod val="175000"/>
                    <a:alpha val="40000"/>
                  </a:schemeClr>
                </a:glow>
              </a:effectLst>
            </a:endParaRPr>
          </a:p>
        </p:txBody>
      </p:sp>
      <p:pic>
        <p:nvPicPr>
          <p:cNvPr id="8194" name="Picture 2" descr="https://s-media-cache-ak0.pinimg.com/236x/65/ec/05/65ec05c4675bd7fefc183c3040efc70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5547" y="2285999"/>
            <a:ext cx="2675307" cy="3678547"/>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605251533"/>
      </p:ext>
    </p:extLst>
  </p:cSld>
  <p:clrMapOvr>
    <a:masterClrMapping/>
  </p:clrMapOvr>
  <mc:AlternateContent xmlns:mc="http://schemas.openxmlformats.org/markup-compatibility/2006" xmlns:p14="http://schemas.microsoft.com/office/powerpoint/2010/main">
    <mc:Choice Requires="p14">
      <p:transition spd="slow" p14:dur="1200" advTm="25985">
        <p:dissolve/>
      </p:transition>
    </mc:Choice>
    <mc:Fallback xmlns="">
      <p:transition spd="slow" advTm="25985">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6" presetClass="exit" presetSubtype="32" fill="hold" nodeType="clickEffect">
                                  <p:stCondLst>
                                    <p:cond delay="0"/>
                                  </p:stCondLst>
                                  <p:childTnLst>
                                    <p:animEffect transition="out" filter="circle(out)">
                                      <p:cBhvr>
                                        <p:cTn id="10" dur="2000"/>
                                        <p:tgtEl>
                                          <p:spTgt spid="8194"/>
                                        </p:tgtEl>
                                      </p:cBhvr>
                                    </p:animEffect>
                                    <p:set>
                                      <p:cBhvr>
                                        <p:cTn id="11" dur="1" fill="hold">
                                          <p:stCondLst>
                                            <p:cond delay="1999"/>
                                          </p:stCondLst>
                                        </p:cTn>
                                        <p:tgtEl>
                                          <p:spTgt spid="819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2" presetClass="exit" presetSubtype="0" fill="hold" grpId="0" nodeType="clickEffect">
                                  <p:stCondLst>
                                    <p:cond delay="0"/>
                                  </p:stCondLst>
                                  <p:childTnLst>
                                    <p:animEffect transition="out" filter="fade">
                                      <p:cBhvr>
                                        <p:cTn id="15" dur="1000"/>
                                        <p:tgtEl>
                                          <p:spTgt spid="3">
                                            <p:txEl>
                                              <p:pRg st="0" end="0"/>
                                            </p:txEl>
                                          </p:spTgt>
                                        </p:tgtEl>
                                      </p:cBhvr>
                                    </p:animEffect>
                                    <p:anim calcmode="lin" valueType="num">
                                      <p:cBhvr>
                                        <p:cTn id="16"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p:tgtEl>
                                          <p:spTgt spid="3">
                                            <p:txEl>
                                              <p:pRg st="0" end="0"/>
                                            </p:txEl>
                                          </p:spTgt>
                                        </p:tgtEl>
                                        <p:attrNameLst>
                                          <p:attrName>ppt_y</p:attrName>
                                        </p:attrNameLst>
                                      </p:cBhvr>
                                      <p:tavLst>
                                        <p:tav tm="0">
                                          <p:val>
                                            <p:strVal val="ppt_y"/>
                                          </p:val>
                                        </p:tav>
                                        <p:tav tm="100000">
                                          <p:val>
                                            <p:strVal val="ppt_y+.1"/>
                                          </p:val>
                                        </p:tav>
                                      </p:tavLst>
                                    </p:anim>
                                    <p:set>
                                      <p:cBhvr>
                                        <p:cTn id="18"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vidaesperanzayverdad.org/images/made/uploads/images/fe_724_48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615" y="603967"/>
            <a:ext cx="10767121" cy="558372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932166" y="3395831"/>
            <a:ext cx="10216018" cy="2242158"/>
          </a:xfrm>
        </p:spPr>
        <p:txBody>
          <a:bodyPr>
            <a:noAutofit/>
          </a:bodyPr>
          <a:lstStyle/>
          <a:p>
            <a:endParaRPr lang="es-ES"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r>
              <a:rPr lang="es-ES"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En algunos lugares no se cree en nada ni nadie y en otros se cree demasiado, pero en cosas que no dan vida, sino muerte</a:t>
            </a:r>
            <a:r>
              <a:rPr lang="es-ES" sz="3200" dirty="0"/>
              <a:t>. </a:t>
            </a:r>
            <a:endParaRPr lang="es-EC" sz="3200" dirty="0"/>
          </a:p>
        </p:txBody>
      </p:sp>
      <p:sp>
        <p:nvSpPr>
          <p:cNvPr id="5" name="Marcador de contenido 2"/>
          <p:cNvSpPr txBox="1">
            <a:spLocks/>
          </p:cNvSpPr>
          <p:nvPr/>
        </p:nvSpPr>
        <p:spPr>
          <a:xfrm>
            <a:off x="932166" y="905150"/>
            <a:ext cx="10216018" cy="2242158"/>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es-ES" sz="36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r>
              <a:rPr lang="es-ES"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Los vicentinos de hoy tenemos tanto que aportar frente a  este mundo, que ha relativizado la fe.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52330378"/>
      </p:ext>
    </p:extLst>
  </p:cSld>
  <p:clrMapOvr>
    <a:masterClrMapping/>
  </p:clrMapOvr>
  <mc:AlternateContent xmlns:mc="http://schemas.openxmlformats.org/markup-compatibility/2006" xmlns:p14="http://schemas.microsoft.com/office/powerpoint/2010/main">
    <mc:Choice Requires="p14">
      <p:transition spd="slow" p14:dur="1500" advTm="15121">
        <p:split orient="vert"/>
      </p:transition>
    </mc:Choice>
    <mc:Fallback xmlns="">
      <p:transition spd="slow" advTm="1512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hdfondos.eu/pictures/2015/0127/1/aguila-real-ave-rapaz-animales-naturaleza-pics-201098.jpg"/>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681667" y="682669"/>
            <a:ext cx="10879856" cy="542987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681664" y="2063585"/>
            <a:ext cx="6952969" cy="4246322"/>
          </a:xfrm>
        </p:spPr>
        <p:txBody>
          <a:bodyPr>
            <a:normAutofit fontScale="92500" lnSpcReduction="20000"/>
          </a:bodyPr>
          <a:lstStyle/>
          <a:p>
            <a:pPr algn="just"/>
            <a:endParaRPr lang="es-ES"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pPr marL="0" indent="0" algn="ctr">
              <a:buNone/>
            </a:pPr>
            <a:r>
              <a:rPr lang="es-ES" sz="3900" b="1" dirty="0"/>
              <a:t>Como decía el Beato Federico </a:t>
            </a:r>
            <a:r>
              <a:rPr lang="es-ES" sz="3900" b="1" dirty="0" err="1"/>
              <a:t>Ozanam</a:t>
            </a:r>
            <a:r>
              <a:rPr lang="es-ES" sz="3900" b="1" dirty="0"/>
              <a:t>: </a:t>
            </a:r>
            <a:endParaRPr lang="es-ES" sz="3900" b="1" dirty="0" smtClean="0"/>
          </a:p>
          <a:p>
            <a:pPr marL="0" indent="0" algn="ctr">
              <a:buNone/>
            </a:pPr>
            <a:endParaRPr lang="es-ES" sz="1900" b="1" dirty="0" smtClean="0"/>
          </a:p>
          <a:p>
            <a:pPr marL="0" indent="0" algn="ctr">
              <a:buNone/>
            </a:pPr>
            <a:r>
              <a:rPr lang="es-ES" sz="4100" b="1" i="1" dirty="0" smtClean="0"/>
              <a:t>“</a:t>
            </a:r>
            <a:r>
              <a:rPr lang="es-ES" sz="3900" b="1" i="1" dirty="0"/>
              <a:t>Nuestra fe siempre joven es capaz de satisfacer las necesidades de todos los tiempos, para sanar las heridas de todas las almas”</a:t>
            </a:r>
            <a:endParaRPr lang="es-EC" sz="3900" b="1" i="1" dirty="0"/>
          </a:p>
          <a:p>
            <a:endParaRPr lang="es-EC" dirty="0"/>
          </a:p>
        </p:txBody>
      </p:sp>
      <p:sp>
        <p:nvSpPr>
          <p:cNvPr id="7" name="Marcador de contenido 2"/>
          <p:cNvSpPr txBox="1">
            <a:spLocks/>
          </p:cNvSpPr>
          <p:nvPr/>
        </p:nvSpPr>
        <p:spPr>
          <a:xfrm>
            <a:off x="776614" y="729563"/>
            <a:ext cx="10452989" cy="2668044"/>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just"/>
            <a:r>
              <a:rPr lang="es-ES"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Estamos invitados a vivir una fe capaz de trasformar la vida del mundo. </a:t>
            </a:r>
          </a:p>
          <a:p>
            <a:endParaRPr lang="es-EC" dirty="0"/>
          </a:p>
        </p:txBody>
      </p:sp>
      <p:pic>
        <p:nvPicPr>
          <p:cNvPr id="11268" name="Picture 4" descr="http://www.ssvp.es/images/FedericoOzanam.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9809" y="2063585"/>
            <a:ext cx="2712887" cy="3784479"/>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040728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8738">
        <p15:prstTrans prst="peelOff"/>
      </p:transition>
    </mc:Choice>
    <mc:Fallback xmlns="">
      <p:transition xmlns:p14="http://schemas.microsoft.com/office/powerpoint/2010/main" spd="slow" advTm="187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11268"/>
                                        </p:tgtEl>
                                        <p:attrNameLst>
                                          <p:attrName>style.visibility</p:attrName>
                                        </p:attrNameLst>
                                      </p:cBhvr>
                                      <p:to>
                                        <p:strVal val="visible"/>
                                      </p:to>
                                    </p:set>
                                    <p:animEffect transition="in" filter="wheel(1)">
                                      <p:cBhvr>
                                        <p:cTn id="11"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americannews.com/wp-content/uploads/2015/04/Jesus_christ-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901" y="726510"/>
            <a:ext cx="10020300" cy="517951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1307927" y="1830423"/>
            <a:ext cx="9601196" cy="3318936"/>
          </a:xfrm>
        </p:spPr>
        <p:txBody>
          <a:bodyPr>
            <a:normAutofit fontScale="92500"/>
          </a:bodyPr>
          <a:lstStyle/>
          <a:p>
            <a:pPr algn="ctr"/>
            <a:r>
              <a:rPr lang="es-ES" sz="3600" b="1" spc="50" dirty="0">
                <a:ln w="19050" cmpd="sng">
                  <a:solidFill>
                    <a:schemeClr val="tx1">
                      <a:lumMod val="85000"/>
                      <a:lumOff val="1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Dejemos que Jesucristo sea verdaderamente nuestro maestro</a:t>
            </a:r>
            <a:r>
              <a:rPr lang="es-ES" sz="3600" b="1" spc="50">
                <a:ln w="19050" cmpd="sng">
                  <a:solidFill>
                    <a:schemeClr val="tx1">
                      <a:lumMod val="85000"/>
                      <a:lumOff val="1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 </a:t>
            </a:r>
            <a:r>
              <a:rPr lang="es-ES" sz="3600" b="1" spc="50" smtClean="0">
                <a:ln w="19050" cmpd="sng">
                  <a:solidFill>
                    <a:schemeClr val="tx1">
                      <a:lumMod val="85000"/>
                      <a:lumOff val="1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que </a:t>
            </a:r>
            <a:r>
              <a:rPr lang="es-ES" sz="3600" b="1" spc="50" dirty="0">
                <a:ln w="19050" cmpd="sng">
                  <a:solidFill>
                    <a:schemeClr val="tx1">
                      <a:lumMod val="85000"/>
                      <a:lumOff val="1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podamos no solo creer en Él, sino también creerle a Él. Que podamos seguir sus huellas que nos lleva a la  fidelidad, al Dios de la Vida, el Dios que quiere la Vida para los  Empobrecidos</a:t>
            </a:r>
            <a:endParaRPr lang="es-EC" sz="3600" b="1" spc="50" dirty="0">
              <a:ln w="19050" cmpd="sng">
                <a:solidFill>
                  <a:schemeClr val="tx1">
                    <a:lumMod val="85000"/>
                    <a:lumOff val="1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endParaRPr lang="es-EC"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9243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8976">
        <p15:prstTrans prst="drape"/>
      </p:transition>
    </mc:Choice>
    <mc:Fallback xmlns="">
      <p:transition xmlns:p14="http://schemas.microsoft.com/office/powerpoint/2010/main" spd="slow" advTm="1897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3.gstatic.com/images?q=tbn:ANd9GcSra-eHSJibIOMWE4An9BvEtmHHFv5m_tvGkgOtZWAgaV4tppCNo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037" y="600073"/>
            <a:ext cx="10992590" cy="564878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ítulo 1"/>
          <p:cNvSpPr>
            <a:spLocks noGrp="1"/>
          </p:cNvSpPr>
          <p:nvPr>
            <p:ph type="title"/>
          </p:nvPr>
        </p:nvSpPr>
        <p:spPr>
          <a:xfrm>
            <a:off x="1195193" y="2120598"/>
            <a:ext cx="9601196" cy="1303867"/>
          </a:xfrm>
        </p:spPr>
        <p:txBody>
          <a:bodyPr>
            <a:normAutofit/>
          </a:bodyPr>
          <a:lstStyle/>
          <a:p>
            <a:r>
              <a:rPr lang="es-EC" sz="7200" b="1" dirty="0" smtClean="0">
                <a:ln w="19050" cmpd="sng">
                  <a:solidFill>
                    <a:schemeClr val="tx1">
                      <a:lumMod val="95000"/>
                      <a:lumOff val="5000"/>
                    </a:schemeClr>
                  </a:solidFill>
                </a:ln>
                <a:solidFill>
                  <a:schemeClr val="bg1"/>
                </a:solidFill>
              </a:rPr>
              <a:t>Gracias por su Atención </a:t>
            </a:r>
            <a:endParaRPr lang="es-EC" sz="7200" b="1" dirty="0">
              <a:ln w="19050" cmpd="sng">
                <a:solidFill>
                  <a:schemeClr val="tx1">
                    <a:lumMod val="95000"/>
                    <a:lumOff val="5000"/>
                  </a:schemeClr>
                </a:solidFill>
              </a:ln>
              <a:solidFill>
                <a:schemeClr val="bg1"/>
              </a:solidFill>
            </a:endParaRPr>
          </a:p>
        </p:txBody>
      </p:sp>
      <p:sp>
        <p:nvSpPr>
          <p:cNvPr id="5" name="Rectángulo 4"/>
          <p:cNvSpPr/>
          <p:nvPr/>
        </p:nvSpPr>
        <p:spPr>
          <a:xfrm>
            <a:off x="1632559" y="4608245"/>
            <a:ext cx="6096000" cy="923330"/>
          </a:xfrm>
          <a:prstGeom prst="rect">
            <a:avLst/>
          </a:prstGeom>
        </p:spPr>
        <p:txBody>
          <a:bodyPr>
            <a:spAutoFit/>
          </a:bodyPr>
          <a:lstStyle/>
          <a:p>
            <a:r>
              <a:rPr lang="es-ES" b="1" i="1" dirty="0">
                <a:ln>
                  <a:solidFill>
                    <a:srgbClr val="FFFF00"/>
                  </a:solidFill>
                </a:ln>
                <a:solidFill>
                  <a:schemeClr val="bg1"/>
                </a:solidFill>
                <a:latin typeface="Baskerville Old Face" panose="02020602080505020303" pitchFamily="18" charset="0"/>
              </a:rPr>
              <a:t>Imágenes de Internet Y Creaciones Personales</a:t>
            </a:r>
          </a:p>
          <a:p>
            <a:r>
              <a:rPr lang="es-ES" b="1" i="1" dirty="0">
                <a:ln>
                  <a:solidFill>
                    <a:srgbClr val="FFFF00"/>
                  </a:solidFill>
                </a:ln>
                <a:solidFill>
                  <a:schemeClr val="bg1"/>
                </a:solidFill>
                <a:latin typeface="Baskerville Old Face" panose="02020602080505020303" pitchFamily="18" charset="0"/>
              </a:rPr>
              <a:t>Música Instrumental</a:t>
            </a:r>
            <a:r>
              <a:rPr lang="es-ES" b="1" i="1" dirty="0" smtClean="0">
                <a:ln>
                  <a:solidFill>
                    <a:srgbClr val="FFFF00"/>
                  </a:solidFill>
                </a:ln>
                <a:solidFill>
                  <a:schemeClr val="bg1"/>
                </a:solidFill>
                <a:latin typeface="Baskerville Old Face" panose="02020602080505020303" pitchFamily="18" charset="0"/>
              </a:rPr>
              <a:t>: Nadie te ama como yo.</a:t>
            </a:r>
          </a:p>
          <a:p>
            <a:r>
              <a:rPr lang="es-ES" b="1" i="1" dirty="0" smtClean="0">
                <a:ln>
                  <a:solidFill>
                    <a:srgbClr val="FFFF00"/>
                  </a:solidFill>
                </a:ln>
                <a:solidFill>
                  <a:schemeClr val="bg1"/>
                </a:solidFill>
                <a:latin typeface="Baskerville Old Face" panose="02020602080505020303" pitchFamily="18" charset="0"/>
              </a:rPr>
              <a:t>Adaptación</a:t>
            </a:r>
            <a:r>
              <a:rPr lang="es-ES" b="1" i="1" dirty="0">
                <a:ln>
                  <a:solidFill>
                    <a:srgbClr val="FFFF00"/>
                  </a:solidFill>
                </a:ln>
                <a:solidFill>
                  <a:schemeClr val="bg1"/>
                </a:solidFill>
                <a:latin typeface="Baskerville Old Face" panose="02020602080505020303" pitchFamily="18" charset="0"/>
              </a:rPr>
              <a:t>: Mónica Cobos Cruz</a:t>
            </a:r>
            <a:endParaRPr lang="es-ES" i="1" dirty="0">
              <a:ln>
                <a:solidFill>
                  <a:srgbClr val="FFFF00"/>
                </a:solidFill>
              </a:ln>
              <a:solidFill>
                <a:schemeClr val="bg1"/>
              </a:solidFill>
              <a:latin typeface="Baskerville Old Face" panose="02020602080505020303"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558590867"/>
      </p:ext>
    </p:extLst>
  </p:cSld>
  <p:clrMapOvr>
    <a:masterClrMapping/>
  </p:clrMapOvr>
  <mc:AlternateContent xmlns:mc="http://schemas.openxmlformats.org/markup-compatibility/2006" xmlns:p14="http://schemas.microsoft.com/office/powerpoint/2010/main">
    <mc:Choice Requires="p14">
      <p:transition spd="slow" p14:dur="1250" advTm="10993">
        <p14:flip dir="r"/>
      </p:transition>
    </mc:Choice>
    <mc:Fallback xmlns="">
      <p:transition spd="slow" advTm="109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fade">
                                      <p:cBhvr>
                                        <p:cTn id="29" dur="1000"/>
                                        <p:tgtEl>
                                          <p:spTgt spid="5">
                                            <p:txEl>
                                              <p:pRg st="0" end="0"/>
                                            </p:txEl>
                                          </p:spTgt>
                                        </p:tgtEl>
                                      </p:cBhvr>
                                    </p:animEffect>
                                    <p:anim calcmode="lin" valueType="num">
                                      <p:cBhvr>
                                        <p:cTn id="3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Effect transition="in" filter="fade">
                                      <p:cBhvr>
                                        <p:cTn id="36" dur="1000"/>
                                        <p:tgtEl>
                                          <p:spTgt spid="5">
                                            <p:txEl>
                                              <p:pRg st="1" end="1"/>
                                            </p:txEl>
                                          </p:spTgt>
                                        </p:tgtEl>
                                      </p:cBhvr>
                                    </p:animEffect>
                                    <p:anim calcmode="lin" valueType="num">
                                      <p:cBhvr>
                                        <p:cTn id="37"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fade">
                                      <p:cBhvr>
                                        <p:cTn id="43" dur="1000"/>
                                        <p:tgtEl>
                                          <p:spTgt spid="5">
                                            <p:txEl>
                                              <p:pRg st="2" end="2"/>
                                            </p:txEl>
                                          </p:spTgt>
                                        </p:tgtEl>
                                      </p:cBhvr>
                                    </p:animEffect>
                                    <p:anim calcmode="lin" valueType="num">
                                      <p:cBhvr>
                                        <p:cTn id="4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bitacoradecora.galiciae.com/wp-content/uploads/2012/05/jesucrist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9628"/>
            <a:ext cx="12350664" cy="657706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789140" y="1102290"/>
            <a:ext cx="10759857" cy="4221272"/>
          </a:xfrm>
        </p:spPr>
        <p:txBody>
          <a:bodyPr>
            <a:normAutofit lnSpcReduction="10000"/>
          </a:bodyPr>
          <a:lstStyle/>
          <a:p>
            <a:pPr algn="just"/>
            <a:r>
              <a:rPr lang="es-ES"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No se puede creer en Dios sin Fe, no se puede seguir a Jesús sin Fe, no se puede ser miembro de la Iglesia sin Fe</a:t>
            </a:r>
            <a:r>
              <a:rPr lang="es-ES" sz="3600" b="1" dirty="0" smtClean="0"/>
              <a:t>.</a:t>
            </a:r>
          </a:p>
          <a:p>
            <a:pPr algn="just"/>
            <a:endParaRPr lang="es-ES" sz="4000" dirty="0"/>
          </a:p>
          <a:p>
            <a:pPr algn="just"/>
            <a:r>
              <a:rPr lang="es-ES"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Celebrar un año de la Fe, para los cristianos,  es celebrar a Jesucristo, centro y culmen de nuestra Fe.</a:t>
            </a:r>
            <a:endParaRPr lang="es-EC" sz="3600" b="1" spc="50" dirty="0">
              <a:ln w="9525" cmpd="sng">
                <a:solidFill>
                  <a:schemeClr val="accent1"/>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967367762"/>
      </p:ext>
    </p:extLst>
  </p:cSld>
  <p:clrMapOvr>
    <a:masterClrMapping/>
  </p:clrMapOvr>
  <mc:AlternateContent xmlns:mc="http://schemas.openxmlformats.org/markup-compatibility/2006" xmlns:p14="http://schemas.microsoft.com/office/powerpoint/2010/main">
    <mc:Choice Requires="p14">
      <p:transition spd="slow" p14:dur="1250" advTm="17125">
        <p14:flip dir="r"/>
      </p:transition>
    </mc:Choice>
    <mc:Fallback xmlns="">
      <p:transition spd="slow" advTm="171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grpId="0" nodeType="clickEffect">
                                  <p:stCondLst>
                                    <p:cond delay="0"/>
                                  </p:stCondLst>
                                  <p:childTnLst>
                                    <p:animRot by="120000">
                                      <p:cBhvr>
                                        <p:cTn id="10" dur="100" fill="hold">
                                          <p:stCondLst>
                                            <p:cond delay="0"/>
                                          </p:stCondLst>
                                        </p:cTn>
                                        <p:tgtEl>
                                          <p:spTgt spid="3">
                                            <p:txEl>
                                              <p:pRg st="0" end="0"/>
                                            </p:txEl>
                                          </p:spTgt>
                                        </p:tgtEl>
                                        <p:attrNameLst>
                                          <p:attrName>r</p:attrName>
                                        </p:attrNameLst>
                                      </p:cBhvr>
                                    </p:animRot>
                                    <p:animRot by="-240000">
                                      <p:cBhvr>
                                        <p:cTn id="11" dur="200" fill="hold">
                                          <p:stCondLst>
                                            <p:cond delay="200"/>
                                          </p:stCondLst>
                                        </p:cTn>
                                        <p:tgtEl>
                                          <p:spTgt spid="3">
                                            <p:txEl>
                                              <p:pRg st="0" end="0"/>
                                            </p:txEl>
                                          </p:spTgt>
                                        </p:tgtEl>
                                        <p:attrNameLst>
                                          <p:attrName>r</p:attrName>
                                        </p:attrNameLst>
                                      </p:cBhvr>
                                    </p:animRot>
                                    <p:animRot by="240000">
                                      <p:cBhvr>
                                        <p:cTn id="12" dur="200" fill="hold">
                                          <p:stCondLst>
                                            <p:cond delay="400"/>
                                          </p:stCondLst>
                                        </p:cTn>
                                        <p:tgtEl>
                                          <p:spTgt spid="3">
                                            <p:txEl>
                                              <p:pRg st="0" end="0"/>
                                            </p:txEl>
                                          </p:spTgt>
                                        </p:tgtEl>
                                        <p:attrNameLst>
                                          <p:attrName>r</p:attrName>
                                        </p:attrNameLst>
                                      </p:cBhvr>
                                    </p:animRot>
                                    <p:animRot by="-240000">
                                      <p:cBhvr>
                                        <p:cTn id="13" dur="200" fill="hold">
                                          <p:stCondLst>
                                            <p:cond delay="600"/>
                                          </p:stCondLst>
                                        </p:cTn>
                                        <p:tgtEl>
                                          <p:spTgt spid="3">
                                            <p:txEl>
                                              <p:pRg st="0" end="0"/>
                                            </p:txEl>
                                          </p:spTgt>
                                        </p:tgtEl>
                                        <p:attrNameLst>
                                          <p:attrName>r</p:attrName>
                                        </p:attrNameLst>
                                      </p:cBhvr>
                                    </p:animRot>
                                    <p:animRot by="120000">
                                      <p:cBhvr>
                                        <p:cTn id="14" dur="200" fill="hold">
                                          <p:stCondLst>
                                            <p:cond delay="800"/>
                                          </p:stCondLst>
                                        </p:cTn>
                                        <p:tgtEl>
                                          <p:spTgt spid="3">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grpId="0" nodeType="clickEffect">
                                  <p:stCondLst>
                                    <p:cond delay="0"/>
                                  </p:stCondLst>
                                  <p:childTnLst>
                                    <p:animRot by="120000">
                                      <p:cBhvr>
                                        <p:cTn id="18" dur="100" fill="hold">
                                          <p:stCondLst>
                                            <p:cond delay="0"/>
                                          </p:stCondLst>
                                        </p:cTn>
                                        <p:tgtEl>
                                          <p:spTgt spid="3">
                                            <p:txEl>
                                              <p:pRg st="2" end="2"/>
                                            </p:txEl>
                                          </p:spTgt>
                                        </p:tgtEl>
                                        <p:attrNameLst>
                                          <p:attrName>r</p:attrName>
                                        </p:attrNameLst>
                                      </p:cBhvr>
                                    </p:animRot>
                                    <p:animRot by="-240000">
                                      <p:cBhvr>
                                        <p:cTn id="19" dur="200" fill="hold">
                                          <p:stCondLst>
                                            <p:cond delay="200"/>
                                          </p:stCondLst>
                                        </p:cTn>
                                        <p:tgtEl>
                                          <p:spTgt spid="3">
                                            <p:txEl>
                                              <p:pRg st="2" end="2"/>
                                            </p:txEl>
                                          </p:spTgt>
                                        </p:tgtEl>
                                        <p:attrNameLst>
                                          <p:attrName>r</p:attrName>
                                        </p:attrNameLst>
                                      </p:cBhvr>
                                    </p:animRot>
                                    <p:animRot by="240000">
                                      <p:cBhvr>
                                        <p:cTn id="20" dur="200" fill="hold">
                                          <p:stCondLst>
                                            <p:cond delay="400"/>
                                          </p:stCondLst>
                                        </p:cTn>
                                        <p:tgtEl>
                                          <p:spTgt spid="3">
                                            <p:txEl>
                                              <p:pRg st="2" end="2"/>
                                            </p:txEl>
                                          </p:spTgt>
                                        </p:tgtEl>
                                        <p:attrNameLst>
                                          <p:attrName>r</p:attrName>
                                        </p:attrNameLst>
                                      </p:cBhvr>
                                    </p:animRot>
                                    <p:animRot by="-240000">
                                      <p:cBhvr>
                                        <p:cTn id="21" dur="200" fill="hold">
                                          <p:stCondLst>
                                            <p:cond delay="600"/>
                                          </p:stCondLst>
                                        </p:cTn>
                                        <p:tgtEl>
                                          <p:spTgt spid="3">
                                            <p:txEl>
                                              <p:pRg st="2" end="2"/>
                                            </p:txEl>
                                          </p:spTgt>
                                        </p:tgtEl>
                                        <p:attrNameLst>
                                          <p:attrName>r</p:attrName>
                                        </p:attrNameLst>
                                      </p:cBhvr>
                                    </p:animRot>
                                    <p:animRot by="120000">
                                      <p:cBhvr>
                                        <p:cTn id="22" dur="200" fill="hold">
                                          <p:stCondLst>
                                            <p:cond delay="800"/>
                                          </p:stCondLst>
                                        </p:cTn>
                                        <p:tgtEl>
                                          <p:spTgt spid="3">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ncrypted-tbn0.gstatic.com/images?q=tbn:ANd9GcS_wopSYXDeewVFeOLrb4xthjaNggZVzHyLOzWrs3oyinoOK3t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089" y="528180"/>
            <a:ext cx="10915433" cy="579235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646090" y="951977"/>
            <a:ext cx="10283869" cy="5368555"/>
          </a:xfrm>
        </p:spPr>
        <p:txBody>
          <a:bodyPr>
            <a:normAutofit/>
          </a:bodyPr>
          <a:lstStyle/>
          <a:p>
            <a:pPr algn="just">
              <a:buFont typeface="Wingdings" panose="05000000000000000000" pitchFamily="2" charset="2"/>
              <a:buChar char="§"/>
            </a:pPr>
            <a:r>
              <a:rPr lang="es-ES" sz="4000" b="1" dirty="0"/>
              <a:t>La Espiritualidad Vicentina  está centrada en </a:t>
            </a:r>
            <a:r>
              <a:rPr lang="es-ES" sz="4000" b="1" dirty="0" smtClean="0"/>
              <a:t>Jesús.</a:t>
            </a:r>
          </a:p>
          <a:p>
            <a:pPr algn="just">
              <a:buFont typeface="Wingdings" panose="05000000000000000000" pitchFamily="2" charset="2"/>
              <a:buChar char="§"/>
            </a:pPr>
            <a:endParaRPr lang="es-ES" sz="4000" b="1" dirty="0" smtClean="0"/>
          </a:p>
          <a:p>
            <a:pPr algn="just">
              <a:buFont typeface="Wingdings" panose="05000000000000000000" pitchFamily="2" charset="2"/>
              <a:buChar char="§"/>
            </a:pPr>
            <a:r>
              <a:rPr lang="es-ES" sz="4000" b="1" dirty="0"/>
              <a:t>El Vicentino es el hombre o la mujer que se pregunta lo que Jesús haría hoy ante una situación determinada.  </a:t>
            </a:r>
            <a:endParaRPr lang="es-ES" sz="4000" b="1" dirty="0" smtClean="0"/>
          </a:p>
          <a:p>
            <a:pPr algn="just"/>
            <a:endParaRPr lang="es-ES" sz="3200" b="1" dirty="0" smtClean="0"/>
          </a:p>
          <a:p>
            <a:endParaRPr lang="es-EC" dirty="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149466508"/>
      </p:ext>
    </p:extLst>
  </p:cSld>
  <p:clrMapOvr>
    <a:masterClrMapping/>
  </p:clrMapOvr>
  <p:transition spd="slow" advTm="16993">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050"/>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24" presetClass="emph" presetSubtype="0" fill="hold" nodeType="clickEffect">
                                  <p:stCondLst>
                                    <p:cond delay="0"/>
                                  </p:stCondLst>
                                  <p:childTnLst>
                                    <p:animClr clrSpc="hsl" dir="cw">
                                      <p:cBhvr override="childStyle">
                                        <p:cTn id="14" dur="500" fill="hold"/>
                                        <p:tgtEl>
                                          <p:spTgt spid="3">
                                            <p:txEl>
                                              <p:pRg st="0" end="0"/>
                                            </p:txEl>
                                          </p:spTgt>
                                        </p:tgtEl>
                                        <p:attrNameLst>
                                          <p:attrName>style.color</p:attrName>
                                        </p:attrNameLst>
                                      </p:cBhvr>
                                      <p:by>
                                        <p:hsl h="0" s="-12549" l="-25098"/>
                                      </p:by>
                                    </p:animClr>
                                    <p:animClr clrSpc="hsl" dir="cw">
                                      <p:cBhvr>
                                        <p:cTn id="15" dur="500" fill="hold"/>
                                        <p:tgtEl>
                                          <p:spTgt spid="3">
                                            <p:txEl>
                                              <p:pRg st="0" end="0"/>
                                            </p:txEl>
                                          </p:spTgt>
                                        </p:tgtEl>
                                        <p:attrNameLst>
                                          <p:attrName>fillcolor</p:attrName>
                                        </p:attrNameLst>
                                      </p:cBhvr>
                                      <p:by>
                                        <p:hsl h="0" s="-12549" l="-25098"/>
                                      </p:by>
                                    </p:animClr>
                                    <p:animClr clrSpc="hsl" dir="cw">
                                      <p:cBhvr>
                                        <p:cTn id="16" dur="500" fill="hold"/>
                                        <p:tgtEl>
                                          <p:spTgt spid="3">
                                            <p:txEl>
                                              <p:pRg st="0" end="0"/>
                                            </p:txEl>
                                          </p:spTgt>
                                        </p:tgtEl>
                                        <p:attrNameLst>
                                          <p:attrName>stroke.color</p:attrName>
                                        </p:attrNameLst>
                                      </p:cBhvr>
                                      <p:by>
                                        <p:hsl h="0" s="-12549" l="-25098"/>
                                      </p:by>
                                    </p:animClr>
                                    <p:set>
                                      <p:cBhvr>
                                        <p:cTn id="17" dur="500" fill="hold"/>
                                        <p:tgtEl>
                                          <p:spTgt spid="3">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80">
                                          <p:stCondLst>
                                            <p:cond delay="0"/>
                                          </p:stCondLst>
                                        </p:cTn>
                                        <p:tgtEl>
                                          <p:spTgt spid="3">
                                            <p:txEl>
                                              <p:pRg st="2" end="2"/>
                                            </p:txEl>
                                          </p:spTgt>
                                        </p:tgtEl>
                                      </p:cBhvr>
                                    </p:animEffect>
                                    <p:anim calcmode="lin" valueType="num">
                                      <p:cBhvr>
                                        <p:cTn id="23"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3">
                                            <p:txEl>
                                              <p:pRg st="2" end="2"/>
                                            </p:txEl>
                                          </p:spTgt>
                                        </p:tgtEl>
                                      </p:cBhvr>
                                      <p:to x="100000" y="60000"/>
                                    </p:animScale>
                                    <p:animScale>
                                      <p:cBhvr>
                                        <p:cTn id="29" dur="166" decel="50000">
                                          <p:stCondLst>
                                            <p:cond delay="676"/>
                                          </p:stCondLst>
                                        </p:cTn>
                                        <p:tgtEl>
                                          <p:spTgt spid="3">
                                            <p:txEl>
                                              <p:pRg st="2" end="2"/>
                                            </p:txEl>
                                          </p:spTgt>
                                        </p:tgtEl>
                                      </p:cBhvr>
                                      <p:to x="100000" y="100000"/>
                                    </p:animScale>
                                    <p:animScale>
                                      <p:cBhvr>
                                        <p:cTn id="30" dur="26">
                                          <p:stCondLst>
                                            <p:cond delay="1312"/>
                                          </p:stCondLst>
                                        </p:cTn>
                                        <p:tgtEl>
                                          <p:spTgt spid="3">
                                            <p:txEl>
                                              <p:pRg st="2" end="2"/>
                                            </p:txEl>
                                          </p:spTgt>
                                        </p:tgtEl>
                                      </p:cBhvr>
                                      <p:to x="100000" y="80000"/>
                                    </p:animScale>
                                    <p:animScale>
                                      <p:cBhvr>
                                        <p:cTn id="31" dur="166" decel="50000">
                                          <p:stCondLst>
                                            <p:cond delay="1338"/>
                                          </p:stCondLst>
                                        </p:cTn>
                                        <p:tgtEl>
                                          <p:spTgt spid="3">
                                            <p:txEl>
                                              <p:pRg st="2" end="2"/>
                                            </p:txEl>
                                          </p:spTgt>
                                        </p:tgtEl>
                                      </p:cBhvr>
                                      <p:to x="100000" y="100000"/>
                                    </p:animScale>
                                    <p:animScale>
                                      <p:cBhvr>
                                        <p:cTn id="32" dur="26">
                                          <p:stCondLst>
                                            <p:cond delay="1642"/>
                                          </p:stCondLst>
                                        </p:cTn>
                                        <p:tgtEl>
                                          <p:spTgt spid="3">
                                            <p:txEl>
                                              <p:pRg st="2" end="2"/>
                                            </p:txEl>
                                          </p:spTgt>
                                        </p:tgtEl>
                                      </p:cBhvr>
                                      <p:to x="100000" y="90000"/>
                                    </p:animScale>
                                    <p:animScale>
                                      <p:cBhvr>
                                        <p:cTn id="33" dur="166" decel="50000">
                                          <p:stCondLst>
                                            <p:cond delay="1668"/>
                                          </p:stCondLst>
                                        </p:cTn>
                                        <p:tgtEl>
                                          <p:spTgt spid="3">
                                            <p:txEl>
                                              <p:pRg st="2" end="2"/>
                                            </p:txEl>
                                          </p:spTgt>
                                        </p:tgtEl>
                                      </p:cBhvr>
                                      <p:to x="100000" y="100000"/>
                                    </p:animScale>
                                    <p:animScale>
                                      <p:cBhvr>
                                        <p:cTn id="34" dur="26">
                                          <p:stCondLst>
                                            <p:cond delay="1808"/>
                                          </p:stCondLst>
                                        </p:cTn>
                                        <p:tgtEl>
                                          <p:spTgt spid="3">
                                            <p:txEl>
                                              <p:pRg st="2" end="2"/>
                                            </p:txEl>
                                          </p:spTgt>
                                        </p:tgtEl>
                                      </p:cBhvr>
                                      <p:to x="100000" y="95000"/>
                                    </p:animScale>
                                    <p:animScale>
                                      <p:cBhvr>
                                        <p:cTn id="35"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fatherbroom.com/es/wp-content/media/sites/3/jpg/who-is-jesus-christ-740x40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877" y="741862"/>
            <a:ext cx="10479022" cy="573514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1518280" y="1327240"/>
            <a:ext cx="9329259" cy="5024501"/>
          </a:xfrm>
          <a:ln>
            <a:solidFill>
              <a:schemeClr val="tx1"/>
            </a:solidFill>
          </a:ln>
        </p:spPr>
        <p:txBody>
          <a:bodyPr>
            <a:normAutofit fontScale="62500" lnSpcReduction="20000"/>
          </a:bodyPr>
          <a:lstStyle/>
          <a:p>
            <a:pPr marL="0" indent="0" algn="ctr">
              <a:lnSpc>
                <a:spcPct val="120000"/>
              </a:lnSpc>
              <a:buNone/>
            </a:pPr>
            <a:r>
              <a:rPr lang="es-ES" sz="5800" b="1" spc="50" dirty="0">
                <a:ln w="19050" cmpd="sng">
                  <a:solidFill>
                    <a:schemeClr val="tx1">
                      <a:lumMod val="75000"/>
                      <a:lumOff val="2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Vemos que Jesús  se entrega incondicionalmente a Dios a quien llama su Padre. </a:t>
            </a:r>
            <a:endParaRPr lang="es-ES" sz="5800" b="1" spc="50" dirty="0" smtClean="0">
              <a:ln w="19050" cmpd="sng">
                <a:solidFill>
                  <a:schemeClr val="tx1">
                    <a:lumMod val="75000"/>
                    <a:lumOff val="2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pPr marL="0" indent="0" algn="ctr">
              <a:lnSpc>
                <a:spcPct val="120000"/>
              </a:lnSpc>
              <a:buNone/>
            </a:pPr>
            <a:endParaRPr lang="es-ES" sz="5800" b="1" spc="50" dirty="0" smtClean="0">
              <a:ln w="19050" cmpd="sng">
                <a:solidFill>
                  <a:schemeClr val="tx1">
                    <a:lumMod val="75000"/>
                    <a:lumOff val="2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pPr marL="0" indent="0" algn="ctr">
              <a:lnSpc>
                <a:spcPct val="120000"/>
              </a:lnSpc>
              <a:buNone/>
            </a:pPr>
            <a:r>
              <a:rPr lang="es-ES" sz="5800" b="1" spc="50" dirty="0" smtClean="0">
                <a:ln w="19050" cmpd="sng">
                  <a:solidFill>
                    <a:schemeClr val="tx1">
                      <a:lumMod val="75000"/>
                      <a:lumOff val="2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rPr>
              <a:t>Aún en los momentos  de mayor sufrimiento, Jesús mantuvo esta confianza, superando toda tentación de renuncia y de apoyarse en sus propias fuerzas.</a:t>
            </a:r>
            <a:endParaRPr lang="es-EC" sz="5800" b="1" spc="50" dirty="0" smtClean="0">
              <a:ln w="19050" cmpd="sng">
                <a:solidFill>
                  <a:schemeClr val="tx1">
                    <a:lumMod val="75000"/>
                    <a:lumOff val="25000"/>
                  </a:schemeClr>
                </a:solidFill>
                <a:prstDash val="solid"/>
              </a:ln>
              <a:solidFill>
                <a:srgbClr val="70AD47">
                  <a:tint val="1000"/>
                </a:srgbClr>
              </a:solidFill>
              <a:effectLst>
                <a:glow rad="38100">
                  <a:schemeClr val="accent1">
                    <a:alpha val="40000"/>
                  </a:schemeClr>
                </a:glow>
              </a:effectLst>
              <a:latin typeface="Berlin Sans FB Demi" panose="020E0802020502020306" pitchFamily="34" charset="0"/>
              <a:cs typeface="Aharoni" panose="02010803020104030203" pitchFamily="2" charset="-79"/>
            </a:endParaRPr>
          </a:p>
          <a:p>
            <a:endParaRPr lang="es-EC" sz="2800" b="1" dirty="0">
              <a:ln w="0"/>
              <a:solidFill>
                <a:schemeClr val="tx1"/>
              </a:solidFill>
              <a:effectLst>
                <a:outerShdw blurRad="38100" dist="19050" dir="2700000" algn="tl" rotWithShape="0">
                  <a:schemeClr val="dk1">
                    <a:alpha val="40000"/>
                  </a:schemeClr>
                </a:outerShdw>
              </a:effectLst>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93130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0455">
        <p15:prstTrans prst="fallOver"/>
      </p:transition>
    </mc:Choice>
    <mc:Fallback xmlns="">
      <p:transition xmlns:p14="http://schemas.microsoft.com/office/powerpoint/2010/main" spd="slow" advTm="204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80">
                                          <p:stCondLst>
                                            <p:cond delay="0"/>
                                          </p:stCondLst>
                                        </p:cTn>
                                        <p:tgtEl>
                                          <p:spTgt spid="3">
                                            <p:txEl>
                                              <p:pRg st="0" end="0"/>
                                            </p:txEl>
                                          </p:spTgt>
                                        </p:tgtEl>
                                      </p:cBhvr>
                                    </p:animEffect>
                                    <p:anim calcmode="lin" valueType="num">
                                      <p:cBhvr>
                                        <p:cTn id="12"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0" end="0"/>
                                            </p:txEl>
                                          </p:spTgt>
                                        </p:tgtEl>
                                      </p:cBhvr>
                                      <p:to x="100000" y="60000"/>
                                    </p:animScale>
                                    <p:animScale>
                                      <p:cBhvr>
                                        <p:cTn id="18" dur="166" decel="50000">
                                          <p:stCondLst>
                                            <p:cond delay="676"/>
                                          </p:stCondLst>
                                        </p:cTn>
                                        <p:tgtEl>
                                          <p:spTgt spid="3">
                                            <p:txEl>
                                              <p:pRg st="0" end="0"/>
                                            </p:txEl>
                                          </p:spTgt>
                                        </p:tgtEl>
                                      </p:cBhvr>
                                      <p:to x="100000" y="100000"/>
                                    </p:animScale>
                                    <p:animScale>
                                      <p:cBhvr>
                                        <p:cTn id="19" dur="26">
                                          <p:stCondLst>
                                            <p:cond delay="1312"/>
                                          </p:stCondLst>
                                        </p:cTn>
                                        <p:tgtEl>
                                          <p:spTgt spid="3">
                                            <p:txEl>
                                              <p:pRg st="0" end="0"/>
                                            </p:txEl>
                                          </p:spTgt>
                                        </p:tgtEl>
                                      </p:cBhvr>
                                      <p:to x="100000" y="80000"/>
                                    </p:animScale>
                                    <p:animScale>
                                      <p:cBhvr>
                                        <p:cTn id="20" dur="166" decel="50000">
                                          <p:stCondLst>
                                            <p:cond delay="1338"/>
                                          </p:stCondLst>
                                        </p:cTn>
                                        <p:tgtEl>
                                          <p:spTgt spid="3">
                                            <p:txEl>
                                              <p:pRg st="0" end="0"/>
                                            </p:txEl>
                                          </p:spTgt>
                                        </p:tgtEl>
                                      </p:cBhvr>
                                      <p:to x="100000" y="100000"/>
                                    </p:animScale>
                                    <p:animScale>
                                      <p:cBhvr>
                                        <p:cTn id="21" dur="26">
                                          <p:stCondLst>
                                            <p:cond delay="1642"/>
                                          </p:stCondLst>
                                        </p:cTn>
                                        <p:tgtEl>
                                          <p:spTgt spid="3">
                                            <p:txEl>
                                              <p:pRg st="0" end="0"/>
                                            </p:txEl>
                                          </p:spTgt>
                                        </p:tgtEl>
                                      </p:cBhvr>
                                      <p:to x="100000" y="90000"/>
                                    </p:animScale>
                                    <p:animScale>
                                      <p:cBhvr>
                                        <p:cTn id="22" dur="166" decel="50000">
                                          <p:stCondLst>
                                            <p:cond delay="1668"/>
                                          </p:stCondLst>
                                        </p:cTn>
                                        <p:tgtEl>
                                          <p:spTgt spid="3">
                                            <p:txEl>
                                              <p:pRg st="0" end="0"/>
                                            </p:txEl>
                                          </p:spTgt>
                                        </p:tgtEl>
                                      </p:cBhvr>
                                      <p:to x="100000" y="100000"/>
                                    </p:animScale>
                                    <p:animScale>
                                      <p:cBhvr>
                                        <p:cTn id="23" dur="26">
                                          <p:stCondLst>
                                            <p:cond delay="1808"/>
                                          </p:stCondLst>
                                        </p:cTn>
                                        <p:tgtEl>
                                          <p:spTgt spid="3">
                                            <p:txEl>
                                              <p:pRg st="0" end="0"/>
                                            </p:txEl>
                                          </p:spTgt>
                                        </p:tgtEl>
                                      </p:cBhvr>
                                      <p:to x="100000" y="95000"/>
                                    </p:animScale>
                                    <p:animScale>
                                      <p:cBhvr>
                                        <p:cTn id="24" dur="166" decel="50000">
                                          <p:stCondLst>
                                            <p:cond delay="1834"/>
                                          </p:stCondLst>
                                        </p:cTn>
                                        <p:tgtEl>
                                          <p:spTgt spid="3">
                                            <p:txEl>
                                              <p:pRg st="0" end="0"/>
                                            </p:txEl>
                                          </p:spTgt>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arn(inVertical)">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C"/>
          </a:p>
        </p:txBody>
      </p:sp>
      <p:pic>
        <p:nvPicPr>
          <p:cNvPr id="3074" name="Picture 2" descr="https://encrypted-tbn3.gstatic.com/images?q=tbn:ANd9GcQsU_A3Zk1xNIt6cbVGE5j5xRwdepHYD_n9yXTPmnNar-8j0pUY"/>
          <p:cNvPicPr>
            <a:picLocks noGrp="1" noChangeAspect="1" noChangeArrowheads="1"/>
          </p:cNvPicPr>
          <p:nvPr>
            <p:ph idx="1"/>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624279" y="595840"/>
            <a:ext cx="10824510" cy="562875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ángulo 3"/>
          <p:cNvSpPr/>
          <p:nvPr/>
        </p:nvSpPr>
        <p:spPr>
          <a:xfrm>
            <a:off x="932178" y="2016690"/>
            <a:ext cx="10208712" cy="2862322"/>
          </a:xfrm>
          <a:prstGeom prst="rect">
            <a:avLst/>
          </a:prstGeom>
        </p:spPr>
        <p:txBody>
          <a:bodyPr wrap="square">
            <a:spAutoFit/>
          </a:bodyPr>
          <a:lstStyle/>
          <a:p>
            <a:pPr algn="ctr"/>
            <a:r>
              <a:rPr lang="es-ES" sz="3600" b="1" dirty="0" smtClean="0">
                <a:solidFill>
                  <a:schemeClr val="tx1">
                    <a:lumMod val="85000"/>
                    <a:lumOff val="15000"/>
                  </a:schemeClr>
                </a:solidFill>
              </a:rPr>
              <a:t>Jesús </a:t>
            </a:r>
            <a:r>
              <a:rPr lang="es-ES" sz="3600" b="1" dirty="0">
                <a:solidFill>
                  <a:schemeClr val="tx1">
                    <a:lumMod val="85000"/>
                    <a:lumOff val="15000"/>
                  </a:schemeClr>
                </a:solidFill>
              </a:rPr>
              <a:t>no es sólo una persona en la que creemos, es también un camino, un modelo de cómo creer. De esta manera Jesús es el “pionero”, el que va adelante, el que dirige, el que enseña el camino, es el camino </a:t>
            </a:r>
            <a:r>
              <a:rPr lang="es-ES" sz="3600" b="1" dirty="0" smtClean="0">
                <a:solidFill>
                  <a:schemeClr val="tx1">
                    <a:lumMod val="85000"/>
                    <a:lumOff val="15000"/>
                  </a:schemeClr>
                </a:solidFill>
              </a:rPr>
              <a:t>mismo.</a:t>
            </a:r>
            <a:endParaRPr lang="es-EC" sz="3600" b="1" dirty="0">
              <a:solidFill>
                <a:schemeClr val="tx1">
                  <a:lumMod val="85000"/>
                  <a:lumOff val="1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806172751"/>
      </p:ext>
    </p:extLst>
  </p:cSld>
  <p:clrMapOvr>
    <a:masterClrMapping/>
  </p:clrMapOvr>
  <mc:AlternateContent xmlns:mc="http://schemas.openxmlformats.org/markup-compatibility/2006" xmlns:p14="http://schemas.microsoft.com/office/powerpoint/2010/main">
    <mc:Choice Requires="p14">
      <p:transition spd="slow" p14:dur="3000" advTm="21413">
        <p14:shred/>
      </p:transition>
    </mc:Choice>
    <mc:Fallback xmlns="">
      <p:transition spd="slow" advTm="214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4">
                                            <p:txEl>
                                              <p:pRg st="0" end="0"/>
                                            </p:txEl>
                                          </p:spTgt>
                                        </p:tgtEl>
                                      </p:cBhvr>
                                    </p:animEffect>
                                    <p:set>
                                      <p:cBhvr>
                                        <p:cTn id="11"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encrypted-tbn2.gstatic.com/images?q=tbn:ANd9GcSs6auIwFDqxthtAkZ9Aay9VbI1j3FmVq3QjoERKvBuashyDOzZ"/>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606512" y="681515"/>
            <a:ext cx="11017642" cy="549381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1314735" y="1968209"/>
            <a:ext cx="9601196" cy="3318936"/>
          </a:xfrm>
        </p:spPr>
        <p:txBody>
          <a:bodyPr/>
          <a:lstStyle/>
          <a:p>
            <a:pPr algn="just"/>
            <a:r>
              <a:rPr lang="es-ES" sz="3800" b="1" dirty="0" smtClean="0"/>
              <a:t>La </a:t>
            </a:r>
            <a:r>
              <a:rPr lang="es-ES" sz="3800" b="1" dirty="0"/>
              <a:t>F</a:t>
            </a:r>
            <a:r>
              <a:rPr lang="es-ES" sz="3800" b="1" dirty="0" smtClean="0"/>
              <a:t>e </a:t>
            </a:r>
            <a:r>
              <a:rPr lang="es-ES" sz="3800" b="1" dirty="0"/>
              <a:t>conlleva entonces un acto de profunda </a:t>
            </a:r>
            <a:r>
              <a:rPr lang="es-ES" sz="3800" b="1" dirty="0" smtClean="0"/>
              <a:t>confianza. Abandonarse </a:t>
            </a:r>
            <a:r>
              <a:rPr lang="es-ES" sz="3800" b="1" dirty="0"/>
              <a:t>en las manos de Dios, como lo ha hecho Jesús, aun cuando se experimente soledad y sufrimiento, como lo ha hecho Él. </a:t>
            </a:r>
            <a:endParaRPr lang="es-EC" sz="3800" b="1" dirty="0"/>
          </a:p>
          <a:p>
            <a:endParaRPr lang="es-EC" dirty="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732282886"/>
      </p:ext>
    </p:extLst>
  </p:cSld>
  <p:clrMapOvr>
    <a:masterClrMapping/>
  </p:clrMapOvr>
  <mc:AlternateContent xmlns:mc="http://schemas.openxmlformats.org/markup-compatibility/2006" xmlns:p14="http://schemas.microsoft.com/office/powerpoint/2010/main">
    <mc:Choice Requires="p14">
      <p:transition spd="slow" p14:dur="1600" advTm="17326">
        <p14:conveyor dir="l"/>
      </p:transition>
    </mc:Choice>
    <mc:Fallback xmlns="">
      <p:transition spd="slow" advTm="1732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3">
                                            <p:txEl>
                                              <p:pRg st="0" end="0"/>
                                            </p:txEl>
                                          </p:spTgt>
                                        </p:tgtEl>
                                      </p:cBhvr>
                                    </p:animEffect>
                                    <p:set>
                                      <p:cBhvr>
                                        <p:cTn id="1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enminnesota.com/wp-content/uploads/2014/01/palomareligion2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973" y="663261"/>
            <a:ext cx="10798801" cy="5652822"/>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Imagen 3"/>
          <p:cNvPicPr>
            <a:picLocks noChangeAspect="1"/>
          </p:cNvPicPr>
          <p:nvPr/>
        </p:nvPicPr>
        <p:blipFill>
          <a:blip r:embed="rId6"/>
          <a:stretch>
            <a:fillRect/>
          </a:stretch>
        </p:blipFill>
        <p:spPr>
          <a:xfrm>
            <a:off x="8387739" y="1736485"/>
            <a:ext cx="2621909" cy="3762440"/>
          </a:xfrm>
          <a:prstGeom prst="rect">
            <a:avLst/>
          </a:prstGeom>
        </p:spPr>
      </p:pic>
      <p:sp>
        <p:nvSpPr>
          <p:cNvPr id="2" name="Rectángulo 1"/>
          <p:cNvSpPr/>
          <p:nvPr/>
        </p:nvSpPr>
        <p:spPr>
          <a:xfrm>
            <a:off x="805839" y="1405168"/>
            <a:ext cx="7462397" cy="5016758"/>
          </a:xfrm>
          <a:prstGeom prst="rect">
            <a:avLst/>
          </a:prstGeom>
        </p:spPr>
        <p:txBody>
          <a:bodyPr wrap="square">
            <a:spAutoFit/>
          </a:bodyPr>
          <a:lstStyle/>
          <a:p>
            <a:r>
              <a:rPr lang="es-ES" sz="4000" b="1" dirty="0"/>
              <a:t>Vicente de Paúl nos recuerda que</a:t>
            </a:r>
          </a:p>
          <a:p>
            <a:endParaRPr lang="es-ES" sz="4000" b="1" dirty="0"/>
          </a:p>
          <a:p>
            <a:pPr algn="ctr"/>
            <a:r>
              <a:rPr lang="es-ES" sz="4400" b="1" dirty="0"/>
              <a:t> </a:t>
            </a:r>
            <a:r>
              <a:rPr lang="es-ES" sz="4400" b="1" i="1" dirty="0"/>
              <a:t>“Fe es ver las cosas como Dios las ve”.   </a:t>
            </a:r>
            <a:r>
              <a:rPr lang="es-ES" sz="4400" b="1" dirty="0"/>
              <a:t>Y  </a:t>
            </a:r>
            <a:r>
              <a:rPr lang="es-ES" sz="4400" b="1" i="1" dirty="0"/>
              <a:t>“la fe nos permite descubrir a Cristo en los pobres”.</a:t>
            </a:r>
            <a:r>
              <a:rPr lang="es-ES" sz="4400" b="1" dirty="0"/>
              <a:t>  </a:t>
            </a:r>
          </a:p>
          <a:p>
            <a:endParaRPr lang="es-ES" sz="4000" b="1" dirty="0"/>
          </a:p>
          <a:p>
            <a:r>
              <a:rPr lang="es-ES" sz="2400" b="1" dirty="0"/>
              <a:t>Mt, 25, 35-46</a:t>
            </a:r>
            <a:endParaRPr lang="es-EC" sz="2400" dirty="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809383915"/>
      </p:ext>
    </p:extLst>
  </p:cSld>
  <p:clrMapOvr>
    <a:masterClrMapping/>
  </p:clrMapOvr>
  <mc:AlternateContent xmlns:mc="http://schemas.openxmlformats.org/markup-compatibility/2006" xmlns:p14="http://schemas.microsoft.com/office/powerpoint/2010/main">
    <mc:Choice Requires="p14">
      <p:transition spd="slow" p14:dur="1300" advTm="17748">
        <p14:pan dir="u"/>
      </p:transition>
    </mc:Choice>
    <mc:Fallback xmlns="">
      <p:transition spd="slow" advTm="1774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barn(inVertical)">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circle(in)">
                                      <p:cBhvr>
                                        <p:cTn id="21" dur="20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cofradiarosario.net/graficos/jesus_predica.bmp"/>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211029" y="3373485"/>
            <a:ext cx="4685569" cy="25282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1157199" y="912840"/>
            <a:ext cx="9601196" cy="3318936"/>
          </a:xfrm>
        </p:spPr>
        <p:txBody>
          <a:bodyPr>
            <a:normAutofit/>
          </a:bodyPr>
          <a:lstStyle/>
          <a:p>
            <a:pPr algn="just"/>
            <a:r>
              <a:rPr lang="es-E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Podemos acceder a Jesucristo mediante la Fe en Él. Y en consecuencia  al buscar a Jesús nos encontramos con los pobres, porque no se puede entender a Jesús, sin esa relación cercana con ellos.</a:t>
            </a:r>
            <a:r>
              <a:rPr lang="es-ES" sz="3200" b="1" dirty="0">
                <a:ln w="22225">
                  <a:solidFill>
                    <a:schemeClr val="accent2"/>
                  </a:solidFill>
                  <a:prstDash val="solid"/>
                </a:ln>
                <a:solidFill>
                  <a:schemeClr val="accent2">
                    <a:lumMod val="40000"/>
                    <a:lumOff val="60000"/>
                  </a:schemeClr>
                </a:solidFill>
              </a:rPr>
              <a:t> </a:t>
            </a:r>
            <a:endParaRPr lang="es-EC" sz="3200" b="1" dirty="0">
              <a:ln w="22225">
                <a:solidFill>
                  <a:schemeClr val="accent2"/>
                </a:solidFill>
                <a:prstDash val="solid"/>
              </a:ln>
              <a:solidFill>
                <a:schemeClr val="accent2">
                  <a:lumMod val="40000"/>
                  <a:lumOff val="60000"/>
                </a:schemeClr>
              </a:solidFill>
            </a:endParaRPr>
          </a:p>
        </p:txBody>
      </p:sp>
      <p:pic>
        <p:nvPicPr>
          <p:cNvPr id="4098" name="Picture 2" descr="http://www.fotos-imagenes.com/img/contenido/jesus/jesusylospobre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92147" y="3258750"/>
            <a:ext cx="4512417" cy="2757747"/>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855650471"/>
      </p:ext>
    </p:extLst>
  </p:cSld>
  <p:clrMapOvr>
    <a:masterClrMapping/>
  </p:clrMapOvr>
  <mc:AlternateContent xmlns:mc="http://schemas.openxmlformats.org/markup-compatibility/2006" xmlns:p14="http://schemas.microsoft.com/office/powerpoint/2010/main">
    <mc:Choice Requires="p14">
      <p:transition spd="slow" p14:dur="2500" advTm="16277">
        <p:checker/>
      </p:transition>
    </mc:Choice>
    <mc:Fallback xmlns="">
      <p:transition spd="slow" advTm="16278">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wipe(down)">
                                      <p:cBhvr>
                                        <p:cTn id="11" dur="580">
                                          <p:stCondLst>
                                            <p:cond delay="0"/>
                                          </p:stCondLst>
                                        </p:cTn>
                                        <p:tgtEl>
                                          <p:spTgt spid="4098"/>
                                        </p:tgtEl>
                                      </p:cBhvr>
                                    </p:animEffect>
                                    <p:anim calcmode="lin" valueType="num">
                                      <p:cBhvr>
                                        <p:cTn id="12"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7" dur="26">
                                          <p:stCondLst>
                                            <p:cond delay="650"/>
                                          </p:stCondLst>
                                        </p:cTn>
                                        <p:tgtEl>
                                          <p:spTgt spid="4098"/>
                                        </p:tgtEl>
                                      </p:cBhvr>
                                      <p:to x="100000" y="60000"/>
                                    </p:animScale>
                                    <p:animScale>
                                      <p:cBhvr>
                                        <p:cTn id="18" dur="166" decel="50000">
                                          <p:stCondLst>
                                            <p:cond delay="676"/>
                                          </p:stCondLst>
                                        </p:cTn>
                                        <p:tgtEl>
                                          <p:spTgt spid="4098"/>
                                        </p:tgtEl>
                                      </p:cBhvr>
                                      <p:to x="100000" y="100000"/>
                                    </p:animScale>
                                    <p:animScale>
                                      <p:cBhvr>
                                        <p:cTn id="19" dur="26">
                                          <p:stCondLst>
                                            <p:cond delay="1312"/>
                                          </p:stCondLst>
                                        </p:cTn>
                                        <p:tgtEl>
                                          <p:spTgt spid="4098"/>
                                        </p:tgtEl>
                                      </p:cBhvr>
                                      <p:to x="100000" y="80000"/>
                                    </p:animScale>
                                    <p:animScale>
                                      <p:cBhvr>
                                        <p:cTn id="20" dur="166" decel="50000">
                                          <p:stCondLst>
                                            <p:cond delay="1338"/>
                                          </p:stCondLst>
                                        </p:cTn>
                                        <p:tgtEl>
                                          <p:spTgt spid="4098"/>
                                        </p:tgtEl>
                                      </p:cBhvr>
                                      <p:to x="100000" y="100000"/>
                                    </p:animScale>
                                    <p:animScale>
                                      <p:cBhvr>
                                        <p:cTn id="21" dur="26">
                                          <p:stCondLst>
                                            <p:cond delay="1642"/>
                                          </p:stCondLst>
                                        </p:cTn>
                                        <p:tgtEl>
                                          <p:spTgt spid="4098"/>
                                        </p:tgtEl>
                                      </p:cBhvr>
                                      <p:to x="100000" y="90000"/>
                                    </p:animScale>
                                    <p:animScale>
                                      <p:cBhvr>
                                        <p:cTn id="22" dur="166" decel="50000">
                                          <p:stCondLst>
                                            <p:cond delay="1668"/>
                                          </p:stCondLst>
                                        </p:cTn>
                                        <p:tgtEl>
                                          <p:spTgt spid="4098"/>
                                        </p:tgtEl>
                                      </p:cBhvr>
                                      <p:to x="100000" y="100000"/>
                                    </p:animScale>
                                    <p:animScale>
                                      <p:cBhvr>
                                        <p:cTn id="23" dur="26">
                                          <p:stCondLst>
                                            <p:cond delay="1808"/>
                                          </p:stCondLst>
                                        </p:cTn>
                                        <p:tgtEl>
                                          <p:spTgt spid="4098"/>
                                        </p:tgtEl>
                                      </p:cBhvr>
                                      <p:to x="100000" y="95000"/>
                                    </p:animScale>
                                    <p:animScale>
                                      <p:cBhvr>
                                        <p:cTn id="24" dur="166" decel="50000">
                                          <p:stCondLst>
                                            <p:cond delay="1834"/>
                                          </p:stCondLst>
                                        </p:cTn>
                                        <p:tgtEl>
                                          <p:spTgt spid="4098"/>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100"/>
                                        </p:tgtEl>
                                        <p:attrNameLst>
                                          <p:attrName>style.visibility</p:attrName>
                                        </p:attrNameLst>
                                      </p:cBhvr>
                                      <p:to>
                                        <p:strVal val="visible"/>
                                      </p:to>
                                    </p:set>
                                    <p:anim calcmode="lin" valueType="num">
                                      <p:cBhvr additive="base">
                                        <p:cTn id="29" dur="500" fill="hold"/>
                                        <p:tgtEl>
                                          <p:spTgt spid="4100"/>
                                        </p:tgtEl>
                                        <p:attrNameLst>
                                          <p:attrName>ppt_x</p:attrName>
                                        </p:attrNameLst>
                                      </p:cBhvr>
                                      <p:tavLst>
                                        <p:tav tm="0">
                                          <p:val>
                                            <p:strVal val="#ppt_x"/>
                                          </p:val>
                                        </p:tav>
                                        <p:tav tm="100000">
                                          <p:val>
                                            <p:strVal val="#ppt_x"/>
                                          </p:val>
                                        </p:tav>
                                      </p:tavLst>
                                    </p:anim>
                                    <p:anim calcmode="lin" valueType="num">
                                      <p:cBhvr additive="base">
                                        <p:cTn id="30"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scobreak.altervista.org/wp-content/uploads/2012/11/croce-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214" y="670885"/>
            <a:ext cx="10747286" cy="55440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Marcador de contenido 2"/>
          <p:cNvSpPr>
            <a:spLocks noGrp="1"/>
          </p:cNvSpPr>
          <p:nvPr>
            <p:ph idx="1"/>
          </p:nvPr>
        </p:nvSpPr>
        <p:spPr>
          <a:xfrm>
            <a:off x="914400" y="1081826"/>
            <a:ext cx="7127309" cy="4905616"/>
          </a:xfrm>
        </p:spPr>
        <p:txBody>
          <a:bodyPr>
            <a:normAutofit fontScale="92500"/>
          </a:bodyPr>
          <a:lstStyle/>
          <a:p>
            <a:pPr marL="0" indent="0" algn="just">
              <a:buNone/>
            </a:pPr>
            <a:r>
              <a:rPr lang="es-ES" sz="3600" b="1" dirty="0">
                <a:solidFill>
                  <a:schemeClr val="bg1"/>
                </a:solidFill>
              </a:rPr>
              <a:t>Tal como nos lo recuerda Santa </a:t>
            </a:r>
            <a:r>
              <a:rPr lang="es-ES" sz="3600" b="1" dirty="0" smtClean="0">
                <a:solidFill>
                  <a:schemeClr val="bg1"/>
                </a:solidFill>
              </a:rPr>
              <a:t>Luisa:</a:t>
            </a:r>
          </a:p>
          <a:p>
            <a:pPr marL="0" indent="0" algn="just">
              <a:buNone/>
            </a:pPr>
            <a:endParaRPr lang="es-ES" sz="3200" dirty="0" smtClean="0"/>
          </a:p>
          <a:p>
            <a:pPr marL="0" indent="0" algn="ctr">
              <a:buNone/>
            </a:pPr>
            <a:r>
              <a:rPr lang="es-ES" sz="4100" b="1" dirty="0" smtClean="0">
                <a:solidFill>
                  <a:schemeClr val="tx1"/>
                </a:solidFill>
              </a:rPr>
              <a:t>El </a:t>
            </a:r>
            <a:r>
              <a:rPr lang="es-ES" sz="4100" b="1" i="1" dirty="0">
                <a:solidFill>
                  <a:schemeClr val="tx1"/>
                </a:solidFill>
              </a:rPr>
              <a:t>“prójimo toma el lugar de Nuestro Señor, lo sustituye, por </a:t>
            </a:r>
            <a:r>
              <a:rPr lang="es-ES" sz="4000" b="1" i="1" dirty="0">
                <a:solidFill>
                  <a:schemeClr val="bg1"/>
                </a:solidFill>
              </a:rPr>
              <a:t>una invención de amor que su bondad sabe y que ha dado a entender a mi corazón, aunque yo no puedo explicarla”.</a:t>
            </a:r>
            <a:endParaRPr lang="es-EC" sz="4000" b="1" dirty="0">
              <a:solidFill>
                <a:schemeClr val="bg1"/>
              </a:solidFill>
            </a:endParaRPr>
          </a:p>
        </p:txBody>
      </p:sp>
      <p:pic>
        <p:nvPicPr>
          <p:cNvPr id="6146" name="Picture 2" descr="http://galeon.hispavista.com/2bsrl19/img/s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0932" y="1572251"/>
            <a:ext cx="3106345" cy="4174929"/>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924787311"/>
      </p:ext>
    </p:extLst>
  </p:cSld>
  <p:clrMapOvr>
    <a:masterClrMapping/>
  </p:clrMapOvr>
  <mc:AlternateContent xmlns:mc="http://schemas.openxmlformats.org/markup-compatibility/2006" xmlns:p14="http://schemas.microsoft.com/office/powerpoint/2010/main">
    <mc:Choice Requires="p14">
      <p:transition spd="slow" p14:dur="1600" advTm="19936">
        <p:blinds dir="vert"/>
      </p:transition>
    </mc:Choice>
    <mc:Fallback xmlns="">
      <p:transition spd="slow" advTm="19936">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animEffect transition="in" filter="wheel(1)">
                                      <p:cBhvr>
                                        <p:cTn id="11" dur="2000"/>
                                        <p:tgtEl>
                                          <p:spTgt spid="6146"/>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mph" presetSubtype="0" fill="hold" nodeType="clickEffect">
                                  <p:stCondLst>
                                    <p:cond delay="0"/>
                                  </p:stCondLst>
                                  <p:iterate type="lt">
                                    <p:tmPct val="4000"/>
                                  </p:iterate>
                                  <p:childTnLst>
                                    <p:set>
                                      <p:cBhvr override="childStyle">
                                        <p:cTn id="15" dur="500" fill="hold"/>
                                        <p:tgtEl>
                                          <p:spTgt spid="3">
                                            <p:txEl>
                                              <p:pRg st="0" end="0"/>
                                            </p:txEl>
                                          </p:spTgt>
                                        </p:tgtEl>
                                        <p:attrNameLst>
                                          <p:attrName>style.textDecorationUnderline</p:attrName>
                                        </p:attrNameLst>
                                      </p:cBhvr>
                                      <p:to>
                                        <p:strVal val="true"/>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2.2|1.8"/>
</p:tagLst>
</file>

<file path=ppt/tags/tag10.xml><?xml version="1.0" encoding="utf-8"?>
<p:tagLst xmlns:a="http://schemas.openxmlformats.org/drawingml/2006/main" xmlns:r="http://schemas.openxmlformats.org/officeDocument/2006/relationships" xmlns:p="http://schemas.openxmlformats.org/presentationml/2006/main">
  <p:tag name="TIMING" val="|0.9|1.8|-2.7|11.7|3.6"/>
</p:tagLst>
</file>

<file path=ppt/tags/tag11.xml><?xml version="1.0" encoding="utf-8"?>
<p:tagLst xmlns:a="http://schemas.openxmlformats.org/drawingml/2006/main" xmlns:r="http://schemas.openxmlformats.org/officeDocument/2006/relationships" xmlns:p="http://schemas.openxmlformats.org/presentationml/2006/main">
  <p:tag name="TIMING" val="|22.4|2.5"/>
</p:tagLst>
</file>

<file path=ppt/tags/tag12.xml><?xml version="1.0" encoding="utf-8"?>
<p:tagLst xmlns:a="http://schemas.openxmlformats.org/drawingml/2006/main" xmlns:r="http://schemas.openxmlformats.org/officeDocument/2006/relationships" xmlns:p="http://schemas.openxmlformats.org/presentationml/2006/main">
  <p:tag name="TIMING" val="|4.7"/>
</p:tagLst>
</file>

<file path=ppt/tags/tag13.xml><?xml version="1.0" encoding="utf-8"?>
<p:tagLst xmlns:a="http://schemas.openxmlformats.org/drawingml/2006/main" xmlns:r="http://schemas.openxmlformats.org/officeDocument/2006/relationships" xmlns:p="http://schemas.openxmlformats.org/presentationml/2006/main">
  <p:tag name="TIMING" val="|1.8|2.7|1.6|1.9"/>
</p:tagLst>
</file>

<file path=ppt/tags/tag2.xml><?xml version="1.0" encoding="utf-8"?>
<p:tagLst xmlns:a="http://schemas.openxmlformats.org/drawingml/2006/main" xmlns:r="http://schemas.openxmlformats.org/officeDocument/2006/relationships" xmlns:p="http://schemas.openxmlformats.org/presentationml/2006/main">
  <p:tag name="TIMING" val="|2.8|4.1"/>
</p:tagLst>
</file>

<file path=ppt/tags/tag3.xml><?xml version="1.0" encoding="utf-8"?>
<p:tagLst xmlns:a="http://schemas.openxmlformats.org/drawingml/2006/main" xmlns:r="http://schemas.openxmlformats.org/officeDocument/2006/relationships" xmlns:p="http://schemas.openxmlformats.org/presentationml/2006/main">
  <p:tag name="TIMING" val="|3.7|2.8|1.2"/>
</p:tagLst>
</file>

<file path=ppt/tags/tag4.xml><?xml version="1.0" encoding="utf-8"?>
<p:tagLst xmlns:a="http://schemas.openxmlformats.org/drawingml/2006/main" xmlns:r="http://schemas.openxmlformats.org/officeDocument/2006/relationships" xmlns:p="http://schemas.openxmlformats.org/presentationml/2006/main">
  <p:tag name="TIMING" val="|1.3|7.5"/>
</p:tagLst>
</file>

<file path=ppt/tags/tag5.xml><?xml version="1.0" encoding="utf-8"?>
<p:tagLst xmlns:a="http://schemas.openxmlformats.org/drawingml/2006/main" xmlns:r="http://schemas.openxmlformats.org/officeDocument/2006/relationships" xmlns:p="http://schemas.openxmlformats.org/presentationml/2006/main">
  <p:tag name="TIMING" val="|20.9"/>
</p:tagLst>
</file>

<file path=ppt/tags/tag6.xml><?xml version="1.0" encoding="utf-8"?>
<p:tagLst xmlns:a="http://schemas.openxmlformats.org/drawingml/2006/main" xmlns:r="http://schemas.openxmlformats.org/officeDocument/2006/relationships" xmlns:p="http://schemas.openxmlformats.org/presentationml/2006/main">
  <p:tag name="TIMING" val="|16.8"/>
</p:tagLst>
</file>

<file path=ppt/tags/tag7.xml><?xml version="1.0" encoding="utf-8"?>
<p:tagLst xmlns:a="http://schemas.openxmlformats.org/drawingml/2006/main" xmlns:r="http://schemas.openxmlformats.org/officeDocument/2006/relationships" xmlns:p="http://schemas.openxmlformats.org/presentationml/2006/main">
  <p:tag name="TIMING" val="|1|2.6|1.8|10.5"/>
</p:tagLst>
</file>

<file path=ppt/tags/tag8.xml><?xml version="1.0" encoding="utf-8"?>
<p:tagLst xmlns:a="http://schemas.openxmlformats.org/drawingml/2006/main" xmlns:r="http://schemas.openxmlformats.org/officeDocument/2006/relationships" xmlns:p="http://schemas.openxmlformats.org/presentationml/2006/main">
  <p:tag name="TIMING" val="|3.3|2.5"/>
</p:tagLst>
</file>

<file path=ppt/tags/tag9.xml><?xml version="1.0" encoding="utf-8"?>
<p:tagLst xmlns:a="http://schemas.openxmlformats.org/drawingml/2006/main" xmlns:r="http://schemas.openxmlformats.org/officeDocument/2006/relationships" xmlns:p="http://schemas.openxmlformats.org/presentationml/2006/main">
  <p:tag name="TIMING" val="|1.2|2.3|1.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ánico">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214</TotalTime>
  <Words>475</Words>
  <Application>Microsoft Office PowerPoint</Application>
  <PresentationFormat>Panorámica</PresentationFormat>
  <Paragraphs>44</Paragraphs>
  <Slides>15</Slides>
  <Notes>0</Notes>
  <HiddenSlides>0</HiddenSlides>
  <MMClips>16</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Aharoni</vt:lpstr>
      <vt:lpstr>Arial</vt:lpstr>
      <vt:lpstr>Baskerville Old Face</vt:lpstr>
      <vt:lpstr>Berlin Sans FB Demi</vt:lpstr>
      <vt:lpstr>Garamond</vt:lpstr>
      <vt:lpstr>Wingdings</vt:lpstr>
      <vt:lpstr>Orgánico</vt:lpstr>
      <vt:lpstr>   EJE II  Formación Cristiana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Ignatia Jorth Fundadora de las Hermanas de la Caridad de Zagreb</vt:lpstr>
      <vt:lpstr>Presentación de PowerPoint</vt:lpstr>
      <vt:lpstr>Presentación de PowerPoint</vt:lpstr>
      <vt:lpstr>Presentación de PowerPoint</vt:lpstr>
      <vt:lpstr>Gracias por su Atención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Formación Cristiana</dc:title>
  <dc:creator>Paul Cabrera</dc:creator>
  <cp:lastModifiedBy>HP</cp:lastModifiedBy>
  <cp:revision>24</cp:revision>
  <dcterms:created xsi:type="dcterms:W3CDTF">2016-08-07T03:29:15Z</dcterms:created>
  <dcterms:modified xsi:type="dcterms:W3CDTF">2021-09-12T00:33:42Z</dcterms:modified>
</cp:coreProperties>
</file>