
<file path=[Content_Types].xml><?xml version="1.0" encoding="utf-8"?>
<Types xmlns="http://schemas.openxmlformats.org/package/2006/content-types">
  <Default Extension="png" ContentType="image/png"/>
  <Default Extension="mp3" ContentType="audio/mpeg"/>
  <Default Extension="jpeg" ContentType="image/jpeg"/>
  <Default Extension="wma" ContentType="audio/x-ms-wma"/>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46" d="100"/>
          <a:sy n="46" d="100"/>
        </p:scale>
        <p:origin x="63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62083C0-1B0D-4B23-AEE6-126FE96CEAEF}" type="datetimeFigureOut">
              <a:rPr lang="es-EC" smtClean="0"/>
              <a:t>11/9/2021</a:t>
            </a:fld>
            <a:endParaRPr lang="es-EC"/>
          </a:p>
        </p:txBody>
      </p:sp>
      <p:sp>
        <p:nvSpPr>
          <p:cNvPr id="5" name="Footer Placeholder 4"/>
          <p:cNvSpPr>
            <a:spLocks noGrp="1"/>
          </p:cNvSpPr>
          <p:nvPr>
            <p:ph type="ftr" sz="quarter" idx="11"/>
          </p:nvPr>
        </p:nvSpPr>
        <p:spPr>
          <a:xfrm>
            <a:off x="2692397" y="5037663"/>
            <a:ext cx="5214635" cy="279400"/>
          </a:xfrm>
        </p:spPr>
        <p:txBody>
          <a:bodyPr/>
          <a:lstStyle/>
          <a:p>
            <a:endParaRPr lang="es-EC"/>
          </a:p>
        </p:txBody>
      </p:sp>
      <p:sp>
        <p:nvSpPr>
          <p:cNvPr id="6" name="Slide Number Placeholder 5"/>
          <p:cNvSpPr>
            <a:spLocks noGrp="1"/>
          </p:cNvSpPr>
          <p:nvPr>
            <p:ph type="sldNum" sz="quarter" idx="12"/>
          </p:nvPr>
        </p:nvSpPr>
        <p:spPr>
          <a:xfrm>
            <a:off x="8956900" y="5037663"/>
            <a:ext cx="551167" cy="279400"/>
          </a:xfrm>
        </p:spPr>
        <p:txBody>
          <a:bodyPr/>
          <a:lstStyle/>
          <a:p>
            <a:fld id="{A3CDE4BD-5CCA-4EF5-A666-95D1E407EA3A}" type="slidenum">
              <a:rPr lang="es-EC" smtClean="0"/>
              <a:t>‹Nº›</a:t>
            </a:fld>
            <a:endParaRPr lang="es-EC"/>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5255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62083C0-1B0D-4B23-AEE6-126FE96CEAEF}" type="datetimeFigureOut">
              <a:rPr lang="es-EC" smtClean="0"/>
              <a:t>11/9/2021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3CDE4BD-5CCA-4EF5-A666-95D1E407EA3A}" type="slidenum">
              <a:rPr lang="es-EC" smtClean="0"/>
              <a:t>‹Nº›</a:t>
            </a:fld>
            <a:endParaRPr lang="es-EC"/>
          </a:p>
        </p:txBody>
      </p:sp>
    </p:spTree>
    <p:extLst>
      <p:ext uri="{BB962C8B-B14F-4D97-AF65-F5344CB8AC3E}">
        <p14:creationId xmlns:p14="http://schemas.microsoft.com/office/powerpoint/2010/main" val="1014688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62083C0-1B0D-4B23-AEE6-126FE96CEAEF}" type="datetimeFigureOut">
              <a:rPr lang="es-EC" smtClean="0"/>
              <a:t>11/9/2021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3CDE4BD-5CCA-4EF5-A666-95D1E407EA3A}" type="slidenum">
              <a:rPr lang="es-EC" smtClean="0"/>
              <a:t>‹Nº›</a:t>
            </a:fld>
            <a:endParaRPr lang="es-EC"/>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5142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62083C0-1B0D-4B23-AEE6-126FE96CEAEF}" type="datetimeFigureOut">
              <a:rPr lang="es-EC" smtClean="0"/>
              <a:t>11/9/2021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3CDE4BD-5CCA-4EF5-A666-95D1E407EA3A}" type="slidenum">
              <a:rPr lang="es-EC" smtClean="0"/>
              <a:t>‹Nº›</a:t>
            </a:fld>
            <a:endParaRPr lang="es-EC"/>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1638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62083C0-1B0D-4B23-AEE6-126FE96CEAEF}" type="datetimeFigureOut">
              <a:rPr lang="es-EC" smtClean="0"/>
              <a:t>11/9/2021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3CDE4BD-5CCA-4EF5-A666-95D1E407EA3A}" type="slidenum">
              <a:rPr lang="es-EC" smtClean="0"/>
              <a:t>‹Nº›</a:t>
            </a:fld>
            <a:endParaRPr lang="es-EC"/>
          </a:p>
        </p:txBody>
      </p:sp>
    </p:spTree>
    <p:extLst>
      <p:ext uri="{BB962C8B-B14F-4D97-AF65-F5344CB8AC3E}">
        <p14:creationId xmlns:p14="http://schemas.microsoft.com/office/powerpoint/2010/main" val="1424352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62083C0-1B0D-4B23-AEE6-126FE96CEAEF}" type="datetimeFigureOut">
              <a:rPr lang="es-EC" smtClean="0"/>
              <a:t>11/9/2021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3CDE4BD-5CCA-4EF5-A666-95D1E407EA3A}" type="slidenum">
              <a:rPr lang="es-EC" smtClean="0"/>
              <a:t>‹Nº›</a:t>
            </a:fld>
            <a:endParaRPr lang="es-EC"/>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4288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62083C0-1B0D-4B23-AEE6-126FE96CEAEF}" type="datetimeFigureOut">
              <a:rPr lang="es-EC" smtClean="0"/>
              <a:t>11/9/2021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3CDE4BD-5CCA-4EF5-A666-95D1E407EA3A}" type="slidenum">
              <a:rPr lang="es-EC" smtClean="0"/>
              <a:t>‹Nº›</a:t>
            </a:fld>
            <a:endParaRPr lang="es-EC"/>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6211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62083C0-1B0D-4B23-AEE6-126FE96CEAEF}" type="datetimeFigureOut">
              <a:rPr lang="es-EC" smtClean="0"/>
              <a:t>11/9/2021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3CDE4BD-5CCA-4EF5-A666-95D1E407EA3A}" type="slidenum">
              <a:rPr lang="es-EC" smtClean="0"/>
              <a:t>‹Nº›</a:t>
            </a:fld>
            <a:endParaRPr lang="es-EC"/>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8345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62083C0-1B0D-4B23-AEE6-126FE96CEAEF}" type="datetimeFigureOut">
              <a:rPr lang="es-EC" smtClean="0"/>
              <a:t>11/9/2021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3CDE4BD-5CCA-4EF5-A666-95D1E407EA3A}" type="slidenum">
              <a:rPr lang="es-EC" smtClean="0"/>
              <a:t>‹Nº›</a:t>
            </a:fld>
            <a:endParaRPr lang="es-EC"/>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9788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62083C0-1B0D-4B23-AEE6-126FE96CEAEF}" type="datetimeFigureOut">
              <a:rPr lang="es-EC" smtClean="0"/>
              <a:t>11/9/2021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3CDE4BD-5CCA-4EF5-A666-95D1E407EA3A}" type="slidenum">
              <a:rPr lang="es-EC" smtClean="0"/>
              <a:t>‹Nº›</a:t>
            </a:fld>
            <a:endParaRPr lang="es-EC"/>
          </a:p>
        </p:txBody>
      </p:sp>
    </p:spTree>
    <p:extLst>
      <p:ext uri="{BB962C8B-B14F-4D97-AF65-F5344CB8AC3E}">
        <p14:creationId xmlns:p14="http://schemas.microsoft.com/office/powerpoint/2010/main" val="1923535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62083C0-1B0D-4B23-AEE6-126FE96CEAEF}" type="datetimeFigureOut">
              <a:rPr lang="es-EC" smtClean="0"/>
              <a:t>11/9/2021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3CDE4BD-5CCA-4EF5-A666-95D1E407EA3A}" type="slidenum">
              <a:rPr lang="es-EC" smtClean="0"/>
              <a:t>‹Nº›</a:t>
            </a:fld>
            <a:endParaRPr lang="es-EC"/>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893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162083C0-1B0D-4B23-AEE6-126FE96CEAEF}" type="datetimeFigureOut">
              <a:rPr lang="es-EC" smtClean="0"/>
              <a:t>11/9/2021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3CDE4BD-5CCA-4EF5-A666-95D1E407EA3A}" type="slidenum">
              <a:rPr lang="es-EC" smtClean="0"/>
              <a:t>‹Nº›</a:t>
            </a:fld>
            <a:endParaRPr lang="es-EC"/>
          </a:p>
        </p:txBody>
      </p:sp>
    </p:spTree>
    <p:extLst>
      <p:ext uri="{BB962C8B-B14F-4D97-AF65-F5344CB8AC3E}">
        <p14:creationId xmlns:p14="http://schemas.microsoft.com/office/powerpoint/2010/main" val="2838110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162083C0-1B0D-4B23-AEE6-126FE96CEAEF}" type="datetimeFigureOut">
              <a:rPr lang="es-EC" smtClean="0"/>
              <a:t>11/9/2021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A3CDE4BD-5CCA-4EF5-A666-95D1E407EA3A}" type="slidenum">
              <a:rPr lang="es-EC" smtClean="0"/>
              <a:t>‹Nº›</a:t>
            </a:fld>
            <a:endParaRPr lang="es-EC"/>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4101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62083C0-1B0D-4B23-AEE6-126FE96CEAEF}" type="datetimeFigureOut">
              <a:rPr lang="es-EC" smtClean="0"/>
              <a:t>11/9/2021</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A3CDE4BD-5CCA-4EF5-A666-95D1E407EA3A}" type="slidenum">
              <a:rPr lang="es-EC" smtClean="0"/>
              <a:t>‹Nº›</a:t>
            </a:fld>
            <a:endParaRPr lang="es-EC"/>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8810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2083C0-1B0D-4B23-AEE6-126FE96CEAEF}" type="datetimeFigureOut">
              <a:rPr lang="es-EC" smtClean="0"/>
              <a:t>11/9/2021</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A3CDE4BD-5CCA-4EF5-A666-95D1E407EA3A}" type="slidenum">
              <a:rPr lang="es-EC" smtClean="0"/>
              <a:t>‹Nº›</a:t>
            </a:fld>
            <a:endParaRPr lang="es-EC"/>
          </a:p>
        </p:txBody>
      </p:sp>
    </p:spTree>
    <p:extLst>
      <p:ext uri="{BB962C8B-B14F-4D97-AF65-F5344CB8AC3E}">
        <p14:creationId xmlns:p14="http://schemas.microsoft.com/office/powerpoint/2010/main" val="3460166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62083C0-1B0D-4B23-AEE6-126FE96CEAEF}" type="datetimeFigureOut">
              <a:rPr lang="es-EC" smtClean="0"/>
              <a:t>11/9/2021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3CDE4BD-5CCA-4EF5-A666-95D1E407EA3A}" type="slidenum">
              <a:rPr lang="es-EC" smtClean="0"/>
              <a:t>‹Nº›</a:t>
            </a:fld>
            <a:endParaRPr lang="es-EC"/>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9862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62083C0-1B0D-4B23-AEE6-126FE96CEAEF}" type="datetimeFigureOut">
              <a:rPr lang="es-EC" smtClean="0"/>
              <a:t>11/9/2021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3CDE4BD-5CCA-4EF5-A666-95D1E407EA3A}" type="slidenum">
              <a:rPr lang="es-EC" smtClean="0"/>
              <a:t>‹Nº›</a:t>
            </a:fld>
            <a:endParaRPr lang="es-EC"/>
          </a:p>
        </p:txBody>
      </p:sp>
    </p:spTree>
    <p:extLst>
      <p:ext uri="{BB962C8B-B14F-4D97-AF65-F5344CB8AC3E}">
        <p14:creationId xmlns:p14="http://schemas.microsoft.com/office/powerpoint/2010/main" val="3352547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62083C0-1B0D-4B23-AEE6-126FE96CEAEF}" type="datetimeFigureOut">
              <a:rPr lang="es-EC" smtClean="0"/>
              <a:t>11/9/2021</a:t>
            </a:fld>
            <a:endParaRPr lang="es-EC"/>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EC"/>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3CDE4BD-5CCA-4EF5-A666-95D1E407EA3A}" type="slidenum">
              <a:rPr lang="es-EC" smtClean="0"/>
              <a:t>‹Nº›</a:t>
            </a:fld>
            <a:endParaRPr lang="es-EC"/>
          </a:p>
        </p:txBody>
      </p:sp>
    </p:spTree>
    <p:extLst>
      <p:ext uri="{BB962C8B-B14F-4D97-AF65-F5344CB8AC3E}">
        <p14:creationId xmlns:p14="http://schemas.microsoft.com/office/powerpoint/2010/main" val="183220613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2.wma"/><Relationship Id="rId4" Type="http://schemas.microsoft.com/office/2007/relationships/media" Target="../media/media2.wma"/></Relationships>
</file>

<file path=ppt/slides/_rels/slide10.xml.rels><?xml version="1.0" encoding="UTF-8" standalone="yes"?>
<Relationships xmlns="http://schemas.openxmlformats.org/package/2006/relationships"><Relationship Id="rId3" Type="http://schemas.openxmlformats.org/officeDocument/2006/relationships/audio" Target="../media/media11.wma"/><Relationship Id="rId7" Type="http://schemas.openxmlformats.org/officeDocument/2006/relationships/image" Target="../media/image7.png"/><Relationship Id="rId2" Type="http://schemas.microsoft.com/office/2007/relationships/media" Target="../media/media11.wma"/><Relationship Id="rId1" Type="http://schemas.openxmlformats.org/officeDocument/2006/relationships/tags" Target="../tags/tag1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2.wma"/><Relationship Id="rId7" Type="http://schemas.openxmlformats.org/officeDocument/2006/relationships/image" Target="../media/image7.png"/><Relationship Id="rId2" Type="http://schemas.microsoft.com/office/2007/relationships/media" Target="../media/media12.wma"/><Relationship Id="rId1" Type="http://schemas.openxmlformats.org/officeDocument/2006/relationships/tags" Target="../tags/tag1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7.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audio" Target="../media/media14.wma"/><Relationship Id="rId7" Type="http://schemas.openxmlformats.org/officeDocument/2006/relationships/image" Target="../media/image7.png"/><Relationship Id="rId2" Type="http://schemas.microsoft.com/office/2007/relationships/media" Target="../media/media14.wma"/><Relationship Id="rId1" Type="http://schemas.openxmlformats.org/officeDocument/2006/relationships/tags" Target="../tags/tag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7.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audio" Target="../media/media16.wma"/><Relationship Id="rId2" Type="http://schemas.microsoft.com/office/2007/relationships/media" Target="../media/media16.wma"/><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27.jpe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3.wma"/><Relationship Id="rId2" Type="http://schemas.microsoft.com/office/2007/relationships/media" Target="../media/media3.wm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4.wma"/><Relationship Id="rId2" Type="http://schemas.microsoft.com/office/2007/relationships/media" Target="../media/media4.wm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5.wma"/><Relationship Id="rId2" Type="http://schemas.microsoft.com/office/2007/relationships/media" Target="../media/media5.wm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6.wma"/><Relationship Id="rId2" Type="http://schemas.microsoft.com/office/2007/relationships/media" Target="../media/media6.wm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7.wma"/><Relationship Id="rId2" Type="http://schemas.microsoft.com/office/2007/relationships/media" Target="../media/media7.wma"/><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8.wma"/><Relationship Id="rId7" Type="http://schemas.openxmlformats.org/officeDocument/2006/relationships/image" Target="../media/image7.png"/><Relationship Id="rId2" Type="http://schemas.microsoft.com/office/2007/relationships/media" Target="../media/media8.wma"/><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9.wma"/><Relationship Id="rId7" Type="http://schemas.openxmlformats.org/officeDocument/2006/relationships/image" Target="../media/image16.jpeg"/><Relationship Id="rId2" Type="http://schemas.microsoft.com/office/2007/relationships/media" Target="../media/media9.wma"/><Relationship Id="rId1" Type="http://schemas.openxmlformats.org/officeDocument/2006/relationships/tags" Target="../tags/tag8.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10.wma"/><Relationship Id="rId7" Type="http://schemas.openxmlformats.org/officeDocument/2006/relationships/image" Target="../media/image7.png"/><Relationship Id="rId2" Type="http://schemas.microsoft.com/office/2007/relationships/media" Target="../media/media10.wma"/><Relationship Id="rId1" Type="http://schemas.openxmlformats.org/officeDocument/2006/relationships/tags" Target="../tags/tag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DIE TE AMA COMO YO INSTRUMENTAL">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928953" y="0"/>
            <a:ext cx="279748" cy="279748"/>
          </a:xfrm>
          <a:prstGeom prst="rect">
            <a:avLst/>
          </a:prstGeom>
        </p:spPr>
      </p:pic>
      <p:sp>
        <p:nvSpPr>
          <p:cNvPr id="2" name="Título 1"/>
          <p:cNvSpPr>
            <a:spLocks noGrp="1"/>
          </p:cNvSpPr>
          <p:nvPr>
            <p:ph type="ctrTitle"/>
          </p:nvPr>
        </p:nvSpPr>
        <p:spPr>
          <a:xfrm>
            <a:off x="1698657" y="3172263"/>
            <a:ext cx="9144000" cy="725805"/>
          </a:xfrm>
        </p:spPr>
        <p:txBody>
          <a:bodyPr>
            <a:noAutofit/>
          </a:bodyPr>
          <a:lstStyle/>
          <a:p>
            <a:r>
              <a:rPr lang="es-EC" b="1" dirty="0" smtClean="0"/>
              <a:t/>
            </a:r>
            <a:br>
              <a:rPr lang="es-EC" b="1" dirty="0" smtClean="0"/>
            </a:br>
            <a:r>
              <a:rPr lang="es-EC" b="1" dirty="0"/>
              <a:t/>
            </a:r>
            <a:br>
              <a:rPr lang="es-EC" b="1" dirty="0"/>
            </a:br>
            <a:r>
              <a:rPr lang="es-EC" b="1" dirty="0" smtClean="0"/>
              <a:t/>
            </a:r>
            <a:br>
              <a:rPr lang="es-EC" b="1" dirty="0" smtClean="0"/>
            </a:br>
            <a:r>
              <a:rPr lang="es-EC" b="1" dirty="0" smtClean="0"/>
              <a:t>EJE II </a:t>
            </a:r>
            <a:br>
              <a:rPr lang="es-EC" b="1" dirty="0" smtClean="0"/>
            </a:br>
            <a:r>
              <a:rPr lang="es-EC" b="1" dirty="0" smtClean="0"/>
              <a:t>Formación Cristiana </a:t>
            </a:r>
            <a:br>
              <a:rPr lang="es-EC" b="1" dirty="0" smtClean="0"/>
            </a:br>
            <a:endParaRPr lang="es-EC" b="1" dirty="0"/>
          </a:p>
        </p:txBody>
      </p:sp>
      <p:sp>
        <p:nvSpPr>
          <p:cNvPr id="3" name="Subtítulo 2"/>
          <p:cNvSpPr>
            <a:spLocks noGrp="1"/>
          </p:cNvSpPr>
          <p:nvPr>
            <p:ph type="subTitle" idx="1"/>
          </p:nvPr>
        </p:nvSpPr>
        <p:spPr>
          <a:xfrm>
            <a:off x="939452" y="3249537"/>
            <a:ext cx="10313096" cy="2332827"/>
          </a:xfrm>
        </p:spPr>
        <p:txBody>
          <a:bodyPr>
            <a:normAutofit fontScale="92500" lnSpcReduction="20000"/>
          </a:bodyPr>
          <a:lstStyle/>
          <a:p>
            <a:pPr algn="ctr"/>
            <a:r>
              <a:rPr lang="es-ES" sz="4600" b="1" dirty="0" smtClean="0"/>
              <a:t>Tema 2 </a:t>
            </a:r>
          </a:p>
          <a:p>
            <a:pPr algn="ctr"/>
            <a:r>
              <a:rPr lang="es-ES" sz="4600" b="1" dirty="0" smtClean="0"/>
              <a:t>JESUCRISTO </a:t>
            </a:r>
            <a:endParaRPr lang="es-EC" sz="4600" b="1" dirty="0"/>
          </a:p>
          <a:p>
            <a:pPr algn="ctr"/>
            <a:r>
              <a:rPr lang="es-ES" sz="4600" b="1" dirty="0"/>
              <a:t>Culmen de nuestra Fe </a:t>
            </a:r>
            <a:endParaRPr lang="es-EC" sz="4600" b="1" dirty="0"/>
          </a:p>
          <a:p>
            <a:endParaRPr lang="es-EC" dirty="0"/>
          </a:p>
        </p:txBody>
      </p:sp>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41319651"/>
      </p:ext>
    </p:extLst>
  </p:cSld>
  <p:clrMapOvr>
    <a:masterClrMapping/>
  </p:clrMapOvr>
  <mc:AlternateContent xmlns:mc="http://schemas.openxmlformats.org/markup-compatibility/2006" xmlns:p14="http://schemas.microsoft.com/office/powerpoint/2010/main">
    <mc:Choice Requires="p14">
      <p:transition spd="slow" p14:dur="1600" advTm="10481">
        <p14:gallery dir="l"/>
      </p:transition>
    </mc:Choice>
    <mc:Fallback xmlns="">
      <p:transition spd="slow" advTm="104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circle(in)">
                                      <p:cBhvr>
                                        <p:cTn id="29" dur="20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circle(in)">
                                      <p:cBhvr>
                                        <p:cTn id="34" dur="20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circle(in)">
                                      <p:cBhvr>
                                        <p:cTn id="39" dur="2000"/>
                                        <p:tgtEl>
                                          <p:spTgt spid="3">
                                            <p:txEl>
                                              <p:pRg st="2" end="2"/>
                                            </p:txEl>
                                          </p:spTgt>
                                        </p:tgtEl>
                                      </p:cBhvr>
                                    </p:animEffect>
                                  </p:childTnLst>
                                </p:cTn>
                              </p:par>
                            </p:childTnLst>
                          </p:cTn>
                        </p:par>
                        <p:par>
                          <p:cTn id="40" fill="hold">
                            <p:stCondLst>
                              <p:cond delay="2000"/>
                            </p:stCondLst>
                            <p:childTnLst>
                              <p:par>
                                <p:cTn id="41" presetID="1" presetClass="mediacall" presetSubtype="0" fill="hold" nodeType="afterEffect">
                                  <p:stCondLst>
                                    <p:cond delay="0"/>
                                  </p:stCondLst>
                                  <p:childTnLst>
                                    <p:cmd type="call" cmd="playFrom(0.0)">
                                      <p:cBhvr>
                                        <p:cTn id="4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3" repeatCount="indefinite" fill="hold" display="0">
                  <p:stCondLst>
                    <p:cond delay="indefinite"/>
                  </p:stCondLst>
                  <p:endCondLst>
                    <p:cond evt="onStopAudio" delay="0">
                      <p:tgtEl>
                        <p:sldTgt/>
                      </p:tgtEl>
                    </p:cond>
                  </p:endCondLst>
                </p:cTn>
                <p:tgtEl>
                  <p:spTgt spid="4"/>
                </p:tgtEl>
              </p:cMediaNode>
            </p:audio>
            <p:audio isNarration="1">
              <p:cMediaNode vol="80000" showWhenStopped="0">
                <p:cTn id="44"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extLst>
    <p:ext uri="{E180D4A7-C9FB-4DFB-919C-405C955672EB}">
      <p14:showEvtLst xmlns:p14="http://schemas.microsoft.com/office/powerpoint/2010/main">
        <p14:playEvt time="10166"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nachevarria.files.wordpress.com/2013/04/262448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932" y="635357"/>
            <a:ext cx="10734805" cy="568707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Marcador de contenido 2"/>
          <p:cNvSpPr>
            <a:spLocks noGrp="1"/>
          </p:cNvSpPr>
          <p:nvPr>
            <p:ph idx="1"/>
          </p:nvPr>
        </p:nvSpPr>
        <p:spPr>
          <a:xfrm>
            <a:off x="688932" y="815813"/>
            <a:ext cx="10734805" cy="1438871"/>
          </a:xfrm>
        </p:spPr>
        <p:txBody>
          <a:bodyPr>
            <a:noAutofit/>
          </a:bodyPr>
          <a:lstStyle/>
          <a:p>
            <a:pPr algn="just"/>
            <a:r>
              <a:rPr lang="es-ES" sz="3200" b="1" dirty="0" smtClean="0">
                <a:solidFill>
                  <a:schemeClr val="tx1"/>
                </a:solidFill>
                <a:effectLst>
                  <a:glow rad="139700">
                    <a:schemeClr val="accent6">
                      <a:satMod val="175000"/>
                      <a:alpha val="40000"/>
                    </a:schemeClr>
                  </a:glow>
                </a:effectLst>
              </a:rPr>
              <a:t>La </a:t>
            </a:r>
            <a:r>
              <a:rPr lang="es-ES" sz="3200" b="1" dirty="0">
                <a:solidFill>
                  <a:schemeClr val="tx1"/>
                </a:solidFill>
                <a:effectLst>
                  <a:glow rad="139700">
                    <a:schemeClr val="accent6">
                      <a:satMod val="175000"/>
                      <a:alpha val="40000"/>
                    </a:schemeClr>
                  </a:glow>
                </a:effectLst>
              </a:rPr>
              <a:t>fe implica para nosotros fidelidad.  Fidelidad a Dios en Jesucristo y Fidelidad a Jesucristo en los pobres</a:t>
            </a:r>
            <a:endParaRPr lang="es-EC" sz="3200" b="1" dirty="0">
              <a:solidFill>
                <a:schemeClr val="tx1"/>
              </a:solidFill>
              <a:effectLst>
                <a:glow rad="139700">
                  <a:schemeClr val="accent6">
                    <a:satMod val="175000"/>
                    <a:alpha val="40000"/>
                  </a:schemeClr>
                </a:glow>
              </a:effectLst>
            </a:endParaRPr>
          </a:p>
        </p:txBody>
      </p:sp>
      <p:sp>
        <p:nvSpPr>
          <p:cNvPr id="4" name="Marcador de contenido 2"/>
          <p:cNvSpPr txBox="1">
            <a:spLocks/>
          </p:cNvSpPr>
          <p:nvPr/>
        </p:nvSpPr>
        <p:spPr>
          <a:xfrm>
            <a:off x="688932" y="2519353"/>
            <a:ext cx="6801632" cy="3731135"/>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a:buNone/>
            </a:pPr>
            <a:endParaRPr lang="es-EC" sz="3800" b="1" dirty="0"/>
          </a:p>
        </p:txBody>
      </p:sp>
      <p:pic>
        <p:nvPicPr>
          <p:cNvPr id="7170" name="Picture 2" descr="http://photos.geni.com/p13/12/44/17/fa/5344483c2694d51f/guw93jev_large.jpg"/>
          <p:cNvPicPr>
            <a:picLocks noChangeAspect="1" noChangeArrowheads="1"/>
          </p:cNvPicPr>
          <p:nvPr/>
        </p:nvPicPr>
        <p:blipFill rotWithShape="1">
          <a:blip r:embed="rId6">
            <a:extLst>
              <a:ext uri="{28A0092B-C50C-407E-A947-70E740481C1C}">
                <a14:useLocalDpi xmlns:a14="http://schemas.microsoft.com/office/drawing/2010/main" val="0"/>
              </a:ext>
            </a:extLst>
          </a:blip>
          <a:srcRect l="19053" r="17618"/>
          <a:stretch/>
        </p:blipFill>
        <p:spPr bwMode="auto">
          <a:xfrm>
            <a:off x="8154444" y="2519353"/>
            <a:ext cx="2605414" cy="318161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ángulo 1"/>
          <p:cNvSpPr/>
          <p:nvPr/>
        </p:nvSpPr>
        <p:spPr>
          <a:xfrm>
            <a:off x="1244252" y="2218615"/>
            <a:ext cx="6246312" cy="4031873"/>
          </a:xfrm>
          <a:prstGeom prst="rect">
            <a:avLst/>
          </a:prstGeom>
        </p:spPr>
        <p:txBody>
          <a:bodyPr wrap="square">
            <a:spAutoFit/>
          </a:bodyPr>
          <a:lstStyle/>
          <a:p>
            <a:pPr algn="just"/>
            <a:r>
              <a:rPr lang="es-ES" sz="3200" b="1" dirty="0">
                <a:ln w="9525">
                  <a:solidFill>
                    <a:schemeClr val="tx1">
                      <a:lumMod val="75000"/>
                      <a:lumOff val="25000"/>
                    </a:schemeClr>
                  </a:solidFill>
                  <a:prstDash val="solid"/>
                </a:ln>
                <a:effectLst>
                  <a:glow rad="139700">
                    <a:schemeClr val="accent6">
                      <a:satMod val="175000"/>
                      <a:alpha val="40000"/>
                    </a:schemeClr>
                  </a:glow>
                  <a:outerShdw blurRad="12700" dist="38100" dir="2700000" algn="tl" rotWithShape="0">
                    <a:schemeClr val="bg1">
                      <a:lumMod val="50000"/>
                    </a:schemeClr>
                  </a:outerShdw>
                </a:effectLst>
              </a:rPr>
              <a:t>Como nos dice Elisabeth de </a:t>
            </a:r>
            <a:r>
              <a:rPr lang="es-ES" sz="3200" b="1" dirty="0" err="1">
                <a:ln w="9525">
                  <a:solidFill>
                    <a:schemeClr val="tx1">
                      <a:lumMod val="75000"/>
                      <a:lumOff val="25000"/>
                    </a:schemeClr>
                  </a:solidFill>
                  <a:prstDash val="solid"/>
                </a:ln>
                <a:effectLst>
                  <a:glow rad="139700">
                    <a:schemeClr val="accent6">
                      <a:satMod val="175000"/>
                      <a:alpha val="40000"/>
                    </a:schemeClr>
                  </a:glow>
                  <a:outerShdw blurRad="12700" dist="38100" dir="2700000" algn="tl" rotWithShape="0">
                    <a:schemeClr val="bg1">
                      <a:lumMod val="50000"/>
                    </a:schemeClr>
                  </a:outerShdw>
                </a:effectLst>
              </a:rPr>
              <a:t>Robiano</a:t>
            </a:r>
            <a:r>
              <a:rPr lang="es-ES" sz="3200" b="1" dirty="0">
                <a:ln w="9525">
                  <a:solidFill>
                    <a:schemeClr val="tx1">
                      <a:lumMod val="75000"/>
                      <a:lumOff val="25000"/>
                    </a:schemeClr>
                  </a:solidFill>
                  <a:prstDash val="solid"/>
                </a:ln>
                <a:effectLst>
                  <a:glow rad="139700">
                    <a:schemeClr val="accent6">
                      <a:satMod val="175000"/>
                      <a:alpha val="40000"/>
                    </a:schemeClr>
                  </a:glow>
                  <a:outerShdw blurRad="12700" dist="38100" dir="2700000" algn="tl" rotWithShape="0">
                    <a:schemeClr val="bg1">
                      <a:lumMod val="50000"/>
                    </a:schemeClr>
                  </a:outerShdw>
                </a:effectLst>
              </a:rPr>
              <a:t>.</a:t>
            </a:r>
          </a:p>
          <a:p>
            <a:pPr algn="just"/>
            <a:endParaRPr lang="es-ES" sz="3200" b="1" dirty="0">
              <a:ln w="9525">
                <a:solidFill>
                  <a:schemeClr val="tx1">
                    <a:lumMod val="75000"/>
                    <a:lumOff val="25000"/>
                  </a:schemeClr>
                </a:solidFill>
                <a:prstDash val="solid"/>
              </a:ln>
              <a:effectLst>
                <a:glow rad="139700">
                  <a:schemeClr val="accent6">
                    <a:satMod val="175000"/>
                    <a:alpha val="40000"/>
                  </a:schemeClr>
                </a:glow>
                <a:outerShdw blurRad="12700" dist="38100" dir="2700000" algn="tl" rotWithShape="0">
                  <a:schemeClr val="bg1">
                    <a:lumMod val="50000"/>
                  </a:schemeClr>
                </a:outerShdw>
              </a:effectLst>
            </a:endParaRPr>
          </a:p>
          <a:p>
            <a:pPr algn="ctr"/>
            <a:r>
              <a:rPr lang="es-ES" sz="4000" b="1" i="1" dirty="0">
                <a:ln w="9525">
                  <a:solidFill>
                    <a:schemeClr val="tx1">
                      <a:lumMod val="75000"/>
                      <a:lumOff val="25000"/>
                    </a:schemeClr>
                  </a:solidFill>
                  <a:prstDash val="solid"/>
                </a:ln>
                <a:effectLst>
                  <a:glow rad="139700">
                    <a:schemeClr val="accent6">
                      <a:satMod val="175000"/>
                      <a:alpha val="40000"/>
                    </a:schemeClr>
                  </a:glow>
                  <a:outerShdw blurRad="12700" dist="38100" dir="2700000" algn="tl" rotWithShape="0">
                    <a:schemeClr val="bg1">
                      <a:lumMod val="50000"/>
                    </a:schemeClr>
                  </a:outerShdw>
                </a:effectLst>
              </a:rPr>
              <a:t>“Dios no le fallará si usted verdaderamente  se ha entregado con Él para la eternidad”.</a:t>
            </a:r>
            <a:r>
              <a:rPr lang="es-ES" sz="3600" b="1" dirty="0">
                <a:ln>
                  <a:solidFill>
                    <a:schemeClr val="tx1">
                      <a:lumMod val="75000"/>
                      <a:lumOff val="25000"/>
                    </a:schemeClr>
                  </a:solidFill>
                </a:ln>
                <a:effectLst>
                  <a:glow rad="139700">
                    <a:schemeClr val="accent6">
                      <a:satMod val="175000"/>
                      <a:alpha val="40000"/>
                    </a:schemeClr>
                  </a:glow>
                </a:effectLst>
              </a:rPr>
              <a:t> </a:t>
            </a:r>
            <a:endParaRPr lang="es-EC" sz="3600" b="1" dirty="0">
              <a:ln>
                <a:solidFill>
                  <a:schemeClr val="tx1">
                    <a:lumMod val="75000"/>
                    <a:lumOff val="25000"/>
                  </a:schemeClr>
                </a:solidFill>
              </a:ln>
              <a:effectLst>
                <a:glow rad="139700">
                  <a:schemeClr val="accent6">
                    <a:satMod val="175000"/>
                    <a:alpha val="40000"/>
                  </a:schemeClr>
                </a:glow>
              </a:effectLst>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89688569"/>
      </p:ext>
    </p:extLst>
  </p:cSld>
  <p:clrMapOvr>
    <a:masterClrMapping/>
  </p:clrMapOvr>
  <p:transition spd="slow" advTm="2446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wipe(down)">
                                      <p:cBhvr>
                                        <p:cTn id="11" dur="580">
                                          <p:stCondLst>
                                            <p:cond delay="0"/>
                                          </p:stCondLst>
                                        </p:cTn>
                                        <p:tgtEl>
                                          <p:spTgt spid="7170"/>
                                        </p:tgtEl>
                                      </p:cBhvr>
                                    </p:animEffect>
                                    <p:anim calcmode="lin" valueType="num">
                                      <p:cBhvr>
                                        <p:cTn id="12"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17" dur="26">
                                          <p:stCondLst>
                                            <p:cond delay="650"/>
                                          </p:stCondLst>
                                        </p:cTn>
                                        <p:tgtEl>
                                          <p:spTgt spid="7170"/>
                                        </p:tgtEl>
                                      </p:cBhvr>
                                      <p:to x="100000" y="60000"/>
                                    </p:animScale>
                                    <p:animScale>
                                      <p:cBhvr>
                                        <p:cTn id="18" dur="166" decel="50000">
                                          <p:stCondLst>
                                            <p:cond delay="676"/>
                                          </p:stCondLst>
                                        </p:cTn>
                                        <p:tgtEl>
                                          <p:spTgt spid="7170"/>
                                        </p:tgtEl>
                                      </p:cBhvr>
                                      <p:to x="100000" y="100000"/>
                                    </p:animScale>
                                    <p:animScale>
                                      <p:cBhvr>
                                        <p:cTn id="19" dur="26">
                                          <p:stCondLst>
                                            <p:cond delay="1312"/>
                                          </p:stCondLst>
                                        </p:cTn>
                                        <p:tgtEl>
                                          <p:spTgt spid="7170"/>
                                        </p:tgtEl>
                                      </p:cBhvr>
                                      <p:to x="100000" y="80000"/>
                                    </p:animScale>
                                    <p:animScale>
                                      <p:cBhvr>
                                        <p:cTn id="20" dur="166" decel="50000">
                                          <p:stCondLst>
                                            <p:cond delay="1338"/>
                                          </p:stCondLst>
                                        </p:cTn>
                                        <p:tgtEl>
                                          <p:spTgt spid="7170"/>
                                        </p:tgtEl>
                                      </p:cBhvr>
                                      <p:to x="100000" y="100000"/>
                                    </p:animScale>
                                    <p:animScale>
                                      <p:cBhvr>
                                        <p:cTn id="21" dur="26">
                                          <p:stCondLst>
                                            <p:cond delay="1642"/>
                                          </p:stCondLst>
                                        </p:cTn>
                                        <p:tgtEl>
                                          <p:spTgt spid="7170"/>
                                        </p:tgtEl>
                                      </p:cBhvr>
                                      <p:to x="100000" y="90000"/>
                                    </p:animScale>
                                    <p:animScale>
                                      <p:cBhvr>
                                        <p:cTn id="22" dur="166" decel="50000">
                                          <p:stCondLst>
                                            <p:cond delay="1668"/>
                                          </p:stCondLst>
                                        </p:cTn>
                                        <p:tgtEl>
                                          <p:spTgt spid="7170"/>
                                        </p:tgtEl>
                                      </p:cBhvr>
                                      <p:to x="100000" y="100000"/>
                                    </p:animScale>
                                    <p:animScale>
                                      <p:cBhvr>
                                        <p:cTn id="23" dur="26">
                                          <p:stCondLst>
                                            <p:cond delay="1808"/>
                                          </p:stCondLst>
                                        </p:cTn>
                                        <p:tgtEl>
                                          <p:spTgt spid="7170"/>
                                        </p:tgtEl>
                                      </p:cBhvr>
                                      <p:to x="100000" y="95000"/>
                                    </p:animScale>
                                    <p:animScale>
                                      <p:cBhvr>
                                        <p:cTn id="24" dur="166" decel="50000">
                                          <p:stCondLst>
                                            <p:cond delay="1834"/>
                                          </p:stCondLst>
                                        </p:cTn>
                                        <p:tgtEl>
                                          <p:spTgt spid="7170"/>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nodePh="1">
                                  <p:stCondLst>
                                    <p:cond delay="0"/>
                                  </p:stCondLst>
                                  <p:endCondLst>
                                    <p:cond evt="begin" delay="0">
                                      <p:tn val="32"/>
                                    </p:cond>
                                  </p:end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barn(inVertical)">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fade">
                                      <p:cBhvr>
                                        <p:cTn id="39" dur="500"/>
                                        <p:tgtEl>
                                          <p:spTgt spid="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1000"/>
                                        <p:tgtEl>
                                          <p:spTgt spid="2">
                                            <p:txEl>
                                              <p:pRg st="2" end="2"/>
                                            </p:txEl>
                                          </p:spTgt>
                                        </p:tgtEl>
                                      </p:cBhvr>
                                    </p:animEffect>
                                    <p:anim calcmode="lin" valueType="num">
                                      <p:cBhvr>
                                        <p:cTn id="4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2.bp.blogspot.com/-CRjUZr4unls/UH-3FmaT0wI/AAAAAAAAZ6w/shBai0Rte8E/s1600/426732_258950090874336_1272405984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88" y="650875"/>
            <a:ext cx="10657356" cy="56864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ítulo 1"/>
          <p:cNvSpPr>
            <a:spLocks noGrp="1"/>
          </p:cNvSpPr>
          <p:nvPr>
            <p:ph type="title"/>
          </p:nvPr>
        </p:nvSpPr>
        <p:spPr/>
        <p:txBody>
          <a:bodyPr>
            <a:normAutofit/>
          </a:bodyPr>
          <a:lstStyle/>
          <a:p>
            <a:r>
              <a:rPr lang="es-ES" sz="3600" b="1" dirty="0" err="1">
                <a:effectLst>
                  <a:glow rad="101600">
                    <a:schemeClr val="accent5">
                      <a:satMod val="175000"/>
                      <a:alpha val="40000"/>
                    </a:schemeClr>
                  </a:glow>
                </a:effectLst>
              </a:rPr>
              <a:t>Ignatia</a:t>
            </a:r>
            <a:r>
              <a:rPr lang="es-ES" sz="3600" b="1" dirty="0">
                <a:effectLst>
                  <a:glow rad="101600">
                    <a:schemeClr val="accent5">
                      <a:satMod val="175000"/>
                      <a:alpha val="40000"/>
                    </a:schemeClr>
                  </a:glow>
                </a:effectLst>
              </a:rPr>
              <a:t> </a:t>
            </a:r>
            <a:r>
              <a:rPr lang="es-ES" sz="3600" b="1" dirty="0" err="1">
                <a:effectLst>
                  <a:glow rad="101600">
                    <a:schemeClr val="accent5">
                      <a:satMod val="175000"/>
                      <a:alpha val="40000"/>
                    </a:schemeClr>
                  </a:glow>
                </a:effectLst>
              </a:rPr>
              <a:t>Jorth</a:t>
            </a:r>
            <a:r>
              <a:rPr lang="es-ES" sz="3600" b="1" dirty="0">
                <a:effectLst>
                  <a:glow rad="101600">
                    <a:schemeClr val="accent5">
                      <a:satMod val="175000"/>
                      <a:alpha val="40000"/>
                    </a:schemeClr>
                  </a:glow>
                </a:effectLst>
              </a:rPr>
              <a:t> Fundadora de las Hermanas de la Caridad de Zagreb</a:t>
            </a:r>
            <a:endParaRPr lang="es-EC" sz="3600" b="1" dirty="0">
              <a:effectLst>
                <a:glow rad="101600">
                  <a:schemeClr val="accent5">
                    <a:satMod val="175000"/>
                    <a:alpha val="40000"/>
                  </a:schemeClr>
                </a:glow>
              </a:effectLst>
            </a:endParaRPr>
          </a:p>
        </p:txBody>
      </p:sp>
      <p:sp>
        <p:nvSpPr>
          <p:cNvPr id="3" name="Marcador de contenido 2"/>
          <p:cNvSpPr>
            <a:spLocks noGrp="1"/>
          </p:cNvSpPr>
          <p:nvPr>
            <p:ph idx="1"/>
          </p:nvPr>
        </p:nvSpPr>
        <p:spPr>
          <a:xfrm>
            <a:off x="3773510" y="2506827"/>
            <a:ext cx="7399707" cy="3318936"/>
          </a:xfrm>
        </p:spPr>
        <p:txBody>
          <a:bodyPr>
            <a:noAutofit/>
          </a:bodyPr>
          <a:lstStyle/>
          <a:p>
            <a:pPr algn="ctr"/>
            <a:r>
              <a:rPr lang="es-ES" sz="3200" b="1" i="1" dirty="0">
                <a:solidFill>
                  <a:srgbClr val="FFFF00"/>
                </a:solidFill>
                <a:effectLst>
                  <a:glow rad="228600">
                    <a:schemeClr val="accent3">
                      <a:satMod val="175000"/>
                      <a:alpha val="40000"/>
                    </a:schemeClr>
                  </a:glow>
                </a:effectLst>
              </a:rPr>
              <a:t>“Estamos al servicio de los pobres. Los pobres son hijos de Dios que servimos, lo cual es muy loable. Si nuestro trabajo suele recoger insultos e ingratitud, es porque de esta manera se puede seguir más fácilmente las huellas de nuestro Divino Maestro”.</a:t>
            </a:r>
            <a:endParaRPr lang="es-EC" sz="3200" b="1" dirty="0">
              <a:solidFill>
                <a:srgbClr val="FFFF00"/>
              </a:solidFill>
              <a:effectLst>
                <a:glow rad="228600">
                  <a:schemeClr val="accent3">
                    <a:satMod val="175000"/>
                    <a:alpha val="40000"/>
                  </a:schemeClr>
                </a:glow>
              </a:effectLst>
            </a:endParaRPr>
          </a:p>
        </p:txBody>
      </p:sp>
      <p:pic>
        <p:nvPicPr>
          <p:cNvPr id="8194" name="Picture 2" descr="https://s-media-cache-ak0.pinimg.com/236x/65/ec/05/65ec05c4675bd7fefc183c3040efc7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5547" y="2285999"/>
            <a:ext cx="2675307" cy="367854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05251533"/>
      </p:ext>
    </p:extLst>
  </p:cSld>
  <p:clrMapOvr>
    <a:masterClrMapping/>
  </p:clrMapOvr>
  <mc:AlternateContent xmlns:mc="http://schemas.openxmlformats.org/markup-compatibility/2006" xmlns:p14="http://schemas.microsoft.com/office/powerpoint/2010/main">
    <mc:Choice Requires="p14">
      <p:transition spd="slow" p14:dur="1200" advTm="25985">
        <p:dissolve/>
      </p:transition>
    </mc:Choice>
    <mc:Fallback xmlns="">
      <p:transition spd="slow" advTm="25985">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xit" presetSubtype="32" fill="hold" nodeType="clickEffect">
                                  <p:stCondLst>
                                    <p:cond delay="0"/>
                                  </p:stCondLst>
                                  <p:childTnLst>
                                    <p:animEffect transition="out" filter="circle(out)">
                                      <p:cBhvr>
                                        <p:cTn id="10" dur="2000"/>
                                        <p:tgtEl>
                                          <p:spTgt spid="8194"/>
                                        </p:tgtEl>
                                      </p:cBhvr>
                                    </p:animEffect>
                                    <p:set>
                                      <p:cBhvr>
                                        <p:cTn id="11" dur="1" fill="hold">
                                          <p:stCondLst>
                                            <p:cond delay="1999"/>
                                          </p:stCondLst>
                                        </p:cTn>
                                        <p:tgtEl>
                                          <p:spTgt spid="819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exit" presetSubtype="0" fill="hold" grpId="0" nodeType="clickEffect">
                                  <p:stCondLst>
                                    <p:cond delay="0"/>
                                  </p:stCondLst>
                                  <p:childTnLst>
                                    <p:animEffect transition="out" filter="fade">
                                      <p:cBhvr>
                                        <p:cTn id="15" dur="1000"/>
                                        <p:tgtEl>
                                          <p:spTgt spid="3">
                                            <p:txEl>
                                              <p:pRg st="0" end="0"/>
                                            </p:txEl>
                                          </p:spTgt>
                                        </p:tgtEl>
                                      </p:cBhvr>
                                    </p:animEffect>
                                    <p:anim calcmode="lin" valueType="num">
                                      <p:cBhvr>
                                        <p:cTn id="16" dur="1000"/>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p:tgtEl>
                                          <p:spTgt spid="3">
                                            <p:txEl>
                                              <p:pRg st="0" end="0"/>
                                            </p:txEl>
                                          </p:spTgt>
                                        </p:tgtEl>
                                        <p:attrNameLst>
                                          <p:attrName>ppt_y</p:attrName>
                                        </p:attrNameLst>
                                      </p:cBhvr>
                                      <p:tavLst>
                                        <p:tav tm="0">
                                          <p:val>
                                            <p:strVal val="ppt_y"/>
                                          </p:val>
                                        </p:tav>
                                        <p:tav tm="100000">
                                          <p:val>
                                            <p:strVal val="ppt_y+.1"/>
                                          </p:val>
                                        </p:tav>
                                      </p:tavLst>
                                    </p:anim>
                                    <p:set>
                                      <p:cBhvr>
                                        <p:cTn id="18"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vidaesperanzayverdad.org/images/made/uploads/images/fe_724_4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615" y="603967"/>
            <a:ext cx="10767121" cy="558372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Marcador de contenido 2"/>
          <p:cNvSpPr>
            <a:spLocks noGrp="1"/>
          </p:cNvSpPr>
          <p:nvPr>
            <p:ph idx="1"/>
          </p:nvPr>
        </p:nvSpPr>
        <p:spPr>
          <a:xfrm>
            <a:off x="932166" y="3395831"/>
            <a:ext cx="10216018" cy="2242158"/>
          </a:xfrm>
        </p:spPr>
        <p:txBody>
          <a:bodyPr>
            <a:noAutofit/>
          </a:bodyPr>
          <a:lstStyle/>
          <a:p>
            <a:endParaRPr lang="es-ES" sz="3600" b="1" spc="50" dirty="0">
              <a:ln w="9525" cmpd="sng">
                <a:solidFill>
                  <a:schemeClr val="accent1"/>
                </a:solidFill>
                <a:prstDash val="solid"/>
              </a:ln>
              <a:solidFill>
                <a:srgbClr val="70AD47">
                  <a:tint val="1000"/>
                </a:srgbClr>
              </a:solidFill>
              <a:effectLst>
                <a:glow rad="38100">
                  <a:schemeClr val="accent1">
                    <a:alpha val="40000"/>
                  </a:schemeClr>
                </a:glow>
              </a:effectLst>
              <a:latin typeface="Berlin Sans FB Demi" panose="020E0802020502020306" pitchFamily="34" charset="0"/>
              <a:cs typeface="Aharoni" panose="02010803020104030203" pitchFamily="2" charset="-79"/>
            </a:endParaRPr>
          </a:p>
          <a:p>
            <a:r>
              <a:rPr lang="es-ES" sz="3600" b="1" spc="50" dirty="0">
                <a:ln w="9525" cmpd="sng">
                  <a:solidFill>
                    <a:schemeClr val="accent1"/>
                  </a:solidFill>
                  <a:prstDash val="solid"/>
                </a:ln>
                <a:solidFill>
                  <a:srgbClr val="70AD47">
                    <a:tint val="1000"/>
                  </a:srgbClr>
                </a:solidFill>
                <a:effectLst>
                  <a:glow rad="38100">
                    <a:schemeClr val="accent1">
                      <a:alpha val="40000"/>
                    </a:schemeClr>
                  </a:glow>
                </a:effectLst>
                <a:latin typeface="Berlin Sans FB Demi" panose="020E0802020502020306" pitchFamily="34" charset="0"/>
                <a:cs typeface="Aharoni" panose="02010803020104030203" pitchFamily="2" charset="-79"/>
              </a:rPr>
              <a:t>En algunos lugares no se cree en nada ni nadie y en otros se cree demasiado, pero en cosas que no dan vida, sino muerte</a:t>
            </a:r>
            <a:r>
              <a:rPr lang="es-ES" sz="3200" dirty="0"/>
              <a:t>. </a:t>
            </a:r>
            <a:endParaRPr lang="es-EC" sz="3200" dirty="0"/>
          </a:p>
        </p:txBody>
      </p:sp>
      <p:sp>
        <p:nvSpPr>
          <p:cNvPr id="5" name="Marcador de contenido 2"/>
          <p:cNvSpPr txBox="1">
            <a:spLocks/>
          </p:cNvSpPr>
          <p:nvPr/>
        </p:nvSpPr>
        <p:spPr>
          <a:xfrm>
            <a:off x="932166" y="905150"/>
            <a:ext cx="10216018" cy="2242158"/>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endParaRPr lang="es-ES" sz="36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Berlin Sans FB Demi" panose="020E0802020502020306" pitchFamily="34" charset="0"/>
              <a:cs typeface="Aharoni" panose="02010803020104030203" pitchFamily="2" charset="-79"/>
            </a:endParaRPr>
          </a:p>
          <a:p>
            <a:r>
              <a:rPr lang="es-ES" sz="3600" b="1" spc="50" dirty="0">
                <a:ln w="9525" cmpd="sng">
                  <a:solidFill>
                    <a:schemeClr val="accent1"/>
                  </a:solidFill>
                  <a:prstDash val="solid"/>
                </a:ln>
                <a:solidFill>
                  <a:srgbClr val="70AD47">
                    <a:tint val="1000"/>
                  </a:srgbClr>
                </a:solidFill>
                <a:effectLst>
                  <a:glow rad="38100">
                    <a:schemeClr val="accent1">
                      <a:alpha val="40000"/>
                    </a:schemeClr>
                  </a:glow>
                </a:effectLst>
                <a:latin typeface="Berlin Sans FB Demi" panose="020E0802020502020306" pitchFamily="34" charset="0"/>
                <a:cs typeface="Aharoni" panose="02010803020104030203" pitchFamily="2" charset="-79"/>
              </a:rPr>
              <a:t>Los vicentinos de hoy tenemos tanto que aportar frente a  este mundo, que ha relativizado la fe.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2330378"/>
      </p:ext>
    </p:extLst>
  </p:cSld>
  <p:clrMapOvr>
    <a:masterClrMapping/>
  </p:clrMapOvr>
  <mc:AlternateContent xmlns:mc="http://schemas.openxmlformats.org/markup-compatibility/2006" xmlns:p14="http://schemas.microsoft.com/office/powerpoint/2010/main">
    <mc:Choice Requires="p14">
      <p:transition spd="slow" p14:dur="1500" advTm="15121">
        <p:split orient="vert"/>
      </p:transition>
    </mc:Choice>
    <mc:Fallback xmlns="">
      <p:transition spd="slow" advTm="1512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hdfondos.eu/pictures/2015/0127/1/aguila-real-ave-rapaz-animales-naturaleza-pics-201098.jp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681667" y="682669"/>
            <a:ext cx="10879856" cy="542987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Marcador de contenido 2"/>
          <p:cNvSpPr>
            <a:spLocks noGrp="1"/>
          </p:cNvSpPr>
          <p:nvPr>
            <p:ph idx="1"/>
          </p:nvPr>
        </p:nvSpPr>
        <p:spPr>
          <a:xfrm>
            <a:off x="681664" y="2063585"/>
            <a:ext cx="6952969" cy="4246322"/>
          </a:xfrm>
        </p:spPr>
        <p:txBody>
          <a:bodyPr>
            <a:normAutofit fontScale="92500" lnSpcReduction="20000"/>
          </a:bodyPr>
          <a:lstStyle/>
          <a:p>
            <a:pPr algn="just"/>
            <a:endParaRPr lang="es-ES" sz="3600" b="1" spc="50" dirty="0">
              <a:ln w="9525" cmpd="sng">
                <a:solidFill>
                  <a:schemeClr val="accent1"/>
                </a:solidFill>
                <a:prstDash val="solid"/>
              </a:ln>
              <a:solidFill>
                <a:srgbClr val="70AD47">
                  <a:tint val="1000"/>
                </a:srgbClr>
              </a:solidFill>
              <a:effectLst>
                <a:glow rad="38100">
                  <a:schemeClr val="accent1">
                    <a:alpha val="40000"/>
                  </a:schemeClr>
                </a:glow>
              </a:effectLst>
              <a:latin typeface="Berlin Sans FB Demi" panose="020E0802020502020306" pitchFamily="34" charset="0"/>
              <a:cs typeface="Aharoni" panose="02010803020104030203" pitchFamily="2" charset="-79"/>
            </a:endParaRPr>
          </a:p>
          <a:p>
            <a:pPr marL="0" indent="0" algn="ctr">
              <a:buNone/>
            </a:pPr>
            <a:r>
              <a:rPr lang="es-ES" sz="3900" b="1" dirty="0"/>
              <a:t>Como decía el Beato Federico </a:t>
            </a:r>
            <a:r>
              <a:rPr lang="es-ES" sz="3900" b="1" dirty="0" err="1"/>
              <a:t>Ozanam</a:t>
            </a:r>
            <a:r>
              <a:rPr lang="es-ES" sz="3900" b="1" dirty="0"/>
              <a:t>: </a:t>
            </a:r>
            <a:endParaRPr lang="es-ES" sz="3900" b="1" dirty="0" smtClean="0"/>
          </a:p>
          <a:p>
            <a:pPr marL="0" indent="0" algn="ctr">
              <a:buNone/>
            </a:pPr>
            <a:endParaRPr lang="es-ES" sz="1900" b="1" dirty="0" smtClean="0"/>
          </a:p>
          <a:p>
            <a:pPr marL="0" indent="0" algn="ctr">
              <a:buNone/>
            </a:pPr>
            <a:r>
              <a:rPr lang="es-ES" sz="4100" b="1" i="1" dirty="0" smtClean="0"/>
              <a:t>“</a:t>
            </a:r>
            <a:r>
              <a:rPr lang="es-ES" sz="3900" b="1" i="1" dirty="0"/>
              <a:t>Nuestra fe siempre joven es capaz de satisfacer las necesidades de todos los tiempos, para sanar las heridas de todas las almas”</a:t>
            </a:r>
            <a:endParaRPr lang="es-EC" sz="3900" b="1" i="1" dirty="0"/>
          </a:p>
          <a:p>
            <a:endParaRPr lang="es-EC" dirty="0"/>
          </a:p>
        </p:txBody>
      </p:sp>
      <p:sp>
        <p:nvSpPr>
          <p:cNvPr id="7" name="Marcador de contenido 2"/>
          <p:cNvSpPr txBox="1">
            <a:spLocks/>
          </p:cNvSpPr>
          <p:nvPr/>
        </p:nvSpPr>
        <p:spPr>
          <a:xfrm>
            <a:off x="776614" y="729563"/>
            <a:ext cx="10452989" cy="2668044"/>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gn="just"/>
            <a:r>
              <a:rPr lang="es-ES" sz="4000" b="1" spc="50" dirty="0">
                <a:ln w="9525" cmpd="sng">
                  <a:solidFill>
                    <a:schemeClr val="accent1"/>
                  </a:solidFill>
                  <a:prstDash val="solid"/>
                </a:ln>
                <a:solidFill>
                  <a:srgbClr val="70AD47">
                    <a:tint val="1000"/>
                  </a:srgbClr>
                </a:solidFill>
                <a:effectLst>
                  <a:glow rad="38100">
                    <a:schemeClr val="accent1">
                      <a:alpha val="40000"/>
                    </a:schemeClr>
                  </a:glow>
                </a:effectLst>
                <a:latin typeface="Berlin Sans FB Demi" panose="020E0802020502020306" pitchFamily="34" charset="0"/>
                <a:cs typeface="Aharoni" panose="02010803020104030203" pitchFamily="2" charset="-79"/>
              </a:rPr>
              <a:t>Estamos invitados a vivir una fe capaz de trasformar la vida del mundo. </a:t>
            </a:r>
          </a:p>
          <a:p>
            <a:endParaRPr lang="es-EC" dirty="0"/>
          </a:p>
        </p:txBody>
      </p:sp>
      <p:pic>
        <p:nvPicPr>
          <p:cNvPr id="11268" name="Picture 4" descr="http://www.ssvp.es/images/FedericoOzana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9809" y="2063585"/>
            <a:ext cx="2712887" cy="3784479"/>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40728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8738">
        <p15:prstTrans prst="peelOff"/>
      </p:transition>
    </mc:Choice>
    <mc:Fallback xmlns="">
      <p:transition xmlns:p14="http://schemas.microsoft.com/office/powerpoint/2010/main" spd="slow" advTm="187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animEffect transition="in" filter="wheel(1)">
                                      <p:cBhvr>
                                        <p:cTn id="11"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americannews.com/wp-content/uploads/2015/04/Jesus_christ-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01" y="726510"/>
            <a:ext cx="10020300" cy="517951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Marcador de contenido 2"/>
          <p:cNvSpPr>
            <a:spLocks noGrp="1"/>
          </p:cNvSpPr>
          <p:nvPr>
            <p:ph idx="1"/>
          </p:nvPr>
        </p:nvSpPr>
        <p:spPr>
          <a:xfrm>
            <a:off x="1307927" y="1830423"/>
            <a:ext cx="9601196" cy="3318936"/>
          </a:xfrm>
        </p:spPr>
        <p:txBody>
          <a:bodyPr>
            <a:normAutofit fontScale="92500"/>
          </a:bodyPr>
          <a:lstStyle/>
          <a:p>
            <a:pPr algn="ctr"/>
            <a:r>
              <a:rPr lang="es-ES" sz="3600" b="1" spc="50" dirty="0">
                <a:ln w="19050" cmpd="sng">
                  <a:solidFill>
                    <a:schemeClr val="tx1">
                      <a:lumMod val="85000"/>
                      <a:lumOff val="15000"/>
                    </a:schemeClr>
                  </a:solidFill>
                  <a:prstDash val="solid"/>
                </a:ln>
                <a:solidFill>
                  <a:srgbClr val="70AD47">
                    <a:tint val="1000"/>
                  </a:srgbClr>
                </a:solidFill>
                <a:effectLst>
                  <a:glow rad="38100">
                    <a:schemeClr val="accent1">
                      <a:alpha val="40000"/>
                    </a:schemeClr>
                  </a:glow>
                </a:effectLst>
                <a:latin typeface="Berlin Sans FB Demi" panose="020E0802020502020306" pitchFamily="34" charset="0"/>
                <a:cs typeface="Aharoni" panose="02010803020104030203" pitchFamily="2" charset="-79"/>
              </a:rPr>
              <a:t>Dejemos que Jesucristo sea verdaderamente nuestro maestro</a:t>
            </a:r>
            <a:r>
              <a:rPr lang="es-ES" sz="3600" b="1" spc="50">
                <a:ln w="19050" cmpd="sng">
                  <a:solidFill>
                    <a:schemeClr val="tx1">
                      <a:lumMod val="85000"/>
                      <a:lumOff val="15000"/>
                    </a:schemeClr>
                  </a:solidFill>
                  <a:prstDash val="solid"/>
                </a:ln>
                <a:solidFill>
                  <a:srgbClr val="70AD47">
                    <a:tint val="1000"/>
                  </a:srgbClr>
                </a:solidFill>
                <a:effectLst>
                  <a:glow rad="38100">
                    <a:schemeClr val="accent1">
                      <a:alpha val="40000"/>
                    </a:schemeClr>
                  </a:glow>
                </a:effectLst>
                <a:latin typeface="Berlin Sans FB Demi" panose="020E0802020502020306" pitchFamily="34" charset="0"/>
                <a:cs typeface="Aharoni" panose="02010803020104030203" pitchFamily="2" charset="-79"/>
              </a:rPr>
              <a:t>, </a:t>
            </a:r>
            <a:r>
              <a:rPr lang="es-ES" sz="3600" b="1" spc="50" smtClean="0">
                <a:ln w="19050" cmpd="sng">
                  <a:solidFill>
                    <a:schemeClr val="tx1">
                      <a:lumMod val="85000"/>
                      <a:lumOff val="15000"/>
                    </a:schemeClr>
                  </a:solidFill>
                  <a:prstDash val="solid"/>
                </a:ln>
                <a:solidFill>
                  <a:srgbClr val="70AD47">
                    <a:tint val="1000"/>
                  </a:srgbClr>
                </a:solidFill>
                <a:effectLst>
                  <a:glow rad="38100">
                    <a:schemeClr val="accent1">
                      <a:alpha val="40000"/>
                    </a:schemeClr>
                  </a:glow>
                </a:effectLst>
                <a:latin typeface="Berlin Sans FB Demi" panose="020E0802020502020306" pitchFamily="34" charset="0"/>
                <a:cs typeface="Aharoni" panose="02010803020104030203" pitchFamily="2" charset="-79"/>
              </a:rPr>
              <a:t>que </a:t>
            </a:r>
            <a:r>
              <a:rPr lang="es-ES" sz="3600" b="1" spc="50" dirty="0">
                <a:ln w="19050" cmpd="sng">
                  <a:solidFill>
                    <a:schemeClr val="tx1">
                      <a:lumMod val="85000"/>
                      <a:lumOff val="15000"/>
                    </a:schemeClr>
                  </a:solidFill>
                  <a:prstDash val="solid"/>
                </a:ln>
                <a:solidFill>
                  <a:srgbClr val="70AD47">
                    <a:tint val="1000"/>
                  </a:srgbClr>
                </a:solidFill>
                <a:effectLst>
                  <a:glow rad="38100">
                    <a:schemeClr val="accent1">
                      <a:alpha val="40000"/>
                    </a:schemeClr>
                  </a:glow>
                </a:effectLst>
                <a:latin typeface="Berlin Sans FB Demi" panose="020E0802020502020306" pitchFamily="34" charset="0"/>
                <a:cs typeface="Aharoni" panose="02010803020104030203" pitchFamily="2" charset="-79"/>
              </a:rPr>
              <a:t>podamos no solo creer en Él, sino también creerle a Él. Que podamos seguir sus huellas que nos lleva a la  fidelidad, al Dios de la Vida, el Dios que quiere la Vida para los  Empobrecidos</a:t>
            </a:r>
            <a:endParaRPr lang="es-EC" sz="3600" b="1" spc="50" dirty="0">
              <a:ln w="19050" cmpd="sng">
                <a:solidFill>
                  <a:schemeClr val="tx1">
                    <a:lumMod val="85000"/>
                    <a:lumOff val="15000"/>
                  </a:schemeClr>
                </a:solidFill>
                <a:prstDash val="solid"/>
              </a:ln>
              <a:solidFill>
                <a:srgbClr val="70AD47">
                  <a:tint val="1000"/>
                </a:srgbClr>
              </a:solidFill>
              <a:effectLst>
                <a:glow rad="38100">
                  <a:schemeClr val="accent1">
                    <a:alpha val="40000"/>
                  </a:schemeClr>
                </a:glow>
              </a:effectLst>
              <a:latin typeface="Berlin Sans FB Demi" panose="020E0802020502020306" pitchFamily="34" charset="0"/>
              <a:cs typeface="Aharoni" panose="02010803020104030203" pitchFamily="2" charset="-79"/>
            </a:endParaRPr>
          </a:p>
          <a:p>
            <a:endParaRPr lang="es-EC"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9243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8976">
        <p15:prstTrans prst="drape"/>
      </p:transition>
    </mc:Choice>
    <mc:Fallback xmlns="">
      <p:transition xmlns:p14="http://schemas.microsoft.com/office/powerpoint/2010/main" spd="slow" advTm="189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static.com/images?q=tbn:ANd9GcSra-eHSJibIOMWE4An9BvEtmHHFv5m_tvGkgOtZWAgaV4tppCN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037" y="600073"/>
            <a:ext cx="10992590" cy="56487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ítulo 1"/>
          <p:cNvSpPr>
            <a:spLocks noGrp="1"/>
          </p:cNvSpPr>
          <p:nvPr>
            <p:ph type="title"/>
          </p:nvPr>
        </p:nvSpPr>
        <p:spPr>
          <a:xfrm>
            <a:off x="1195193" y="2120598"/>
            <a:ext cx="9601196" cy="1303867"/>
          </a:xfrm>
        </p:spPr>
        <p:txBody>
          <a:bodyPr>
            <a:normAutofit/>
          </a:bodyPr>
          <a:lstStyle/>
          <a:p>
            <a:r>
              <a:rPr lang="es-EC" sz="7200" b="1" dirty="0" smtClean="0">
                <a:ln w="19050" cmpd="sng">
                  <a:solidFill>
                    <a:schemeClr val="tx1">
                      <a:lumMod val="95000"/>
                      <a:lumOff val="5000"/>
                    </a:schemeClr>
                  </a:solidFill>
                </a:ln>
                <a:solidFill>
                  <a:schemeClr val="bg1"/>
                </a:solidFill>
              </a:rPr>
              <a:t>Gracias por su Atención </a:t>
            </a:r>
            <a:endParaRPr lang="es-EC" sz="7200" b="1" dirty="0">
              <a:ln w="19050" cmpd="sng">
                <a:solidFill>
                  <a:schemeClr val="tx1">
                    <a:lumMod val="95000"/>
                    <a:lumOff val="5000"/>
                  </a:schemeClr>
                </a:solidFill>
              </a:ln>
              <a:solidFill>
                <a:schemeClr val="bg1"/>
              </a:solidFill>
            </a:endParaRPr>
          </a:p>
        </p:txBody>
      </p:sp>
      <p:sp>
        <p:nvSpPr>
          <p:cNvPr id="5" name="Rectángulo 4"/>
          <p:cNvSpPr/>
          <p:nvPr/>
        </p:nvSpPr>
        <p:spPr>
          <a:xfrm>
            <a:off x="1632559" y="4608245"/>
            <a:ext cx="6096000" cy="923330"/>
          </a:xfrm>
          <a:prstGeom prst="rect">
            <a:avLst/>
          </a:prstGeom>
        </p:spPr>
        <p:txBody>
          <a:bodyPr>
            <a:spAutoFit/>
          </a:bodyPr>
          <a:lstStyle/>
          <a:p>
            <a:r>
              <a:rPr lang="es-ES" b="1" i="1" dirty="0">
                <a:ln>
                  <a:solidFill>
                    <a:srgbClr val="FFFF00"/>
                  </a:solidFill>
                </a:ln>
                <a:solidFill>
                  <a:schemeClr val="bg1"/>
                </a:solidFill>
                <a:latin typeface="Baskerville Old Face" panose="02020602080505020303" pitchFamily="18" charset="0"/>
              </a:rPr>
              <a:t>Imágenes de Internet Y Creaciones Personales</a:t>
            </a:r>
          </a:p>
          <a:p>
            <a:r>
              <a:rPr lang="es-ES" b="1" i="1" dirty="0">
                <a:ln>
                  <a:solidFill>
                    <a:srgbClr val="FFFF00"/>
                  </a:solidFill>
                </a:ln>
                <a:solidFill>
                  <a:schemeClr val="bg1"/>
                </a:solidFill>
                <a:latin typeface="Baskerville Old Face" panose="02020602080505020303" pitchFamily="18" charset="0"/>
              </a:rPr>
              <a:t>Música Instrumental</a:t>
            </a:r>
            <a:r>
              <a:rPr lang="es-ES" b="1" i="1" dirty="0" smtClean="0">
                <a:ln>
                  <a:solidFill>
                    <a:srgbClr val="FFFF00"/>
                  </a:solidFill>
                </a:ln>
                <a:solidFill>
                  <a:schemeClr val="bg1"/>
                </a:solidFill>
                <a:latin typeface="Baskerville Old Face" panose="02020602080505020303" pitchFamily="18" charset="0"/>
              </a:rPr>
              <a:t>: Nadie te ama como yo.</a:t>
            </a:r>
          </a:p>
          <a:p>
            <a:r>
              <a:rPr lang="es-ES" b="1" i="1" dirty="0" smtClean="0">
                <a:ln>
                  <a:solidFill>
                    <a:srgbClr val="FFFF00"/>
                  </a:solidFill>
                </a:ln>
                <a:solidFill>
                  <a:schemeClr val="bg1"/>
                </a:solidFill>
                <a:latin typeface="Baskerville Old Face" panose="02020602080505020303" pitchFamily="18" charset="0"/>
              </a:rPr>
              <a:t>Adaptación</a:t>
            </a:r>
            <a:r>
              <a:rPr lang="es-ES" b="1" i="1" dirty="0">
                <a:ln>
                  <a:solidFill>
                    <a:srgbClr val="FFFF00"/>
                  </a:solidFill>
                </a:ln>
                <a:solidFill>
                  <a:schemeClr val="bg1"/>
                </a:solidFill>
                <a:latin typeface="Baskerville Old Face" panose="02020602080505020303" pitchFamily="18" charset="0"/>
              </a:rPr>
              <a:t>: Mónica Cobos Cruz</a:t>
            </a:r>
            <a:endParaRPr lang="es-ES" i="1" dirty="0">
              <a:ln>
                <a:solidFill>
                  <a:srgbClr val="FFFF00"/>
                </a:solidFill>
              </a:ln>
              <a:solidFill>
                <a:schemeClr val="bg1"/>
              </a:solidFill>
              <a:latin typeface="Baskerville Old Face" panose="02020602080505020303"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558590867"/>
      </p:ext>
    </p:extLst>
  </p:cSld>
  <p:clrMapOvr>
    <a:masterClrMapping/>
  </p:clrMapOvr>
  <mc:AlternateContent xmlns:mc="http://schemas.openxmlformats.org/markup-compatibility/2006" xmlns:p14="http://schemas.microsoft.com/office/powerpoint/2010/main">
    <mc:Choice Requires="p14">
      <p:transition spd="slow" p14:dur="1250" advTm="10993">
        <p14:flip dir="r"/>
      </p:transition>
    </mc:Choice>
    <mc:Fallback xmlns="">
      <p:transition spd="slow" advTm="109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1000"/>
                                        <p:tgtEl>
                                          <p:spTgt spid="5">
                                            <p:txEl>
                                              <p:pRg st="0" end="0"/>
                                            </p:txEl>
                                          </p:spTgt>
                                        </p:tgtEl>
                                      </p:cBhvr>
                                    </p:animEffect>
                                    <p:anim calcmode="lin" valueType="num">
                                      <p:cBhvr>
                                        <p:cTn id="3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fade">
                                      <p:cBhvr>
                                        <p:cTn id="36" dur="1000"/>
                                        <p:tgtEl>
                                          <p:spTgt spid="5">
                                            <p:txEl>
                                              <p:pRg st="1" end="1"/>
                                            </p:txEl>
                                          </p:spTgt>
                                        </p:tgtEl>
                                      </p:cBhvr>
                                    </p:animEffect>
                                    <p:anim calcmode="lin" valueType="num">
                                      <p:cBhvr>
                                        <p:cTn id="3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Effect transition="in" filter="fade">
                                      <p:cBhvr>
                                        <p:cTn id="43" dur="1000"/>
                                        <p:tgtEl>
                                          <p:spTgt spid="5">
                                            <p:txEl>
                                              <p:pRg st="2" end="2"/>
                                            </p:txEl>
                                          </p:spTgt>
                                        </p:tgtEl>
                                      </p:cBhvr>
                                    </p:animEffect>
                                    <p:anim calcmode="lin" valueType="num">
                                      <p:cBhvr>
                                        <p:cTn id="4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bitacoradecora.galiciae.com/wp-content/uploads/2012/05/jesucris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9628"/>
            <a:ext cx="12350664" cy="657706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Marcador de contenido 2"/>
          <p:cNvSpPr>
            <a:spLocks noGrp="1"/>
          </p:cNvSpPr>
          <p:nvPr>
            <p:ph idx="1"/>
          </p:nvPr>
        </p:nvSpPr>
        <p:spPr>
          <a:xfrm>
            <a:off x="789140" y="1102290"/>
            <a:ext cx="10759857" cy="4221272"/>
          </a:xfrm>
        </p:spPr>
        <p:txBody>
          <a:bodyPr>
            <a:normAutofit lnSpcReduction="10000"/>
          </a:bodyPr>
          <a:lstStyle/>
          <a:p>
            <a:pPr algn="just"/>
            <a:r>
              <a:rPr lang="es-ES" sz="3600" b="1" spc="50" dirty="0">
                <a:ln w="9525" cmpd="sng">
                  <a:solidFill>
                    <a:schemeClr val="accent1"/>
                  </a:solidFill>
                  <a:prstDash val="solid"/>
                </a:ln>
                <a:solidFill>
                  <a:srgbClr val="70AD47">
                    <a:tint val="1000"/>
                  </a:srgbClr>
                </a:solidFill>
                <a:effectLst>
                  <a:glow rad="38100">
                    <a:schemeClr val="accent1">
                      <a:alpha val="40000"/>
                    </a:schemeClr>
                  </a:glow>
                </a:effectLst>
                <a:latin typeface="Berlin Sans FB Demi" panose="020E0802020502020306" pitchFamily="34" charset="0"/>
                <a:cs typeface="Aharoni" panose="02010803020104030203" pitchFamily="2" charset="-79"/>
              </a:rPr>
              <a:t>No se puede creer en Dios sin Fe, no se puede seguir a Jesús sin Fe, no se puede ser miembro de la Iglesia sin Fe</a:t>
            </a:r>
            <a:r>
              <a:rPr lang="es-ES" sz="3600" b="1" dirty="0" smtClean="0"/>
              <a:t>.</a:t>
            </a:r>
          </a:p>
          <a:p>
            <a:pPr algn="just"/>
            <a:endParaRPr lang="es-ES" sz="4000" dirty="0"/>
          </a:p>
          <a:p>
            <a:pPr algn="just"/>
            <a:r>
              <a:rPr lang="es-ES" sz="3600" b="1" spc="50" dirty="0">
                <a:ln w="9525" cmpd="sng">
                  <a:solidFill>
                    <a:schemeClr val="accent1"/>
                  </a:solidFill>
                  <a:prstDash val="solid"/>
                </a:ln>
                <a:solidFill>
                  <a:srgbClr val="70AD47">
                    <a:tint val="1000"/>
                  </a:srgbClr>
                </a:solidFill>
                <a:effectLst>
                  <a:glow rad="38100">
                    <a:schemeClr val="accent1">
                      <a:alpha val="40000"/>
                    </a:schemeClr>
                  </a:glow>
                </a:effectLst>
                <a:latin typeface="Berlin Sans FB Demi" panose="020E0802020502020306" pitchFamily="34" charset="0"/>
                <a:cs typeface="Aharoni" panose="02010803020104030203" pitchFamily="2" charset="-79"/>
              </a:rPr>
              <a:t>Celebrar un año de la Fe, para los cristianos,  es celebrar a Jesucristo, centro y culmen de nuestra Fe.</a:t>
            </a:r>
            <a:endParaRPr lang="es-EC" sz="3600" b="1" spc="50" dirty="0">
              <a:ln w="9525" cmpd="sng">
                <a:solidFill>
                  <a:schemeClr val="accent1"/>
                </a:solidFill>
                <a:prstDash val="solid"/>
              </a:ln>
              <a:solidFill>
                <a:srgbClr val="70AD47">
                  <a:tint val="1000"/>
                </a:srgbClr>
              </a:solidFill>
              <a:effectLst>
                <a:glow rad="38100">
                  <a:schemeClr val="accent1">
                    <a:alpha val="40000"/>
                  </a:schemeClr>
                </a:glow>
              </a:effectLst>
              <a:latin typeface="Berlin Sans FB Demi" panose="020E0802020502020306" pitchFamily="34" charset="0"/>
              <a:cs typeface="Aharoni" panose="02010803020104030203" pitchFamily="2" charset="-79"/>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967367762"/>
      </p:ext>
    </p:extLst>
  </p:cSld>
  <p:clrMapOvr>
    <a:masterClrMapping/>
  </p:clrMapOvr>
  <mc:AlternateContent xmlns:mc="http://schemas.openxmlformats.org/markup-compatibility/2006" xmlns:p14="http://schemas.microsoft.com/office/powerpoint/2010/main">
    <mc:Choice Requires="p14">
      <p:transition spd="slow" p14:dur="1250" advTm="17125">
        <p14:flip dir="r"/>
      </p:transition>
    </mc:Choice>
    <mc:Fallback xmlns="">
      <p:transition spd="slow" advTm="171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3">
                                            <p:txEl>
                                              <p:pRg st="0" end="0"/>
                                            </p:txEl>
                                          </p:spTgt>
                                        </p:tgtEl>
                                        <p:attrNameLst>
                                          <p:attrName>r</p:attrName>
                                        </p:attrNameLst>
                                      </p:cBhvr>
                                    </p:animRot>
                                    <p:animRot by="-240000">
                                      <p:cBhvr>
                                        <p:cTn id="11" dur="200" fill="hold">
                                          <p:stCondLst>
                                            <p:cond delay="200"/>
                                          </p:stCondLst>
                                        </p:cTn>
                                        <p:tgtEl>
                                          <p:spTgt spid="3">
                                            <p:txEl>
                                              <p:pRg st="0" end="0"/>
                                            </p:txEl>
                                          </p:spTgt>
                                        </p:tgtEl>
                                        <p:attrNameLst>
                                          <p:attrName>r</p:attrName>
                                        </p:attrNameLst>
                                      </p:cBhvr>
                                    </p:animRot>
                                    <p:animRot by="240000">
                                      <p:cBhvr>
                                        <p:cTn id="12" dur="200" fill="hold">
                                          <p:stCondLst>
                                            <p:cond delay="400"/>
                                          </p:stCondLst>
                                        </p:cTn>
                                        <p:tgtEl>
                                          <p:spTgt spid="3">
                                            <p:txEl>
                                              <p:pRg st="0" end="0"/>
                                            </p:txEl>
                                          </p:spTgt>
                                        </p:tgtEl>
                                        <p:attrNameLst>
                                          <p:attrName>r</p:attrName>
                                        </p:attrNameLst>
                                      </p:cBhvr>
                                    </p:animRot>
                                    <p:animRot by="-240000">
                                      <p:cBhvr>
                                        <p:cTn id="13" dur="200" fill="hold">
                                          <p:stCondLst>
                                            <p:cond delay="600"/>
                                          </p:stCondLst>
                                        </p:cTn>
                                        <p:tgtEl>
                                          <p:spTgt spid="3">
                                            <p:txEl>
                                              <p:pRg st="0" end="0"/>
                                            </p:txEl>
                                          </p:spTgt>
                                        </p:tgtEl>
                                        <p:attrNameLst>
                                          <p:attrName>r</p:attrName>
                                        </p:attrNameLst>
                                      </p:cBhvr>
                                    </p:animRot>
                                    <p:animRot by="120000">
                                      <p:cBhvr>
                                        <p:cTn id="14" dur="200" fill="hold">
                                          <p:stCondLst>
                                            <p:cond delay="800"/>
                                          </p:stCondLst>
                                        </p:cTn>
                                        <p:tgtEl>
                                          <p:spTgt spid="3">
                                            <p:txEl>
                                              <p:pRg st="0" end="0"/>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0" nodeType="clickEffect">
                                  <p:stCondLst>
                                    <p:cond delay="0"/>
                                  </p:stCondLst>
                                  <p:childTnLst>
                                    <p:animRot by="120000">
                                      <p:cBhvr>
                                        <p:cTn id="18" dur="100" fill="hold">
                                          <p:stCondLst>
                                            <p:cond delay="0"/>
                                          </p:stCondLst>
                                        </p:cTn>
                                        <p:tgtEl>
                                          <p:spTgt spid="3">
                                            <p:txEl>
                                              <p:pRg st="2" end="2"/>
                                            </p:txEl>
                                          </p:spTgt>
                                        </p:tgtEl>
                                        <p:attrNameLst>
                                          <p:attrName>r</p:attrName>
                                        </p:attrNameLst>
                                      </p:cBhvr>
                                    </p:animRot>
                                    <p:animRot by="-240000">
                                      <p:cBhvr>
                                        <p:cTn id="19" dur="200" fill="hold">
                                          <p:stCondLst>
                                            <p:cond delay="200"/>
                                          </p:stCondLst>
                                        </p:cTn>
                                        <p:tgtEl>
                                          <p:spTgt spid="3">
                                            <p:txEl>
                                              <p:pRg st="2" end="2"/>
                                            </p:txEl>
                                          </p:spTgt>
                                        </p:tgtEl>
                                        <p:attrNameLst>
                                          <p:attrName>r</p:attrName>
                                        </p:attrNameLst>
                                      </p:cBhvr>
                                    </p:animRot>
                                    <p:animRot by="240000">
                                      <p:cBhvr>
                                        <p:cTn id="20" dur="200" fill="hold">
                                          <p:stCondLst>
                                            <p:cond delay="400"/>
                                          </p:stCondLst>
                                        </p:cTn>
                                        <p:tgtEl>
                                          <p:spTgt spid="3">
                                            <p:txEl>
                                              <p:pRg st="2" end="2"/>
                                            </p:txEl>
                                          </p:spTgt>
                                        </p:tgtEl>
                                        <p:attrNameLst>
                                          <p:attrName>r</p:attrName>
                                        </p:attrNameLst>
                                      </p:cBhvr>
                                    </p:animRot>
                                    <p:animRot by="-240000">
                                      <p:cBhvr>
                                        <p:cTn id="21" dur="200" fill="hold">
                                          <p:stCondLst>
                                            <p:cond delay="600"/>
                                          </p:stCondLst>
                                        </p:cTn>
                                        <p:tgtEl>
                                          <p:spTgt spid="3">
                                            <p:txEl>
                                              <p:pRg st="2" end="2"/>
                                            </p:txEl>
                                          </p:spTgt>
                                        </p:tgtEl>
                                        <p:attrNameLst>
                                          <p:attrName>r</p:attrName>
                                        </p:attrNameLst>
                                      </p:cBhvr>
                                    </p:animRot>
                                    <p:animRot by="120000">
                                      <p:cBhvr>
                                        <p:cTn id="22" dur="200" fill="hold">
                                          <p:stCondLst>
                                            <p:cond delay="800"/>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ncrypted-tbn0.gstatic.com/images?q=tbn:ANd9GcS_wopSYXDeewVFeOLrb4xthjaNggZVzHyLOzWrs3oyinoOK3t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089" y="528180"/>
            <a:ext cx="10915433" cy="579235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Marcador de contenido 2"/>
          <p:cNvSpPr>
            <a:spLocks noGrp="1"/>
          </p:cNvSpPr>
          <p:nvPr>
            <p:ph idx="1"/>
          </p:nvPr>
        </p:nvSpPr>
        <p:spPr>
          <a:xfrm>
            <a:off x="646090" y="951977"/>
            <a:ext cx="10283869" cy="5368555"/>
          </a:xfrm>
        </p:spPr>
        <p:txBody>
          <a:bodyPr>
            <a:normAutofit/>
          </a:bodyPr>
          <a:lstStyle/>
          <a:p>
            <a:pPr algn="just">
              <a:buFont typeface="Wingdings" panose="05000000000000000000" pitchFamily="2" charset="2"/>
              <a:buChar char="§"/>
            </a:pPr>
            <a:r>
              <a:rPr lang="es-ES" sz="4000" b="1" dirty="0"/>
              <a:t>La Espiritualidad Vicentina  está centrada en </a:t>
            </a:r>
            <a:r>
              <a:rPr lang="es-ES" sz="4000" b="1" dirty="0" smtClean="0"/>
              <a:t>Jesús.</a:t>
            </a:r>
          </a:p>
          <a:p>
            <a:pPr algn="just">
              <a:buFont typeface="Wingdings" panose="05000000000000000000" pitchFamily="2" charset="2"/>
              <a:buChar char="§"/>
            </a:pPr>
            <a:endParaRPr lang="es-ES" sz="4000" b="1" dirty="0" smtClean="0"/>
          </a:p>
          <a:p>
            <a:pPr algn="just">
              <a:buFont typeface="Wingdings" panose="05000000000000000000" pitchFamily="2" charset="2"/>
              <a:buChar char="§"/>
            </a:pPr>
            <a:r>
              <a:rPr lang="es-ES" sz="4000" b="1" dirty="0"/>
              <a:t>El Vicentino es el hombre o la mujer que se pregunta lo que Jesús haría hoy ante una situación determinada.  </a:t>
            </a:r>
            <a:endParaRPr lang="es-ES" sz="4000" b="1" dirty="0" smtClean="0"/>
          </a:p>
          <a:p>
            <a:pPr algn="just"/>
            <a:endParaRPr lang="es-ES" sz="3200" b="1" dirty="0" smtClean="0"/>
          </a:p>
          <a:p>
            <a:endParaRPr lang="es-EC"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49466508"/>
      </p:ext>
    </p:extLst>
  </p:cSld>
  <p:clrMapOvr>
    <a:masterClrMapping/>
  </p:clrMapOvr>
  <p:transition spd="slow" advTm="16993">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050"/>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24" presetClass="emph" presetSubtype="0" fill="hold" nodeType="clickEffect">
                                  <p:stCondLst>
                                    <p:cond delay="0"/>
                                  </p:stCondLst>
                                  <p:childTnLst>
                                    <p:animClr clrSpc="hsl" dir="cw">
                                      <p:cBhvr override="childStyle">
                                        <p:cTn id="14" dur="500" fill="hold"/>
                                        <p:tgtEl>
                                          <p:spTgt spid="3">
                                            <p:txEl>
                                              <p:pRg st="0" end="0"/>
                                            </p:txEl>
                                          </p:spTgt>
                                        </p:tgtEl>
                                        <p:attrNameLst>
                                          <p:attrName>style.color</p:attrName>
                                        </p:attrNameLst>
                                      </p:cBhvr>
                                      <p:by>
                                        <p:hsl h="0" s="-12549" l="-25098"/>
                                      </p:by>
                                    </p:animClr>
                                    <p:animClr clrSpc="hsl" dir="cw">
                                      <p:cBhvr>
                                        <p:cTn id="15" dur="500" fill="hold"/>
                                        <p:tgtEl>
                                          <p:spTgt spid="3">
                                            <p:txEl>
                                              <p:pRg st="0" end="0"/>
                                            </p:txEl>
                                          </p:spTgt>
                                        </p:tgtEl>
                                        <p:attrNameLst>
                                          <p:attrName>fillcolor</p:attrName>
                                        </p:attrNameLst>
                                      </p:cBhvr>
                                      <p:by>
                                        <p:hsl h="0" s="-12549" l="-25098"/>
                                      </p:by>
                                    </p:animClr>
                                    <p:animClr clrSpc="hsl" dir="cw">
                                      <p:cBhvr>
                                        <p:cTn id="16" dur="500" fill="hold"/>
                                        <p:tgtEl>
                                          <p:spTgt spid="3">
                                            <p:txEl>
                                              <p:pRg st="0" end="0"/>
                                            </p:txEl>
                                          </p:spTgt>
                                        </p:tgtEl>
                                        <p:attrNameLst>
                                          <p:attrName>stroke.color</p:attrName>
                                        </p:attrNameLst>
                                      </p:cBhvr>
                                      <p:by>
                                        <p:hsl h="0" s="-12549" l="-25098"/>
                                      </p:by>
                                    </p:animClr>
                                    <p:set>
                                      <p:cBhvr>
                                        <p:cTn id="17" dur="500" fill="hold"/>
                                        <p:tgtEl>
                                          <p:spTgt spid="3">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80">
                                          <p:stCondLst>
                                            <p:cond delay="0"/>
                                          </p:stCondLst>
                                        </p:cTn>
                                        <p:tgtEl>
                                          <p:spTgt spid="3">
                                            <p:txEl>
                                              <p:pRg st="2" end="2"/>
                                            </p:txEl>
                                          </p:spTgt>
                                        </p:tgtEl>
                                      </p:cBhvr>
                                    </p:animEffect>
                                    <p:anim calcmode="lin" valueType="num">
                                      <p:cBhvr>
                                        <p:cTn id="23"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3">
                                            <p:txEl>
                                              <p:pRg st="2" end="2"/>
                                            </p:txEl>
                                          </p:spTgt>
                                        </p:tgtEl>
                                      </p:cBhvr>
                                      <p:to x="100000" y="60000"/>
                                    </p:animScale>
                                    <p:animScale>
                                      <p:cBhvr>
                                        <p:cTn id="29" dur="166" decel="50000">
                                          <p:stCondLst>
                                            <p:cond delay="676"/>
                                          </p:stCondLst>
                                        </p:cTn>
                                        <p:tgtEl>
                                          <p:spTgt spid="3">
                                            <p:txEl>
                                              <p:pRg st="2" end="2"/>
                                            </p:txEl>
                                          </p:spTgt>
                                        </p:tgtEl>
                                      </p:cBhvr>
                                      <p:to x="100000" y="100000"/>
                                    </p:animScale>
                                    <p:animScale>
                                      <p:cBhvr>
                                        <p:cTn id="30" dur="26">
                                          <p:stCondLst>
                                            <p:cond delay="1312"/>
                                          </p:stCondLst>
                                        </p:cTn>
                                        <p:tgtEl>
                                          <p:spTgt spid="3">
                                            <p:txEl>
                                              <p:pRg st="2" end="2"/>
                                            </p:txEl>
                                          </p:spTgt>
                                        </p:tgtEl>
                                      </p:cBhvr>
                                      <p:to x="100000" y="80000"/>
                                    </p:animScale>
                                    <p:animScale>
                                      <p:cBhvr>
                                        <p:cTn id="31" dur="166" decel="50000">
                                          <p:stCondLst>
                                            <p:cond delay="1338"/>
                                          </p:stCondLst>
                                        </p:cTn>
                                        <p:tgtEl>
                                          <p:spTgt spid="3">
                                            <p:txEl>
                                              <p:pRg st="2" end="2"/>
                                            </p:txEl>
                                          </p:spTgt>
                                        </p:tgtEl>
                                      </p:cBhvr>
                                      <p:to x="100000" y="100000"/>
                                    </p:animScale>
                                    <p:animScale>
                                      <p:cBhvr>
                                        <p:cTn id="32" dur="26">
                                          <p:stCondLst>
                                            <p:cond delay="1642"/>
                                          </p:stCondLst>
                                        </p:cTn>
                                        <p:tgtEl>
                                          <p:spTgt spid="3">
                                            <p:txEl>
                                              <p:pRg st="2" end="2"/>
                                            </p:txEl>
                                          </p:spTgt>
                                        </p:tgtEl>
                                      </p:cBhvr>
                                      <p:to x="100000" y="90000"/>
                                    </p:animScale>
                                    <p:animScale>
                                      <p:cBhvr>
                                        <p:cTn id="33" dur="166" decel="50000">
                                          <p:stCondLst>
                                            <p:cond delay="1668"/>
                                          </p:stCondLst>
                                        </p:cTn>
                                        <p:tgtEl>
                                          <p:spTgt spid="3">
                                            <p:txEl>
                                              <p:pRg st="2" end="2"/>
                                            </p:txEl>
                                          </p:spTgt>
                                        </p:tgtEl>
                                      </p:cBhvr>
                                      <p:to x="100000" y="100000"/>
                                    </p:animScale>
                                    <p:animScale>
                                      <p:cBhvr>
                                        <p:cTn id="34" dur="26">
                                          <p:stCondLst>
                                            <p:cond delay="1808"/>
                                          </p:stCondLst>
                                        </p:cTn>
                                        <p:tgtEl>
                                          <p:spTgt spid="3">
                                            <p:txEl>
                                              <p:pRg st="2" end="2"/>
                                            </p:txEl>
                                          </p:spTgt>
                                        </p:tgtEl>
                                      </p:cBhvr>
                                      <p:to x="100000" y="95000"/>
                                    </p:animScale>
                                    <p:animScale>
                                      <p:cBhvr>
                                        <p:cTn id="35"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fatherbroom.com/es/wp-content/media/sites/3/jpg/who-is-jesus-christ-740x4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877" y="741862"/>
            <a:ext cx="10479022" cy="573514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 name="Marcador de contenido 2"/>
          <p:cNvSpPr>
            <a:spLocks noGrp="1"/>
          </p:cNvSpPr>
          <p:nvPr>
            <p:ph idx="1"/>
          </p:nvPr>
        </p:nvSpPr>
        <p:spPr>
          <a:xfrm>
            <a:off x="1518280" y="1327240"/>
            <a:ext cx="9329259" cy="5024501"/>
          </a:xfrm>
          <a:ln>
            <a:solidFill>
              <a:schemeClr val="tx1"/>
            </a:solidFill>
          </a:ln>
        </p:spPr>
        <p:txBody>
          <a:bodyPr>
            <a:normAutofit fontScale="62500" lnSpcReduction="20000"/>
          </a:bodyPr>
          <a:lstStyle/>
          <a:p>
            <a:pPr marL="0" indent="0" algn="ctr">
              <a:lnSpc>
                <a:spcPct val="120000"/>
              </a:lnSpc>
              <a:buNone/>
            </a:pPr>
            <a:r>
              <a:rPr lang="es-ES" sz="5800" b="1" spc="50" dirty="0">
                <a:ln w="19050" cmpd="sng">
                  <a:solidFill>
                    <a:schemeClr val="tx1">
                      <a:lumMod val="75000"/>
                      <a:lumOff val="25000"/>
                    </a:schemeClr>
                  </a:solidFill>
                  <a:prstDash val="solid"/>
                </a:ln>
                <a:solidFill>
                  <a:srgbClr val="70AD47">
                    <a:tint val="1000"/>
                  </a:srgbClr>
                </a:solidFill>
                <a:effectLst>
                  <a:glow rad="38100">
                    <a:schemeClr val="accent1">
                      <a:alpha val="40000"/>
                    </a:schemeClr>
                  </a:glow>
                </a:effectLst>
                <a:latin typeface="Berlin Sans FB Demi" panose="020E0802020502020306" pitchFamily="34" charset="0"/>
                <a:cs typeface="Aharoni" panose="02010803020104030203" pitchFamily="2" charset="-79"/>
              </a:rPr>
              <a:t>Vemos que Jesús  se entrega incondicionalmente a Dios a quien llama su Padre. </a:t>
            </a:r>
            <a:endParaRPr lang="es-ES" sz="5800" b="1" spc="50" dirty="0" smtClean="0">
              <a:ln w="19050" cmpd="sng">
                <a:solidFill>
                  <a:schemeClr val="tx1">
                    <a:lumMod val="75000"/>
                    <a:lumOff val="25000"/>
                  </a:schemeClr>
                </a:solidFill>
                <a:prstDash val="solid"/>
              </a:ln>
              <a:solidFill>
                <a:srgbClr val="70AD47">
                  <a:tint val="1000"/>
                </a:srgbClr>
              </a:solidFill>
              <a:effectLst>
                <a:glow rad="38100">
                  <a:schemeClr val="accent1">
                    <a:alpha val="40000"/>
                  </a:schemeClr>
                </a:glow>
              </a:effectLst>
              <a:latin typeface="Berlin Sans FB Demi" panose="020E0802020502020306" pitchFamily="34" charset="0"/>
              <a:cs typeface="Aharoni" panose="02010803020104030203" pitchFamily="2" charset="-79"/>
            </a:endParaRPr>
          </a:p>
          <a:p>
            <a:pPr marL="0" indent="0" algn="ctr">
              <a:lnSpc>
                <a:spcPct val="120000"/>
              </a:lnSpc>
              <a:buNone/>
            </a:pPr>
            <a:endParaRPr lang="es-ES" sz="5800" b="1" spc="50" dirty="0" smtClean="0">
              <a:ln w="19050" cmpd="sng">
                <a:solidFill>
                  <a:schemeClr val="tx1">
                    <a:lumMod val="75000"/>
                    <a:lumOff val="25000"/>
                  </a:schemeClr>
                </a:solidFill>
                <a:prstDash val="solid"/>
              </a:ln>
              <a:solidFill>
                <a:srgbClr val="70AD47">
                  <a:tint val="1000"/>
                </a:srgbClr>
              </a:solidFill>
              <a:effectLst>
                <a:glow rad="38100">
                  <a:schemeClr val="accent1">
                    <a:alpha val="40000"/>
                  </a:schemeClr>
                </a:glow>
              </a:effectLst>
              <a:latin typeface="Berlin Sans FB Demi" panose="020E0802020502020306" pitchFamily="34" charset="0"/>
              <a:cs typeface="Aharoni" panose="02010803020104030203" pitchFamily="2" charset="-79"/>
            </a:endParaRPr>
          </a:p>
          <a:p>
            <a:pPr marL="0" indent="0" algn="ctr">
              <a:lnSpc>
                <a:spcPct val="120000"/>
              </a:lnSpc>
              <a:buNone/>
            </a:pPr>
            <a:r>
              <a:rPr lang="es-ES" sz="5800" b="1" spc="50" dirty="0" smtClean="0">
                <a:ln w="19050" cmpd="sng">
                  <a:solidFill>
                    <a:schemeClr val="tx1">
                      <a:lumMod val="75000"/>
                      <a:lumOff val="25000"/>
                    </a:schemeClr>
                  </a:solidFill>
                  <a:prstDash val="solid"/>
                </a:ln>
                <a:solidFill>
                  <a:srgbClr val="70AD47">
                    <a:tint val="1000"/>
                  </a:srgbClr>
                </a:solidFill>
                <a:effectLst>
                  <a:glow rad="38100">
                    <a:schemeClr val="accent1">
                      <a:alpha val="40000"/>
                    </a:schemeClr>
                  </a:glow>
                </a:effectLst>
                <a:latin typeface="Berlin Sans FB Demi" panose="020E0802020502020306" pitchFamily="34" charset="0"/>
                <a:cs typeface="Aharoni" panose="02010803020104030203" pitchFamily="2" charset="-79"/>
              </a:rPr>
              <a:t>Aún en los momentos  de mayor sufrimiento, Jesús mantuvo esta confianza, superando toda tentación de renuncia y de apoyarse en sus propias fuerzas.</a:t>
            </a:r>
            <a:endParaRPr lang="es-EC" sz="5800" b="1" spc="50" dirty="0" smtClean="0">
              <a:ln w="19050" cmpd="sng">
                <a:solidFill>
                  <a:schemeClr val="tx1">
                    <a:lumMod val="75000"/>
                    <a:lumOff val="25000"/>
                  </a:schemeClr>
                </a:solidFill>
                <a:prstDash val="solid"/>
              </a:ln>
              <a:solidFill>
                <a:srgbClr val="70AD47">
                  <a:tint val="1000"/>
                </a:srgbClr>
              </a:solidFill>
              <a:effectLst>
                <a:glow rad="38100">
                  <a:schemeClr val="accent1">
                    <a:alpha val="40000"/>
                  </a:schemeClr>
                </a:glow>
              </a:effectLst>
              <a:latin typeface="Berlin Sans FB Demi" panose="020E0802020502020306" pitchFamily="34" charset="0"/>
              <a:cs typeface="Aharoni" panose="02010803020104030203" pitchFamily="2" charset="-79"/>
            </a:endParaRPr>
          </a:p>
          <a:p>
            <a:endParaRPr lang="es-EC" sz="2800" b="1" dirty="0">
              <a:ln w="0"/>
              <a:solidFill>
                <a:schemeClr val="tx1"/>
              </a:solidFill>
              <a:effectLst>
                <a:outerShdw blurRad="38100" dist="19050" dir="2700000" algn="tl" rotWithShape="0">
                  <a:schemeClr val="dk1">
                    <a:alpha val="40000"/>
                  </a:schemeClr>
                </a:outerShdw>
              </a:effectLst>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3130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0455">
        <p15:prstTrans prst="fallOver"/>
      </p:transition>
    </mc:Choice>
    <mc:Fallback xmlns="">
      <p:transition xmlns:p14="http://schemas.microsoft.com/office/powerpoint/2010/main" spd="slow" advTm="204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80">
                                          <p:stCondLst>
                                            <p:cond delay="0"/>
                                          </p:stCondLst>
                                        </p:cTn>
                                        <p:tgtEl>
                                          <p:spTgt spid="3">
                                            <p:txEl>
                                              <p:pRg st="0" end="0"/>
                                            </p:txEl>
                                          </p:spTgt>
                                        </p:tgtEl>
                                      </p:cBhvr>
                                    </p:animEffect>
                                    <p:anim calcmode="lin" valueType="num">
                                      <p:cBhvr>
                                        <p:cTn id="12"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xEl>
                                              <p:pRg st="0" end="0"/>
                                            </p:txEl>
                                          </p:spTgt>
                                        </p:tgtEl>
                                      </p:cBhvr>
                                      <p:to x="100000" y="60000"/>
                                    </p:animScale>
                                    <p:animScale>
                                      <p:cBhvr>
                                        <p:cTn id="18" dur="166" decel="50000">
                                          <p:stCondLst>
                                            <p:cond delay="676"/>
                                          </p:stCondLst>
                                        </p:cTn>
                                        <p:tgtEl>
                                          <p:spTgt spid="3">
                                            <p:txEl>
                                              <p:pRg st="0" end="0"/>
                                            </p:txEl>
                                          </p:spTgt>
                                        </p:tgtEl>
                                      </p:cBhvr>
                                      <p:to x="100000" y="100000"/>
                                    </p:animScale>
                                    <p:animScale>
                                      <p:cBhvr>
                                        <p:cTn id="19" dur="26">
                                          <p:stCondLst>
                                            <p:cond delay="1312"/>
                                          </p:stCondLst>
                                        </p:cTn>
                                        <p:tgtEl>
                                          <p:spTgt spid="3">
                                            <p:txEl>
                                              <p:pRg st="0" end="0"/>
                                            </p:txEl>
                                          </p:spTgt>
                                        </p:tgtEl>
                                      </p:cBhvr>
                                      <p:to x="100000" y="80000"/>
                                    </p:animScale>
                                    <p:animScale>
                                      <p:cBhvr>
                                        <p:cTn id="20" dur="166" decel="50000">
                                          <p:stCondLst>
                                            <p:cond delay="1338"/>
                                          </p:stCondLst>
                                        </p:cTn>
                                        <p:tgtEl>
                                          <p:spTgt spid="3">
                                            <p:txEl>
                                              <p:pRg st="0" end="0"/>
                                            </p:txEl>
                                          </p:spTgt>
                                        </p:tgtEl>
                                      </p:cBhvr>
                                      <p:to x="100000" y="100000"/>
                                    </p:animScale>
                                    <p:animScale>
                                      <p:cBhvr>
                                        <p:cTn id="21" dur="26">
                                          <p:stCondLst>
                                            <p:cond delay="1642"/>
                                          </p:stCondLst>
                                        </p:cTn>
                                        <p:tgtEl>
                                          <p:spTgt spid="3">
                                            <p:txEl>
                                              <p:pRg st="0" end="0"/>
                                            </p:txEl>
                                          </p:spTgt>
                                        </p:tgtEl>
                                      </p:cBhvr>
                                      <p:to x="100000" y="90000"/>
                                    </p:animScale>
                                    <p:animScale>
                                      <p:cBhvr>
                                        <p:cTn id="22" dur="166" decel="50000">
                                          <p:stCondLst>
                                            <p:cond delay="1668"/>
                                          </p:stCondLst>
                                        </p:cTn>
                                        <p:tgtEl>
                                          <p:spTgt spid="3">
                                            <p:txEl>
                                              <p:pRg st="0" end="0"/>
                                            </p:txEl>
                                          </p:spTgt>
                                        </p:tgtEl>
                                      </p:cBhvr>
                                      <p:to x="100000" y="100000"/>
                                    </p:animScale>
                                    <p:animScale>
                                      <p:cBhvr>
                                        <p:cTn id="23" dur="26">
                                          <p:stCondLst>
                                            <p:cond delay="1808"/>
                                          </p:stCondLst>
                                        </p:cTn>
                                        <p:tgtEl>
                                          <p:spTgt spid="3">
                                            <p:txEl>
                                              <p:pRg st="0" end="0"/>
                                            </p:txEl>
                                          </p:spTgt>
                                        </p:tgtEl>
                                      </p:cBhvr>
                                      <p:to x="100000" y="95000"/>
                                    </p:animScale>
                                    <p:animScale>
                                      <p:cBhvr>
                                        <p:cTn id="24" dur="166" decel="50000">
                                          <p:stCondLst>
                                            <p:cond delay="1834"/>
                                          </p:stCondLst>
                                        </p:cTn>
                                        <p:tgtEl>
                                          <p:spTgt spid="3">
                                            <p:txEl>
                                              <p:pRg st="0" end="0"/>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barn(inVertical)">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3074" name="Picture 2" descr="https://encrypted-tbn3.gstatic.com/images?q=tbn:ANd9GcQsU_A3Zk1xNIt6cbVGE5j5xRwdepHYD_n9yXTPmnNar-8j0pUY"/>
          <p:cNvPicPr>
            <a:picLocks noGrp="1" noChangeAspect="1" noChangeArrowheads="1"/>
          </p:cNvPicPr>
          <p:nvPr>
            <p:ph idx="1"/>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624279" y="595840"/>
            <a:ext cx="10824510" cy="562875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ángulo 3"/>
          <p:cNvSpPr/>
          <p:nvPr/>
        </p:nvSpPr>
        <p:spPr>
          <a:xfrm>
            <a:off x="932178" y="2016690"/>
            <a:ext cx="10208712" cy="2862322"/>
          </a:xfrm>
          <a:prstGeom prst="rect">
            <a:avLst/>
          </a:prstGeom>
        </p:spPr>
        <p:txBody>
          <a:bodyPr wrap="square">
            <a:spAutoFit/>
          </a:bodyPr>
          <a:lstStyle/>
          <a:p>
            <a:pPr algn="ctr"/>
            <a:r>
              <a:rPr lang="es-ES" sz="3600" b="1" dirty="0" smtClean="0">
                <a:solidFill>
                  <a:schemeClr val="tx1">
                    <a:lumMod val="85000"/>
                    <a:lumOff val="15000"/>
                  </a:schemeClr>
                </a:solidFill>
              </a:rPr>
              <a:t>Jesús </a:t>
            </a:r>
            <a:r>
              <a:rPr lang="es-ES" sz="3600" b="1" dirty="0">
                <a:solidFill>
                  <a:schemeClr val="tx1">
                    <a:lumMod val="85000"/>
                    <a:lumOff val="15000"/>
                  </a:schemeClr>
                </a:solidFill>
              </a:rPr>
              <a:t>no es sólo una persona en la que creemos, es también un camino, un modelo de cómo creer. De esta manera Jesús es el “pionero”, el que va adelante, el que dirige, el que enseña el camino, es el camino </a:t>
            </a:r>
            <a:r>
              <a:rPr lang="es-ES" sz="3600" b="1" dirty="0" smtClean="0">
                <a:solidFill>
                  <a:schemeClr val="tx1">
                    <a:lumMod val="85000"/>
                    <a:lumOff val="15000"/>
                  </a:schemeClr>
                </a:solidFill>
              </a:rPr>
              <a:t>mismo.</a:t>
            </a:r>
            <a:endParaRPr lang="es-EC" sz="3600" b="1" dirty="0">
              <a:solidFill>
                <a:schemeClr val="tx1">
                  <a:lumMod val="85000"/>
                  <a:lumOff val="15000"/>
                </a:schemeClr>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806172751"/>
      </p:ext>
    </p:extLst>
  </p:cSld>
  <p:clrMapOvr>
    <a:masterClrMapping/>
  </p:clrMapOvr>
  <mc:AlternateContent xmlns:mc="http://schemas.openxmlformats.org/markup-compatibility/2006" xmlns:p14="http://schemas.microsoft.com/office/powerpoint/2010/main">
    <mc:Choice Requires="p14">
      <p:transition spd="slow" p14:dur="3000" advTm="21413">
        <p14:shred/>
      </p:transition>
    </mc:Choice>
    <mc:Fallback xmlns="">
      <p:transition spd="slow" advTm="214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
                                            <p:txEl>
                                              <p:pRg st="0" end="0"/>
                                            </p:txEl>
                                          </p:spTgt>
                                        </p:tgtEl>
                                      </p:cBhvr>
                                    </p:animEffect>
                                    <p:set>
                                      <p:cBhvr>
                                        <p:cTn id="11"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encrypted-tbn2.gstatic.com/images?q=tbn:ANd9GcSs6auIwFDqxthtAkZ9Aay9VbI1j3FmVq3QjoERKvBuashyDOzZ"/>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606512" y="681515"/>
            <a:ext cx="11017642" cy="549381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Marcador de contenido 2"/>
          <p:cNvSpPr>
            <a:spLocks noGrp="1"/>
          </p:cNvSpPr>
          <p:nvPr>
            <p:ph idx="1"/>
          </p:nvPr>
        </p:nvSpPr>
        <p:spPr>
          <a:xfrm>
            <a:off x="1314735" y="1968209"/>
            <a:ext cx="9601196" cy="3318936"/>
          </a:xfrm>
        </p:spPr>
        <p:txBody>
          <a:bodyPr/>
          <a:lstStyle/>
          <a:p>
            <a:pPr algn="just"/>
            <a:r>
              <a:rPr lang="es-ES" sz="3800" b="1" dirty="0" smtClean="0"/>
              <a:t>La </a:t>
            </a:r>
            <a:r>
              <a:rPr lang="es-ES" sz="3800" b="1" dirty="0"/>
              <a:t>F</a:t>
            </a:r>
            <a:r>
              <a:rPr lang="es-ES" sz="3800" b="1" dirty="0" smtClean="0"/>
              <a:t>e </a:t>
            </a:r>
            <a:r>
              <a:rPr lang="es-ES" sz="3800" b="1" dirty="0"/>
              <a:t>conlleva entonces un acto de profunda </a:t>
            </a:r>
            <a:r>
              <a:rPr lang="es-ES" sz="3800" b="1" dirty="0" smtClean="0"/>
              <a:t>confianza. Abandonarse </a:t>
            </a:r>
            <a:r>
              <a:rPr lang="es-ES" sz="3800" b="1" dirty="0"/>
              <a:t>en las manos de Dios, como lo ha hecho Jesús, aun cuando se experimente soledad y sufrimiento, como lo ha hecho Él. </a:t>
            </a:r>
            <a:endParaRPr lang="es-EC" sz="3800" b="1" dirty="0"/>
          </a:p>
          <a:p>
            <a:endParaRPr lang="es-EC"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32282886"/>
      </p:ext>
    </p:extLst>
  </p:cSld>
  <p:clrMapOvr>
    <a:masterClrMapping/>
  </p:clrMapOvr>
  <mc:AlternateContent xmlns:mc="http://schemas.openxmlformats.org/markup-compatibility/2006" xmlns:p14="http://schemas.microsoft.com/office/powerpoint/2010/main">
    <mc:Choice Requires="p14">
      <p:transition spd="slow" p14:dur="1600" advTm="17326">
        <p14:conveyor dir="l"/>
      </p:transition>
    </mc:Choice>
    <mc:Fallback xmlns="">
      <p:transition spd="slow" advTm="173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3">
                                            <p:txEl>
                                              <p:pRg st="0" end="0"/>
                                            </p:txEl>
                                          </p:spTgt>
                                        </p:tgtEl>
                                      </p:cBhvr>
                                    </p:animEffect>
                                    <p:set>
                                      <p:cBhvr>
                                        <p:cTn id="11"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enminnesota.com/wp-content/uploads/2014/01/palomareligion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973" y="663261"/>
            <a:ext cx="10798801" cy="565282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Imagen 3"/>
          <p:cNvPicPr>
            <a:picLocks noChangeAspect="1"/>
          </p:cNvPicPr>
          <p:nvPr/>
        </p:nvPicPr>
        <p:blipFill>
          <a:blip r:embed="rId6"/>
          <a:stretch>
            <a:fillRect/>
          </a:stretch>
        </p:blipFill>
        <p:spPr>
          <a:xfrm>
            <a:off x="8387739" y="1736485"/>
            <a:ext cx="2621909" cy="3762440"/>
          </a:xfrm>
          <a:prstGeom prst="rect">
            <a:avLst/>
          </a:prstGeom>
        </p:spPr>
      </p:pic>
      <p:sp>
        <p:nvSpPr>
          <p:cNvPr id="2" name="Rectángulo 1"/>
          <p:cNvSpPr/>
          <p:nvPr/>
        </p:nvSpPr>
        <p:spPr>
          <a:xfrm>
            <a:off x="805839" y="1405168"/>
            <a:ext cx="7462397" cy="5016758"/>
          </a:xfrm>
          <a:prstGeom prst="rect">
            <a:avLst/>
          </a:prstGeom>
        </p:spPr>
        <p:txBody>
          <a:bodyPr wrap="square">
            <a:spAutoFit/>
          </a:bodyPr>
          <a:lstStyle/>
          <a:p>
            <a:r>
              <a:rPr lang="es-ES" sz="4000" b="1" dirty="0"/>
              <a:t>Vicente de Paúl nos recuerda que</a:t>
            </a:r>
          </a:p>
          <a:p>
            <a:endParaRPr lang="es-ES" sz="4000" b="1" dirty="0"/>
          </a:p>
          <a:p>
            <a:pPr algn="ctr"/>
            <a:r>
              <a:rPr lang="es-ES" sz="4400" b="1" dirty="0"/>
              <a:t> </a:t>
            </a:r>
            <a:r>
              <a:rPr lang="es-ES" sz="4400" b="1" i="1" dirty="0"/>
              <a:t>“Fe es ver las cosas como Dios las ve”.   </a:t>
            </a:r>
            <a:r>
              <a:rPr lang="es-ES" sz="4400" b="1" dirty="0"/>
              <a:t>Y  </a:t>
            </a:r>
            <a:r>
              <a:rPr lang="es-ES" sz="4400" b="1" i="1" dirty="0"/>
              <a:t>“la fe nos permite descubrir a Cristo en los pobres”.</a:t>
            </a:r>
            <a:r>
              <a:rPr lang="es-ES" sz="4400" b="1" dirty="0"/>
              <a:t>  </a:t>
            </a:r>
          </a:p>
          <a:p>
            <a:endParaRPr lang="es-ES" sz="4000" b="1" dirty="0"/>
          </a:p>
          <a:p>
            <a:r>
              <a:rPr lang="es-ES" sz="2400" b="1" dirty="0"/>
              <a:t>Mt, 25, 35-46</a:t>
            </a:r>
            <a:endParaRPr lang="es-EC" sz="24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809383915"/>
      </p:ext>
    </p:extLst>
  </p:cSld>
  <p:clrMapOvr>
    <a:masterClrMapping/>
  </p:clrMapOvr>
  <mc:AlternateContent xmlns:mc="http://schemas.openxmlformats.org/markup-compatibility/2006" xmlns:p14="http://schemas.microsoft.com/office/powerpoint/2010/main">
    <mc:Choice Requires="p14">
      <p:transition spd="slow" p14:dur="1300" advTm="17748">
        <p14:pan dir="u"/>
      </p:transition>
    </mc:Choice>
    <mc:Fallback xmlns="">
      <p:transition spd="slow" advTm="177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barn(inVertical)">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circle(in)">
                                      <p:cBhvr>
                                        <p:cTn id="21" dur="20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 calcmode="lin" valueType="num">
                                      <p:cBhvr additive="base">
                                        <p:cTn id="2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cofradiarosario.net/graficos/jesus_predica.bmp"/>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211029" y="3373485"/>
            <a:ext cx="4685569" cy="252827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Marcador de contenido 2"/>
          <p:cNvSpPr>
            <a:spLocks noGrp="1"/>
          </p:cNvSpPr>
          <p:nvPr>
            <p:ph idx="1"/>
          </p:nvPr>
        </p:nvSpPr>
        <p:spPr>
          <a:xfrm>
            <a:off x="1157199" y="912840"/>
            <a:ext cx="9601196" cy="3318936"/>
          </a:xfrm>
        </p:spPr>
        <p:txBody>
          <a:bodyPr>
            <a:normAutofit/>
          </a:bodyPr>
          <a:lstStyle/>
          <a:p>
            <a:pPr algn="just"/>
            <a:r>
              <a:rPr lang="es-ES"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Podemos acceder a Jesucristo mediante la Fe en Él. Y en consecuencia  al buscar a Jesús nos encontramos con los pobres, porque no se puede entender a Jesús, sin esa relación cercana con ellos.</a:t>
            </a:r>
            <a:r>
              <a:rPr lang="es-ES" sz="3200" b="1" dirty="0">
                <a:ln w="22225">
                  <a:solidFill>
                    <a:schemeClr val="accent2"/>
                  </a:solidFill>
                  <a:prstDash val="solid"/>
                </a:ln>
                <a:solidFill>
                  <a:schemeClr val="accent2">
                    <a:lumMod val="40000"/>
                    <a:lumOff val="60000"/>
                  </a:schemeClr>
                </a:solidFill>
              </a:rPr>
              <a:t> </a:t>
            </a:r>
            <a:endParaRPr lang="es-EC" sz="3200" b="1" dirty="0">
              <a:ln w="22225">
                <a:solidFill>
                  <a:schemeClr val="accent2"/>
                </a:solidFill>
                <a:prstDash val="solid"/>
              </a:ln>
              <a:solidFill>
                <a:schemeClr val="accent2">
                  <a:lumMod val="40000"/>
                  <a:lumOff val="60000"/>
                </a:schemeClr>
              </a:solidFill>
            </a:endParaRPr>
          </a:p>
        </p:txBody>
      </p:sp>
      <p:pic>
        <p:nvPicPr>
          <p:cNvPr id="4098" name="Picture 2" descr="http://www.fotos-imagenes.com/img/contenido/jesus/jesusylospobre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2147" y="3258750"/>
            <a:ext cx="4512417" cy="275774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55650471"/>
      </p:ext>
    </p:extLst>
  </p:cSld>
  <p:clrMapOvr>
    <a:masterClrMapping/>
  </p:clrMapOvr>
  <mc:AlternateContent xmlns:mc="http://schemas.openxmlformats.org/markup-compatibility/2006" xmlns:p14="http://schemas.microsoft.com/office/powerpoint/2010/main">
    <mc:Choice Requires="p14">
      <p:transition spd="slow" p14:dur="2500" advTm="16277">
        <p:checker/>
      </p:transition>
    </mc:Choice>
    <mc:Fallback xmlns="">
      <p:transition spd="slow" advTm="16278">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wipe(down)">
                                      <p:cBhvr>
                                        <p:cTn id="11" dur="580">
                                          <p:stCondLst>
                                            <p:cond delay="0"/>
                                          </p:stCondLst>
                                        </p:cTn>
                                        <p:tgtEl>
                                          <p:spTgt spid="4098"/>
                                        </p:tgtEl>
                                      </p:cBhvr>
                                    </p:animEffect>
                                    <p:anim calcmode="lin" valueType="num">
                                      <p:cBhvr>
                                        <p:cTn id="12"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17" dur="26">
                                          <p:stCondLst>
                                            <p:cond delay="650"/>
                                          </p:stCondLst>
                                        </p:cTn>
                                        <p:tgtEl>
                                          <p:spTgt spid="4098"/>
                                        </p:tgtEl>
                                      </p:cBhvr>
                                      <p:to x="100000" y="60000"/>
                                    </p:animScale>
                                    <p:animScale>
                                      <p:cBhvr>
                                        <p:cTn id="18" dur="166" decel="50000">
                                          <p:stCondLst>
                                            <p:cond delay="676"/>
                                          </p:stCondLst>
                                        </p:cTn>
                                        <p:tgtEl>
                                          <p:spTgt spid="4098"/>
                                        </p:tgtEl>
                                      </p:cBhvr>
                                      <p:to x="100000" y="100000"/>
                                    </p:animScale>
                                    <p:animScale>
                                      <p:cBhvr>
                                        <p:cTn id="19" dur="26">
                                          <p:stCondLst>
                                            <p:cond delay="1312"/>
                                          </p:stCondLst>
                                        </p:cTn>
                                        <p:tgtEl>
                                          <p:spTgt spid="4098"/>
                                        </p:tgtEl>
                                      </p:cBhvr>
                                      <p:to x="100000" y="80000"/>
                                    </p:animScale>
                                    <p:animScale>
                                      <p:cBhvr>
                                        <p:cTn id="20" dur="166" decel="50000">
                                          <p:stCondLst>
                                            <p:cond delay="1338"/>
                                          </p:stCondLst>
                                        </p:cTn>
                                        <p:tgtEl>
                                          <p:spTgt spid="4098"/>
                                        </p:tgtEl>
                                      </p:cBhvr>
                                      <p:to x="100000" y="100000"/>
                                    </p:animScale>
                                    <p:animScale>
                                      <p:cBhvr>
                                        <p:cTn id="21" dur="26">
                                          <p:stCondLst>
                                            <p:cond delay="1642"/>
                                          </p:stCondLst>
                                        </p:cTn>
                                        <p:tgtEl>
                                          <p:spTgt spid="4098"/>
                                        </p:tgtEl>
                                      </p:cBhvr>
                                      <p:to x="100000" y="90000"/>
                                    </p:animScale>
                                    <p:animScale>
                                      <p:cBhvr>
                                        <p:cTn id="22" dur="166" decel="50000">
                                          <p:stCondLst>
                                            <p:cond delay="1668"/>
                                          </p:stCondLst>
                                        </p:cTn>
                                        <p:tgtEl>
                                          <p:spTgt spid="4098"/>
                                        </p:tgtEl>
                                      </p:cBhvr>
                                      <p:to x="100000" y="100000"/>
                                    </p:animScale>
                                    <p:animScale>
                                      <p:cBhvr>
                                        <p:cTn id="23" dur="26">
                                          <p:stCondLst>
                                            <p:cond delay="1808"/>
                                          </p:stCondLst>
                                        </p:cTn>
                                        <p:tgtEl>
                                          <p:spTgt spid="4098"/>
                                        </p:tgtEl>
                                      </p:cBhvr>
                                      <p:to x="100000" y="95000"/>
                                    </p:animScale>
                                    <p:animScale>
                                      <p:cBhvr>
                                        <p:cTn id="24" dur="166" decel="50000">
                                          <p:stCondLst>
                                            <p:cond delay="1834"/>
                                          </p:stCondLst>
                                        </p:cTn>
                                        <p:tgtEl>
                                          <p:spTgt spid="409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100"/>
                                        </p:tgtEl>
                                        <p:attrNameLst>
                                          <p:attrName>style.visibility</p:attrName>
                                        </p:attrNameLst>
                                      </p:cBhvr>
                                      <p:to>
                                        <p:strVal val="visible"/>
                                      </p:to>
                                    </p:set>
                                    <p:anim calcmode="lin" valueType="num">
                                      <p:cBhvr additive="base">
                                        <p:cTn id="29" dur="500" fill="hold"/>
                                        <p:tgtEl>
                                          <p:spTgt spid="4100"/>
                                        </p:tgtEl>
                                        <p:attrNameLst>
                                          <p:attrName>ppt_x</p:attrName>
                                        </p:attrNameLst>
                                      </p:cBhvr>
                                      <p:tavLst>
                                        <p:tav tm="0">
                                          <p:val>
                                            <p:strVal val="#ppt_x"/>
                                          </p:val>
                                        </p:tav>
                                        <p:tav tm="100000">
                                          <p:val>
                                            <p:strVal val="#ppt_x"/>
                                          </p:val>
                                        </p:tav>
                                      </p:tavLst>
                                    </p:anim>
                                    <p:anim calcmode="lin" valueType="num">
                                      <p:cBhvr additive="base">
                                        <p:cTn id="3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iscobreak.altervista.org/wp-content/uploads/2012/11/croce-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214" y="670885"/>
            <a:ext cx="10747286" cy="554408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Marcador de contenido 2"/>
          <p:cNvSpPr>
            <a:spLocks noGrp="1"/>
          </p:cNvSpPr>
          <p:nvPr>
            <p:ph idx="1"/>
          </p:nvPr>
        </p:nvSpPr>
        <p:spPr>
          <a:xfrm>
            <a:off x="914400" y="1081826"/>
            <a:ext cx="7127309" cy="4905616"/>
          </a:xfrm>
        </p:spPr>
        <p:txBody>
          <a:bodyPr>
            <a:normAutofit fontScale="92500"/>
          </a:bodyPr>
          <a:lstStyle/>
          <a:p>
            <a:pPr marL="0" indent="0" algn="just">
              <a:buNone/>
            </a:pPr>
            <a:r>
              <a:rPr lang="es-ES" sz="3600" b="1" dirty="0">
                <a:solidFill>
                  <a:schemeClr val="bg1"/>
                </a:solidFill>
              </a:rPr>
              <a:t>Tal como nos lo recuerda Santa </a:t>
            </a:r>
            <a:r>
              <a:rPr lang="es-ES" sz="3600" b="1" dirty="0" smtClean="0">
                <a:solidFill>
                  <a:schemeClr val="bg1"/>
                </a:solidFill>
              </a:rPr>
              <a:t>Luisa:</a:t>
            </a:r>
          </a:p>
          <a:p>
            <a:pPr marL="0" indent="0" algn="just">
              <a:buNone/>
            </a:pPr>
            <a:endParaRPr lang="es-ES" sz="3200" dirty="0" smtClean="0"/>
          </a:p>
          <a:p>
            <a:pPr marL="0" indent="0" algn="ctr">
              <a:buNone/>
            </a:pPr>
            <a:r>
              <a:rPr lang="es-ES" sz="4100" b="1" dirty="0" smtClean="0">
                <a:solidFill>
                  <a:schemeClr val="tx1"/>
                </a:solidFill>
              </a:rPr>
              <a:t>El </a:t>
            </a:r>
            <a:r>
              <a:rPr lang="es-ES" sz="4100" b="1" i="1" dirty="0">
                <a:solidFill>
                  <a:schemeClr val="tx1"/>
                </a:solidFill>
              </a:rPr>
              <a:t>“prójimo toma el lugar de Nuestro Señor, lo sustituye, por </a:t>
            </a:r>
            <a:r>
              <a:rPr lang="es-ES" sz="4000" b="1" i="1" dirty="0">
                <a:solidFill>
                  <a:schemeClr val="bg1"/>
                </a:solidFill>
              </a:rPr>
              <a:t>una invención de amor que su bondad sabe y que ha dado a entender a mi corazón, aunque yo no puedo explicarla”.</a:t>
            </a:r>
            <a:endParaRPr lang="es-EC" sz="4000" b="1" dirty="0">
              <a:solidFill>
                <a:schemeClr val="bg1"/>
              </a:solidFill>
            </a:endParaRPr>
          </a:p>
        </p:txBody>
      </p:sp>
      <p:pic>
        <p:nvPicPr>
          <p:cNvPr id="6146" name="Picture 2" descr="http://galeon.hispavista.com/2bsrl19/img/s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0932" y="1572251"/>
            <a:ext cx="3106345" cy="4174929"/>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924787311"/>
      </p:ext>
    </p:extLst>
  </p:cSld>
  <p:clrMapOvr>
    <a:masterClrMapping/>
  </p:clrMapOvr>
  <mc:AlternateContent xmlns:mc="http://schemas.openxmlformats.org/markup-compatibility/2006" xmlns:p14="http://schemas.microsoft.com/office/powerpoint/2010/main">
    <mc:Choice Requires="p14">
      <p:transition spd="slow" p14:dur="1600" advTm="19936">
        <p:blinds dir="vert"/>
      </p:transition>
    </mc:Choice>
    <mc:Fallback xmlns="">
      <p:transition spd="slow" advTm="19936">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wheel(1)">
                                      <p:cBhvr>
                                        <p:cTn id="11" dur="2000"/>
                                        <p:tgtEl>
                                          <p:spTgt spid="6146"/>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mph" presetSubtype="0" fill="hold" nodeType="clickEffect">
                                  <p:stCondLst>
                                    <p:cond delay="0"/>
                                  </p:stCondLst>
                                  <p:iterate type="lt">
                                    <p:tmPct val="4000"/>
                                  </p:iterate>
                                  <p:childTnLst>
                                    <p:set>
                                      <p:cBhvr override="childStyle">
                                        <p:cTn id="15" dur="500" fill="hold"/>
                                        <p:tgtEl>
                                          <p:spTgt spid="3">
                                            <p:txEl>
                                              <p:pRg st="0" end="0"/>
                                            </p:txEl>
                                          </p:spTgt>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heel(1)">
                                      <p:cBhvr>
                                        <p:cTn id="2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2.2|1.8"/>
</p:tagLst>
</file>

<file path=ppt/tags/tag10.xml><?xml version="1.0" encoding="utf-8"?>
<p:tagLst xmlns:a="http://schemas.openxmlformats.org/drawingml/2006/main" xmlns:r="http://schemas.openxmlformats.org/officeDocument/2006/relationships" xmlns:p="http://schemas.openxmlformats.org/presentationml/2006/main">
  <p:tag name="TIMING" val="|0.9|1.8|-2.7|11.7|3.6"/>
</p:tagLst>
</file>

<file path=ppt/tags/tag11.xml><?xml version="1.0" encoding="utf-8"?>
<p:tagLst xmlns:a="http://schemas.openxmlformats.org/drawingml/2006/main" xmlns:r="http://schemas.openxmlformats.org/officeDocument/2006/relationships" xmlns:p="http://schemas.openxmlformats.org/presentationml/2006/main">
  <p:tag name="TIMING" val="|22.4|2.5"/>
</p:tagLst>
</file>

<file path=ppt/tags/tag12.xml><?xml version="1.0" encoding="utf-8"?>
<p:tagLst xmlns:a="http://schemas.openxmlformats.org/drawingml/2006/main" xmlns:r="http://schemas.openxmlformats.org/officeDocument/2006/relationships" xmlns:p="http://schemas.openxmlformats.org/presentationml/2006/main">
  <p:tag name="TIMING" val="|4.7"/>
</p:tagLst>
</file>

<file path=ppt/tags/tag13.xml><?xml version="1.0" encoding="utf-8"?>
<p:tagLst xmlns:a="http://schemas.openxmlformats.org/drawingml/2006/main" xmlns:r="http://schemas.openxmlformats.org/officeDocument/2006/relationships" xmlns:p="http://schemas.openxmlformats.org/presentationml/2006/main">
  <p:tag name="TIMING" val="|1.8|2.7|1.6|1.9"/>
</p:tagLst>
</file>

<file path=ppt/tags/tag2.xml><?xml version="1.0" encoding="utf-8"?>
<p:tagLst xmlns:a="http://schemas.openxmlformats.org/drawingml/2006/main" xmlns:r="http://schemas.openxmlformats.org/officeDocument/2006/relationships" xmlns:p="http://schemas.openxmlformats.org/presentationml/2006/main">
  <p:tag name="TIMING" val="|2.8|4.1"/>
</p:tagLst>
</file>

<file path=ppt/tags/tag3.xml><?xml version="1.0" encoding="utf-8"?>
<p:tagLst xmlns:a="http://schemas.openxmlformats.org/drawingml/2006/main" xmlns:r="http://schemas.openxmlformats.org/officeDocument/2006/relationships" xmlns:p="http://schemas.openxmlformats.org/presentationml/2006/main">
  <p:tag name="TIMING" val="|3.7|2.8|1.2"/>
</p:tagLst>
</file>

<file path=ppt/tags/tag4.xml><?xml version="1.0" encoding="utf-8"?>
<p:tagLst xmlns:a="http://schemas.openxmlformats.org/drawingml/2006/main" xmlns:r="http://schemas.openxmlformats.org/officeDocument/2006/relationships" xmlns:p="http://schemas.openxmlformats.org/presentationml/2006/main">
  <p:tag name="TIMING" val="|1.3|7.5"/>
</p:tagLst>
</file>

<file path=ppt/tags/tag5.xml><?xml version="1.0" encoding="utf-8"?>
<p:tagLst xmlns:a="http://schemas.openxmlformats.org/drawingml/2006/main" xmlns:r="http://schemas.openxmlformats.org/officeDocument/2006/relationships" xmlns:p="http://schemas.openxmlformats.org/presentationml/2006/main">
  <p:tag name="TIMING" val="|20.9"/>
</p:tagLst>
</file>

<file path=ppt/tags/tag6.xml><?xml version="1.0" encoding="utf-8"?>
<p:tagLst xmlns:a="http://schemas.openxmlformats.org/drawingml/2006/main" xmlns:r="http://schemas.openxmlformats.org/officeDocument/2006/relationships" xmlns:p="http://schemas.openxmlformats.org/presentationml/2006/main">
  <p:tag name="TIMING" val="|16.8"/>
</p:tagLst>
</file>

<file path=ppt/tags/tag7.xml><?xml version="1.0" encoding="utf-8"?>
<p:tagLst xmlns:a="http://schemas.openxmlformats.org/drawingml/2006/main" xmlns:r="http://schemas.openxmlformats.org/officeDocument/2006/relationships" xmlns:p="http://schemas.openxmlformats.org/presentationml/2006/main">
  <p:tag name="TIMING" val="|1|2.6|1.8|10.5"/>
</p:tagLst>
</file>

<file path=ppt/tags/tag8.xml><?xml version="1.0" encoding="utf-8"?>
<p:tagLst xmlns:a="http://schemas.openxmlformats.org/drawingml/2006/main" xmlns:r="http://schemas.openxmlformats.org/officeDocument/2006/relationships" xmlns:p="http://schemas.openxmlformats.org/presentationml/2006/main">
  <p:tag name="TIMING" val="|3.3|2.5"/>
</p:tagLst>
</file>

<file path=ppt/tags/tag9.xml><?xml version="1.0" encoding="utf-8"?>
<p:tagLst xmlns:a="http://schemas.openxmlformats.org/drawingml/2006/main" xmlns:r="http://schemas.openxmlformats.org/officeDocument/2006/relationships" xmlns:p="http://schemas.openxmlformats.org/presentationml/2006/main">
  <p:tag name="TIMING" val="|1.2|2.3|1.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ánico">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214</TotalTime>
  <Words>475</Words>
  <Application>Microsoft Office PowerPoint</Application>
  <PresentationFormat>Panorámica</PresentationFormat>
  <Paragraphs>44</Paragraphs>
  <Slides>15</Slides>
  <Notes>0</Notes>
  <HiddenSlides>0</HiddenSlides>
  <MMClips>16</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15</vt:i4>
      </vt:variant>
    </vt:vector>
  </HeadingPairs>
  <TitlesOfParts>
    <vt:vector size="22" baseType="lpstr">
      <vt:lpstr>Aharoni</vt:lpstr>
      <vt:lpstr>Arial</vt:lpstr>
      <vt:lpstr>Baskerville Old Face</vt:lpstr>
      <vt:lpstr>Berlin Sans FB Demi</vt:lpstr>
      <vt:lpstr>Garamond</vt:lpstr>
      <vt:lpstr>Wingdings</vt:lpstr>
      <vt:lpstr>Orgánico</vt:lpstr>
      <vt:lpstr>   EJE II  Formación Cristiana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Ignatia Jorth Fundadora de las Hermanas de la Caridad de Zagreb</vt:lpstr>
      <vt:lpstr>Presentación de PowerPoint</vt:lpstr>
      <vt:lpstr>Presentación de PowerPoint</vt:lpstr>
      <vt:lpstr>Presentación de PowerPoint</vt:lpstr>
      <vt:lpstr>Gracias por su Atención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Formación Cristiana</dc:title>
  <dc:creator>Paul Cabrera</dc:creator>
  <cp:lastModifiedBy>HP</cp:lastModifiedBy>
  <cp:revision>24</cp:revision>
  <dcterms:created xsi:type="dcterms:W3CDTF">2016-08-07T03:29:15Z</dcterms:created>
  <dcterms:modified xsi:type="dcterms:W3CDTF">2021-09-12T00:33:42Z</dcterms:modified>
</cp:coreProperties>
</file>