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67" r:id="rId7"/>
    <p:sldId id="268" r:id="rId8"/>
    <p:sldId id="276" r:id="rId9"/>
    <p:sldId id="269" r:id="rId10"/>
    <p:sldId id="277" r:id="rId11"/>
    <p:sldId id="283" r:id="rId12"/>
    <p:sldId id="285" r:id="rId13"/>
    <p:sldId id="286" r:id="rId14"/>
    <p:sldId id="284" r:id="rId15"/>
    <p:sldId id="280" r:id="rId16"/>
    <p:sldId id="281" r:id="rId17"/>
    <p:sldId id="288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8003-5A30-4859-921F-39E8EA9D3C6B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A81F-E386-476E-ACD1-CDCBED720F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A81F-E386-476E-ACD1-CDCBED720F46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172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A81F-E386-476E-ACD1-CDCBED720F46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670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A81F-E386-476E-ACD1-CDCBED720F46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804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01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32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2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3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61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25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6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9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64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2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277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para diapositivas de trabajo comuni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07" y="349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99423" y="4293096"/>
            <a:ext cx="6249299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TRABAJO COMUNITARIO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75856" y="2073042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Berlin Sans FB Demi" pitchFamily="34" charset="0"/>
              </a:rPr>
              <a:t>AL TEMA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85">
        <p:circle/>
      </p:transition>
    </mc:Choice>
    <mc:Fallback xmlns="">
      <p:transition spd="slow" advTm="54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 familia vicentina trabajando con los pobr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8256"/>
            <a:ext cx="9228223" cy="68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plan estrategico ejemp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4485650" cy="482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823281"/>
            <a:ext cx="9144000" cy="206210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Para eso es importante  tener un plan estratégico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Este plan ayudará a visualizar hacia dónde quiere ir y le auxiliará en la toma de decisiones para alcanzar dicha meta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3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934">
        <p:circle/>
      </p:transition>
    </mc:Choice>
    <mc:Fallback xmlns="">
      <p:transition spd="slow" advTm="1393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fondos para power point con movimient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19" y="44624"/>
            <a:ext cx="889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haroni" pitchFamily="2" charset="-79"/>
                <a:cs typeface="Aharoni" pitchFamily="2" charset="-79"/>
              </a:rPr>
              <a:t>El proceso de desarrollo comunitario consta de tres fases:</a:t>
            </a:r>
            <a:endParaRPr lang="es-EC" sz="3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Resultado de imagen para planear estrategicamen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4" y="3604989"/>
            <a:ext cx="9222657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154" y="5808166"/>
            <a:ext cx="910684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Esto significa diseñar un futuro deseado e identificar las formas para lograrlo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44008" y="36450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accent2"/>
                </a:solidFill>
                <a:latin typeface="Algerian" panose="04020705040A02060702" pitchFamily="82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77">
        <p:circle/>
      </p:transition>
    </mc:Choice>
    <mc:Fallback xmlns="">
      <p:transition spd="slow" advTm="183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• Implementación de estrateg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92080" y="2204864"/>
            <a:ext cx="3548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Implementación: </a:t>
            </a:r>
            <a:endParaRPr lang="es-EC" sz="36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36512" y="5685055"/>
            <a:ext cx="5328592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Usted hace lo que sea necesario para lograr lo que se ha propuesto hacer. Después de completar sus actividades</a:t>
            </a:r>
            <a:endParaRPr lang="es-EC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660232" y="1196752"/>
            <a:ext cx="50405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accent2"/>
                </a:solidFill>
                <a:latin typeface="Algerian" panose="04020705040A02060702" pitchFamily="82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854">
        <p:circle/>
      </p:transition>
    </mc:Choice>
    <mc:Fallback xmlns="">
      <p:transition spd="slow" advTm="1285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evaluación de estrateg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3" y="-27384"/>
            <a:ext cx="9172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167045"/>
            <a:ext cx="9144000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solidFill>
                  <a:schemeClr val="bg1"/>
                </a:solidFill>
              </a:rPr>
              <a:t> esta fase, permite saber si funcionaron o no.</a:t>
            </a:r>
            <a:endParaRPr lang="es-EC" sz="3600" b="1" dirty="0">
              <a:solidFill>
                <a:schemeClr val="bg1"/>
              </a:solidFill>
            </a:endParaRPr>
          </a:p>
        </p:txBody>
      </p:sp>
      <p:pic>
        <p:nvPicPr>
          <p:cNvPr id="5128" name="Picture 8" descr="Resultado de imagen para evaluación de estrategi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461">
            <a:off x="3890164" y="439821"/>
            <a:ext cx="2368511" cy="2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8991" y="323945"/>
            <a:ext cx="3680921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solidFill>
                  <a:schemeClr val="bg1"/>
                </a:solidFill>
              </a:rPr>
              <a:t>EVALUACIÓN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55216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accent2"/>
                </a:solidFill>
                <a:latin typeface="Algerian" panose="04020705040A02060702" pitchFamily="82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2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962">
        <p:circle/>
      </p:transition>
    </mc:Choice>
    <mc:Fallback xmlns="">
      <p:transition spd="slow" advTm="7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 familia vicentina trabajando con los pobr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655" y="-27384"/>
            <a:ext cx="9369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05522" y="1298178"/>
            <a:ext cx="4602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/>
              <a:t>¿CÓMO EMPEZAR?</a:t>
            </a:r>
          </a:p>
        </p:txBody>
      </p:sp>
      <p:pic>
        <p:nvPicPr>
          <p:cNvPr id="8" name="Picture 2" descr="Resultado de imagen para comite de trabajo en Familia vice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573016"/>
            <a:ext cx="4748826" cy="27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-91597" y="6189687"/>
            <a:ext cx="4750250" cy="58907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>
                <a:solidFill>
                  <a:schemeClr val="bg1"/>
                </a:solidFill>
              </a:rPr>
              <a:t>2. Formar un comité directivo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16016" y="3460938"/>
            <a:ext cx="4532802" cy="40011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3. Identificar  liderazgo en la comunidad</a:t>
            </a:r>
          </a:p>
        </p:txBody>
      </p:sp>
      <p:pic>
        <p:nvPicPr>
          <p:cNvPr id="2058" name="Picture 10" descr="Resultado de imagen para trabajo comunitari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654" y="-43358"/>
            <a:ext cx="5220724" cy="3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liderazgo en el trabajo de  Familia vicentina 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28" y="3811994"/>
            <a:ext cx="4532789" cy="30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128654" y="3130206"/>
            <a:ext cx="534872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1. Identificar lideres en el equipo de trabajo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3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909">
        <p:circle/>
      </p:transition>
    </mc:Choice>
    <mc:Fallback xmlns="">
      <p:transition spd="slow" advTm="209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encontrar necesidades y potencialidades de la comunidad en la Familia vicenti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071" y="532651"/>
            <a:ext cx="9172575" cy="63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23566" y="44624"/>
            <a:ext cx="916756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4.  Céntrese en encontrar necesidades y potencialidades de la comunidad por que…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965">
        <p:circle/>
      </p:transition>
    </mc:Choice>
    <mc:Fallback xmlns="">
      <p:transition spd="slow" advTm="99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fondos para diapositivas de powerpoint con movimiento grati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28192" y="188640"/>
            <a:ext cx="5796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5. Establecer el proceso y desarrollar  una ruta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67">
        <p:circle/>
      </p:transition>
    </mc:Choice>
    <mc:Fallback xmlns="">
      <p:transition spd="slow" advTm="109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Resultado de imagen para gracias por su ATENCION cristia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53356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37">
        <p:circle/>
      </p:transition>
    </mc:Choice>
    <mc:Fallback xmlns="">
      <p:transition spd="slow" advTm="400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 familia vicentina trabajando con los pobr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6264" y="1268760"/>
            <a:ext cx="6505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Es un  grupo de individuos , que  comparte problemas, intereses en un tiempo y espacio determinado, haciendo realidad su vida cotidiana. </a:t>
            </a:r>
            <a:endParaRPr lang="es-EC" sz="2800" b="1" dirty="0">
              <a:ln w="3175">
                <a:solidFill>
                  <a:schemeClr val="tx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 descr="Resultado de imagen para que es una comunidad?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6857999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548680"/>
            <a:ext cx="554461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Berlin Sans FB Demi" pitchFamily="34" charset="0"/>
              </a:rPr>
              <a:t>¿QUE ES UNA COMUNIDAD?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0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162">
        <p:circle/>
      </p:transition>
    </mc:Choice>
    <mc:Fallback xmlns="">
      <p:transition spd="slow" advTm="121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fondos para power point con movimient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familia vicentina en acción comunit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558975" cy="3414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7818" y="4509120"/>
            <a:ext cx="9142653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 Según algunos autores lo que caracteriza a esta comunidad es la cohesión, la solidaridad, el conocimiento, el trato entre sus integrantes y las formas de organización específicas que éstos adoptan.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9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811">
        <p:circle/>
      </p:transition>
    </mc:Choice>
    <mc:Fallback xmlns="">
      <p:transition spd="slow" advTm="158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sultado de imagen para fondos para power point con movimient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" y="0"/>
            <a:ext cx="9138572" cy="6856849"/>
          </a:xfrm>
          <a:prstGeom prst="rect">
            <a:avLst/>
          </a:prstGeom>
          <a:noFill/>
          <a:extLst/>
        </p:spPr>
      </p:pic>
      <p:sp>
        <p:nvSpPr>
          <p:cNvPr id="4" name="3 CuadroTexto"/>
          <p:cNvSpPr txBox="1"/>
          <p:nvPr/>
        </p:nvSpPr>
        <p:spPr>
          <a:xfrm>
            <a:off x="61156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chemeClr val="bg1"/>
                </a:solidFill>
                <a:latin typeface="Franklin Gothic Heavy" pitchFamily="34" charset="0"/>
              </a:rPr>
              <a:t>¿QUE ES TRABAJO COMUNITARIO?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196752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No es sólo, PARA, ni EN la comunidad; es un proceso de transformación DESDE la comunidad, soñado, planificado, conducido y evaluado por la propia comunidad</a:t>
            </a:r>
            <a:endParaRPr lang="es-EC" sz="3200" b="1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4247135"/>
            <a:ext cx="9144000" cy="181588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Su objetivo es potenciar fuerzas, mejorar una buena calidad de vida y conquistar nuevas metas dentro del proceso social. Desempeña, por tanto, un papel importante desde la participación de todos.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460">
        <p:circle/>
      </p:transition>
    </mc:Choice>
    <mc:Fallback xmlns="">
      <p:transition spd="slow" advTm="284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Resultado de imagen para que es trabajo comunitari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333350"/>
            <a:ext cx="9164526" cy="68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7975" y="367412"/>
            <a:ext cx="707233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El ser humano surge precisamente, gracias a la vida en común</a:t>
            </a:r>
            <a:endParaRPr lang="es-EC" sz="2800" b="1" dirty="0"/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0" y="5061652"/>
            <a:ext cx="91805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pues ésta facilita el desarrollo de la actividad conjunta para la satisfacción de sus necesidades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 facilitadores del trabajo comuni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83768" y="44624"/>
            <a:ext cx="6624736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erlin Sans FB Demi" pitchFamily="34" charset="0"/>
              </a:rPr>
              <a:t>En el trabajo comunitario las personas deben ser facilitadoras y orientadoras de procesos </a:t>
            </a:r>
            <a:endParaRPr lang="es-EC" sz="2400" b="1" dirty="0">
              <a:latin typeface="Berlin Sans FB Dem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1087" y="4445939"/>
            <a:ext cx="2880320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Deben ayudar a formar líderes</a:t>
            </a:r>
            <a:endParaRPr lang="es-EC" sz="36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62493" y="5674315"/>
            <a:ext cx="512281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S" sz="2800" b="1" dirty="0"/>
              <a:t>Y, a conformar equipos de apoyo </a:t>
            </a:r>
            <a:endParaRPr lang="es-EC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7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491">
        <p:circle/>
      </p:transition>
    </mc:Choice>
    <mc:Fallback xmlns="">
      <p:transition spd="slow" advTm="134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familia vicentina trabajando con los po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439" y="-27384"/>
            <a:ext cx="921043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4437112"/>
            <a:ext cx="6402856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El trabajo comunitario posibilita también  la solución a los problemas que más afectan a la población, para una participación más concreta.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69295" y="3011226"/>
            <a:ext cx="2741144" cy="35394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En esencia, el trabajo comunitario permite  el desarrollo y mejoramiento de las condiciones de vida</a:t>
            </a:r>
            <a:endParaRPr lang="es-EC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5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8">
        <p:circle/>
      </p:transition>
    </mc:Choice>
    <mc:Fallback xmlns="">
      <p:transition spd="slow" advTm="2000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Las comunidades llegan a ser lo que son por las decisiones hechas por la gente a través del tiempo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" y="0"/>
            <a:ext cx="915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03086" y="3068960"/>
            <a:ext cx="474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PARA REFLEXIONAR…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6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35">
        <p:circle/>
      </p:transition>
    </mc:Choice>
    <mc:Fallback xmlns="">
      <p:transition spd="slow" advTm="34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 familia vicentina trabajando con los pobr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22731" y="4023062"/>
            <a:ext cx="5386818" cy="28931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</a:rPr>
              <a:t>Las comunidades llegan a ser lo que son por las decisiones hechas por la gen</a:t>
            </a:r>
            <a:r>
              <a:rPr lang="es-ES" sz="3200" b="1" dirty="0">
                <a:solidFill>
                  <a:schemeClr val="bg1"/>
                </a:solidFill>
              </a:rPr>
              <a:t>t</a:t>
            </a:r>
            <a:r>
              <a:rPr lang="es-ES" sz="3000" b="1" dirty="0">
                <a:solidFill>
                  <a:schemeClr val="bg1"/>
                </a:solidFill>
              </a:rPr>
              <a:t>e a través del tiempo. Estas son moldeadas por las decisiones que hacemos o dejamos de hacer.</a:t>
            </a:r>
            <a:endParaRPr lang="es-EC" sz="3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hijas de la caridad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hijas de la caridad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hijas de la caridad dibuj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56" name="Picture 16" descr="Resultado de imagen para asamblea general de los padres paules en chic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7" y="3919705"/>
            <a:ext cx="3954239" cy="296567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Resultado de imagen para asamblea hijas de la carida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10" y="44624"/>
            <a:ext cx="5308035" cy="37150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8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099">
        <p:circle/>
      </p:transition>
    </mc:Choice>
    <mc:Fallback xmlns="">
      <p:transition spd="slow" advTm="170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1.8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1.4|4.9|2|3.5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7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2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374</Words>
  <Application>Microsoft Office PowerPoint</Application>
  <PresentationFormat>Presentación en pantalla (4:3)</PresentationFormat>
  <Paragraphs>37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Algerian</vt:lpstr>
      <vt:lpstr>Arial</vt:lpstr>
      <vt:lpstr>Berlin Sans FB Demi</vt:lpstr>
      <vt:lpstr>Calibri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HP</cp:lastModifiedBy>
  <cp:revision>60</cp:revision>
  <dcterms:created xsi:type="dcterms:W3CDTF">2016-09-15T16:02:40Z</dcterms:created>
  <dcterms:modified xsi:type="dcterms:W3CDTF">2021-09-14T01:38:38Z</dcterms:modified>
</cp:coreProperties>
</file>