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</p:sldMasterIdLst>
  <p:sldIdLst>
    <p:sldId id="256" r:id="rId2"/>
    <p:sldId id="257" r:id="rId3"/>
    <p:sldId id="263" r:id="rId4"/>
    <p:sldId id="259" r:id="rId5"/>
    <p:sldId id="260" r:id="rId6"/>
    <p:sldId id="272" r:id="rId7"/>
    <p:sldId id="271" r:id="rId8"/>
    <p:sldId id="268" r:id="rId9"/>
    <p:sldId id="269" r:id="rId10"/>
    <p:sldId id="270" r:id="rId11"/>
    <p:sldId id="265" r:id="rId12"/>
    <p:sldId id="267" r:id="rId13"/>
    <p:sldId id="273" r:id="rId14"/>
    <p:sldId id="274" r:id="rId15"/>
    <p:sldId id="26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ISAEL PEREZ VE" initials="JMP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6" autoAdjust="0"/>
    <p:restoredTop sz="86486" autoAdjust="0"/>
  </p:normalViewPr>
  <p:slideViewPr>
    <p:cSldViewPr snapToGrid="0">
      <p:cViewPr varScale="1">
        <p:scale>
          <a:sx n="74" d="100"/>
          <a:sy n="74" d="100"/>
        </p:scale>
        <p:origin x="2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4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2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22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5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84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32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2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6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5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5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1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4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9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6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24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400 años del carisma vicentin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0" y="4168276"/>
            <a:ext cx="3196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solidFill>
                  <a:schemeClr val="bg2"/>
                </a:solidFill>
                <a:latin typeface="Kristen ITC" panose="03050502040202030202" pitchFamily="66" charset="0"/>
              </a:rPr>
              <a:t>”Para tender a la perfección, hay que       revestirse </a:t>
            </a:r>
          </a:p>
          <a:p>
            <a:pPr algn="ctr"/>
            <a:r>
              <a:rPr lang="es-EC" sz="2800" b="1" i="1" dirty="0">
                <a:solidFill>
                  <a:schemeClr val="bg2"/>
                </a:solidFill>
                <a:latin typeface="Kristen ITC" panose="03050502040202030202" pitchFamily="66" charset="0"/>
              </a:rPr>
              <a:t>del espíritu de Jesucristo”</a:t>
            </a:r>
            <a:r>
              <a:rPr lang="es-EC" sz="2800" dirty="0">
                <a:solidFill>
                  <a:schemeClr val="bg2"/>
                </a:solidFill>
                <a:latin typeface="Kristen ITC" panose="03050502040202030202" pitchFamily="66" charset="0"/>
              </a:rPr>
              <a:t>”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705600" y="104180"/>
            <a:ext cx="5429250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EJE  I </a:t>
            </a:r>
          </a:p>
          <a:p>
            <a:pPr algn="ctr"/>
            <a:r>
              <a:rPr lang="es-E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FORMACIÓN HUMANA</a:t>
            </a:r>
          </a:p>
          <a:p>
            <a:pPr algn="ctr"/>
            <a:r>
              <a:rPr lang="es-E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TEMA 4</a:t>
            </a:r>
          </a:p>
          <a:p>
            <a:pPr algn="ctr"/>
            <a:r>
              <a:rPr lang="es-E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DIGNIDAD  DEL SER HUMANO </a:t>
            </a:r>
          </a:p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667750" y="4966936"/>
            <a:ext cx="346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EVANGELIZACIÓN </a:t>
            </a:r>
          </a:p>
          <a:p>
            <a:pPr algn="ctr"/>
            <a:r>
              <a:rPr lang="es-EC" sz="2800" b="1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 AMOR”</a:t>
            </a:r>
          </a:p>
        </p:txBody>
      </p:sp>
    </p:spTree>
    <p:extLst>
      <p:ext uri="{BB962C8B-B14F-4D97-AF65-F5344CB8AC3E}">
        <p14:creationId xmlns:p14="http://schemas.microsoft.com/office/powerpoint/2010/main" val="17986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PARABOLA DEL AGU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4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ARABOLA DEL AGU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720" y="0"/>
            <a:ext cx="9353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9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ARABOLA DEL AGU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32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2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arabola del aguila reflex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920" y="0"/>
            <a:ext cx="9734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40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aguila o po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432" y="0"/>
            <a:ext cx="9267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3"/>
          <p:cNvSpPr/>
          <p:nvPr/>
        </p:nvSpPr>
        <p:spPr>
          <a:xfrm>
            <a:off x="1" y="57411"/>
            <a:ext cx="4533900" cy="67403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O" sz="3600" dirty="0">
                <a:solidFill>
                  <a:schemeClr val="bg1"/>
                </a:solidFill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Es posible que el águila recuerde todavía a los pollos con nostalgia; hasta es posible que, de cuando en cuando, vuelva a visitar el corral. Que nadie sepa, el águila nunca ha vuelto a vivir vida de pollo. Fue un águila, pese a que fue mantenida y domesticada como un pollo”.</a:t>
            </a:r>
            <a:endParaRPr lang="es-EC" sz="3600" dirty="0">
              <a:solidFill>
                <a:schemeClr val="bg1"/>
              </a:solidFill>
              <a:latin typeface="Aparajita" panose="020B0604020202020204" pitchFamily="34" charset="0"/>
              <a:ea typeface="Times New Roman" panose="02020603050405020304" pitchFamily="18" charset="0"/>
              <a:cs typeface="Aparajita" panose="020B0604020202020204" pitchFamily="34" charset="0"/>
            </a:endParaRPr>
          </a:p>
          <a:p>
            <a:pPr algn="just"/>
            <a:r>
              <a:rPr lang="es-CO" sz="3600" b="1" u="sng" dirty="0">
                <a:solidFill>
                  <a:schemeClr val="bg1"/>
                </a:solidFill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reflexionamos:</a:t>
            </a:r>
            <a:endParaRPr lang="es-EC" sz="3600" u="sng" dirty="0">
              <a:solidFill>
                <a:schemeClr val="bg1"/>
              </a:solidFill>
              <a:latin typeface="Aparajita" panose="020B0604020202020204" pitchFamily="34" charset="0"/>
              <a:ea typeface="Times New Roman" panose="02020603050405020304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5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84" y="0"/>
            <a:ext cx="12181416" cy="13208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SABER TOMAR DECISIONES EN LA VIDA, NOS CONVIERTEN EN AGUILAS GIGANTES.</a:t>
            </a:r>
          </a:p>
        </p:txBody>
      </p:sp>
      <p:pic>
        <p:nvPicPr>
          <p:cNvPr id="3074" name="Picture 2" descr="Resultado de imagen para imagenes de paisaj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883" y="1354040"/>
            <a:ext cx="8176964" cy="55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3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gracias por su aten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75" y="38100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4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8870" y="335846"/>
            <a:ext cx="84151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b="1" u="sng" dirty="0">
                <a:solidFill>
                  <a:schemeClr val="bg2"/>
                </a:solidFill>
              </a:rPr>
              <a:t>DIGNIDAD:</a:t>
            </a:r>
            <a:r>
              <a:rPr lang="es-EC" b="1" dirty="0">
                <a:solidFill>
                  <a:schemeClr val="bg2"/>
                </a:solidFill>
              </a:rPr>
              <a:t> cualidad de digno, deriva del adjetivo latino  (</a:t>
            </a:r>
            <a:r>
              <a:rPr lang="es-EC" b="1" dirty="0" err="1">
                <a:solidFill>
                  <a:schemeClr val="bg2"/>
                </a:solidFill>
              </a:rPr>
              <a:t>Dignus</a:t>
            </a:r>
            <a:r>
              <a:rPr lang="es-EC" b="1" dirty="0">
                <a:solidFill>
                  <a:schemeClr val="bg2"/>
                </a:solidFill>
              </a:rPr>
              <a:t> “Valioso”), refiere al valor inherente al valor que posee el ser humano, en cuanto es creado,  a su vez racional, dotado de libertad y poder creador. Esto le permite a la persona: modelar su vida y tomar  decisiones mediante el ejercicio de su libertad. </a:t>
            </a:r>
          </a:p>
          <a:p>
            <a:pPr algn="just">
              <a:lnSpc>
                <a:spcPct val="200000"/>
              </a:lnSpc>
            </a:pPr>
            <a:r>
              <a:rPr lang="es-EC" b="1" dirty="0">
                <a:solidFill>
                  <a:schemeClr val="bg2"/>
                </a:solidFill>
              </a:rPr>
              <a:t>La dignidad en el ser humano le está dada por si mismo, el ser humano posee este valor, no por sí  mismo, tal dignidad no le es dada por factores o individuos externos, se tiene desde el mismo instante de su fecundación o concepción y es </a:t>
            </a:r>
            <a:r>
              <a:rPr lang="es-EC" b="1" dirty="0" err="1">
                <a:solidFill>
                  <a:schemeClr val="bg2"/>
                </a:solidFill>
              </a:rPr>
              <a:t>inhalienable</a:t>
            </a:r>
            <a:r>
              <a:rPr lang="es-EC" b="1" dirty="0">
                <a:solidFill>
                  <a:schemeClr val="bg2"/>
                </a:solidFill>
              </a:rPr>
              <a:t>.                                                      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147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CuadroTexto 7"/>
          <p:cNvSpPr txBox="1"/>
          <p:nvPr/>
        </p:nvSpPr>
        <p:spPr>
          <a:xfrm>
            <a:off x="0" y="12680"/>
            <a:ext cx="1219200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200" dirty="0">
                <a:solidFill>
                  <a:schemeClr val="bg1"/>
                </a:solidFill>
                <a:latin typeface="Algerian" panose="04020705040A02060702" pitchFamily="82" charset="0"/>
              </a:rPr>
              <a:t>                </a:t>
            </a:r>
            <a:r>
              <a:rPr lang="es-EC" sz="3600" b="1" i="1" dirty="0">
                <a:solidFill>
                  <a:schemeClr val="bg1"/>
                </a:solidFill>
                <a:latin typeface="Algerian" panose="04020705040A02060702" pitchFamily="82" charset="0"/>
              </a:rPr>
              <a:t>D I G N I D A D  </a:t>
            </a:r>
            <a:r>
              <a:rPr lang="es-EC" sz="3600" b="1" i="1" dirty="0" err="1">
                <a:solidFill>
                  <a:schemeClr val="bg1"/>
                </a:solidFill>
                <a:latin typeface="Algerian" panose="04020705040A02060702" pitchFamily="82" charset="0"/>
              </a:rPr>
              <a:t>D</a:t>
            </a:r>
            <a:r>
              <a:rPr lang="es-EC" sz="3600" b="1" i="1" dirty="0">
                <a:solidFill>
                  <a:schemeClr val="bg1"/>
                </a:solidFill>
                <a:latin typeface="Algerian" panose="04020705040A02060702" pitchFamily="82" charset="0"/>
              </a:rPr>
              <a:t> E L  S E R  H U M A N O</a:t>
            </a:r>
            <a:r>
              <a:rPr lang="es-EC" sz="3200" b="1" i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-6626" y="1542425"/>
            <a:ext cx="29846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EC" sz="2200" b="1" dirty="0"/>
          </a:p>
          <a:p>
            <a:pPr algn="ctr">
              <a:lnSpc>
                <a:spcPct val="150000"/>
              </a:lnSpc>
            </a:pPr>
            <a:r>
              <a:rPr lang="es-EC" sz="2200" b="1" dirty="0"/>
              <a:t>DEL LATIN </a:t>
            </a:r>
            <a:r>
              <a:rPr lang="es-EC" sz="2200" b="1" u="sng" dirty="0"/>
              <a:t>DIGNUS</a:t>
            </a:r>
            <a:r>
              <a:rPr lang="es-EC" sz="2200" b="1" dirty="0"/>
              <a:t> </a:t>
            </a:r>
            <a:r>
              <a:rPr lang="es-EC" sz="2200" i="1" dirty="0"/>
              <a:t>(VALIOSO)</a:t>
            </a:r>
            <a:r>
              <a:rPr lang="es-EC" sz="2200" b="1" dirty="0"/>
              <a:t>. MÁXIMA VALORACIÓN  QUE POSEE EL SER HUMANO,  EN CUANTO CREADO, LIBRE, CON VOLUNTAD Y PODER DE DECISIÓN.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515349" y="1762539"/>
            <a:ext cx="3676651" cy="501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EC" sz="2400" b="1" dirty="0"/>
          </a:p>
          <a:p>
            <a:pPr algn="ctr">
              <a:lnSpc>
                <a:spcPct val="150000"/>
              </a:lnSpc>
            </a:pPr>
            <a:r>
              <a:rPr lang="es-EC" sz="2400" b="1" dirty="0"/>
              <a:t>ES UN PRIVILEGIO ÚNICO, DADO POR DIOS, DESDE LA CONCEPCIÓN. </a:t>
            </a:r>
          </a:p>
          <a:p>
            <a:pPr algn="ctr">
              <a:lnSpc>
                <a:spcPct val="150000"/>
              </a:lnSpc>
            </a:pPr>
            <a:r>
              <a:rPr lang="es-EC" sz="2400" b="1" dirty="0"/>
              <a:t>ESTÁ SIEMPRE  ABIERTO AL BIEN DE SUS SEMEJANTES; ES INVIOLABLE, E INTRANSFERIBLE.</a:t>
            </a:r>
          </a:p>
        </p:txBody>
      </p:sp>
      <p:pic>
        <p:nvPicPr>
          <p:cNvPr id="2052" name="Picture 4" descr="Resultado de imagen para medalla milagrosa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478" y="1762539"/>
            <a:ext cx="2944372" cy="38717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8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IMAGENES DE LA DIGNIDAD DEL HOM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772" y="0"/>
            <a:ext cx="5382228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301" y="614570"/>
            <a:ext cx="6038849" cy="5680236"/>
          </a:xfrm>
        </p:spPr>
        <p:txBody>
          <a:bodyPr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hombre es digno cuando es valioso de por sí, coopera al bien de los demás, su único afán es servir con amor a sus semejantes, obedeciendo el designio del salvador “p</a:t>
            </a:r>
            <a:r>
              <a:rPr lang="es-CO" sz="3200" b="1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ara que todos sean uno. como tú, oh padre, estás en mí y yo en ti, que también ellos estén en nosotros, para que el mundo crea que tú me enviaste” (cf. </a:t>
            </a:r>
            <a:r>
              <a:rPr lang="es-CO" sz="3200" b="1" i="1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jn</a:t>
            </a:r>
            <a:r>
              <a:rPr lang="es-CO" sz="3200" b="1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17,21). </a:t>
            </a:r>
            <a:r>
              <a:rPr lang="es-CO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CO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s-EC" sz="32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88580" y="5999981"/>
            <a:ext cx="323469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i="1" dirty="0">
                <a:solidFill>
                  <a:schemeClr val="bg1"/>
                </a:solidFill>
              </a:rPr>
              <a:t>“EL AMOR ES INVENTIVO HASTA EL INFINITO” (S,V,P)</a:t>
            </a:r>
          </a:p>
        </p:txBody>
      </p:sp>
    </p:spTree>
    <p:extLst>
      <p:ext uri="{BB962C8B-B14F-4D97-AF65-F5344CB8AC3E}">
        <p14:creationId xmlns:p14="http://schemas.microsoft.com/office/powerpoint/2010/main" val="397697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imagen y semejanz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15"/>
            <a:ext cx="1232535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0" y="792745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 hombre creado por Dios, está dotado de alma que le hace capaz de: pensar,  soñar, amar y transformar la creación en algo   grande, en favor propio  y de quienes le rodean.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57375" y="219454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IMAGEN Y SEMEJANZA DE DIOS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857375" y="258136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dignidad humana, está aliada al  respeto absoluto, como única fuente, en donde la vida es grata para mí y también para quien está a mi lado.</a:t>
            </a:r>
          </a:p>
        </p:txBody>
      </p:sp>
    </p:spTree>
    <p:extLst>
      <p:ext uri="{BB962C8B-B14F-4D97-AF65-F5344CB8AC3E}">
        <p14:creationId xmlns:p14="http://schemas.microsoft.com/office/powerpoint/2010/main" val="29233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2550" y="19050"/>
            <a:ext cx="9048750" cy="62865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LA IGLESIA PROMOTORA  DE LA DIGNIDAD HUMANA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9901" y="933451"/>
            <a:ext cx="5372100" cy="50101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3000" dirty="0"/>
              <a:t> La dignidad de la persona manifiesta todo su fulgor cuando se considera su origen y su destino, el hombre está llamado a ser "hijo en el Hijo" y templo vivo del Espíritu;  está destinado a esa eterna vida de comunión con Dios, que le llena de gozo.</a:t>
            </a:r>
          </a:p>
          <a:p>
            <a:pPr marL="0" indent="0" algn="ctr">
              <a:buNone/>
            </a:pPr>
            <a:r>
              <a:rPr lang="es-CO" sz="2400" b="1" dirty="0"/>
              <a:t>(</a:t>
            </a:r>
            <a:r>
              <a:rPr lang="es-CO" sz="2400" b="1" dirty="0" err="1"/>
              <a:t>Christifidelis</a:t>
            </a:r>
            <a:r>
              <a:rPr lang="es-CO" sz="2400" b="1" dirty="0"/>
              <a:t> </a:t>
            </a:r>
            <a:r>
              <a:rPr lang="es-CO" sz="2400" b="1" dirty="0" err="1"/>
              <a:t>Laici</a:t>
            </a:r>
            <a:r>
              <a:rPr lang="es-CO" sz="2400" b="1" dirty="0"/>
              <a:t>, n. 37)</a:t>
            </a:r>
            <a:br>
              <a:rPr lang="es-CO" sz="2400" b="1" dirty="0"/>
            </a:br>
            <a:endParaRPr lang="es-EC" sz="3000" b="1" dirty="0"/>
          </a:p>
        </p:txBody>
      </p:sp>
      <p:pic>
        <p:nvPicPr>
          <p:cNvPr id="4098" name="Picture 2" descr="40S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1051"/>
            <a:ext cx="6819901" cy="603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6150558"/>
            <a:ext cx="1232535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i="1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“!COMO! SER CRISTIANO Y VER AFLIGIDO A UN HERMANO, SIN LLORAR CON  ÉL NI SENTIRSE ENFERMO CON ÉL; ESO ES NO TENER CARIDAD; ES SER CRISTIANO  EN PINTURA” </a:t>
            </a:r>
            <a:r>
              <a:rPr lang="es-EC" sz="2000" b="1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(S.V.P. C.XII,271)</a:t>
            </a:r>
          </a:p>
        </p:txBody>
      </p:sp>
    </p:spTree>
    <p:extLst>
      <p:ext uri="{BB962C8B-B14F-4D97-AF65-F5344CB8AC3E}">
        <p14:creationId xmlns:p14="http://schemas.microsoft.com/office/powerpoint/2010/main" val="273944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PARABOLA DEL AGU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45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95450" y="114300"/>
            <a:ext cx="619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PARABOLA DEL AGUILA </a:t>
            </a:r>
          </a:p>
        </p:txBody>
      </p:sp>
    </p:spTree>
    <p:extLst>
      <p:ext uri="{BB962C8B-B14F-4D97-AF65-F5344CB8AC3E}">
        <p14:creationId xmlns:p14="http://schemas.microsoft.com/office/powerpoint/2010/main" val="424844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arabola del aguila reflex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960" y="0"/>
            <a:ext cx="9677400" cy="69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1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PARABOLA DEL AGU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280" y="0"/>
            <a:ext cx="865251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3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PARABOLA DEL AGU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32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497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864</TotalTime>
  <Words>541</Words>
  <Application>Microsoft Office PowerPoint</Application>
  <PresentationFormat>Panorámica</PresentationFormat>
  <Paragraphs>29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Aharoni</vt:lpstr>
      <vt:lpstr>Algerian</vt:lpstr>
      <vt:lpstr>Aparajita</vt:lpstr>
      <vt:lpstr>Arial</vt:lpstr>
      <vt:lpstr>Arial Black</vt:lpstr>
      <vt:lpstr>Arial Rounded MT Bold</vt:lpstr>
      <vt:lpstr>Calibri</vt:lpstr>
      <vt:lpstr>Kristen ITC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LA IGLESIA PROMOTORA  DE LA DIGNIDAD HUMANA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SABER TOMAR DECISIONES EN LA VIDA, NOS CONVIERTEN EN AGUILAS GIGANTES.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 IV.</dc:title>
  <dc:creator>JOSE MISAEL PEREZ VE</dc:creator>
  <cp:lastModifiedBy>HP</cp:lastModifiedBy>
  <cp:revision>104</cp:revision>
  <dcterms:created xsi:type="dcterms:W3CDTF">2016-10-24T02:43:46Z</dcterms:created>
  <dcterms:modified xsi:type="dcterms:W3CDTF">2021-09-14T02:09:32Z</dcterms:modified>
</cp:coreProperties>
</file>