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85304" autoAdjust="0"/>
  </p:normalViewPr>
  <p:slideViewPr>
    <p:cSldViewPr snapToGrid="0">
      <p:cViewPr varScale="1">
        <p:scale>
          <a:sx n="63" d="100"/>
          <a:sy n="63" d="100"/>
        </p:scale>
        <p:origin x="9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1EA05C-F2C6-45C2-81F0-BC7588E1FD70}" type="datetimeFigureOut">
              <a:rPr lang="en-US" smtClean="0"/>
              <a:t>9/13/2021</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52437F-A51D-4326-9B46-9A925594CC5D}" type="slidenum">
              <a:rPr lang="en-US" smtClean="0"/>
              <a:t>‹Nº›</a:t>
            </a:fld>
            <a:endParaRPr lang="en-US"/>
          </a:p>
        </p:txBody>
      </p:sp>
    </p:spTree>
    <p:extLst>
      <p:ext uri="{BB962C8B-B14F-4D97-AF65-F5344CB8AC3E}">
        <p14:creationId xmlns:p14="http://schemas.microsoft.com/office/powerpoint/2010/main" val="3212711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A152437F-A51D-4326-9B46-9A925594CC5D}" type="slidenum">
              <a:rPr lang="en-US" smtClean="0"/>
              <a:t>5</a:t>
            </a:fld>
            <a:endParaRPr lang="en-US"/>
          </a:p>
        </p:txBody>
      </p:sp>
    </p:spTree>
    <p:extLst>
      <p:ext uri="{BB962C8B-B14F-4D97-AF65-F5344CB8AC3E}">
        <p14:creationId xmlns:p14="http://schemas.microsoft.com/office/powerpoint/2010/main" val="974066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A152437F-A51D-4326-9B46-9A925594CC5D}" type="slidenum">
              <a:rPr lang="en-US" smtClean="0"/>
              <a:t>6</a:t>
            </a:fld>
            <a:endParaRPr lang="en-US"/>
          </a:p>
        </p:txBody>
      </p:sp>
    </p:spTree>
    <p:extLst>
      <p:ext uri="{BB962C8B-B14F-4D97-AF65-F5344CB8AC3E}">
        <p14:creationId xmlns:p14="http://schemas.microsoft.com/office/powerpoint/2010/main" val="3955721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A152437F-A51D-4326-9B46-9A925594CC5D}" type="slidenum">
              <a:rPr lang="en-US" smtClean="0"/>
              <a:t>8</a:t>
            </a:fld>
            <a:endParaRPr lang="en-US"/>
          </a:p>
        </p:txBody>
      </p:sp>
    </p:spTree>
    <p:extLst>
      <p:ext uri="{BB962C8B-B14F-4D97-AF65-F5344CB8AC3E}">
        <p14:creationId xmlns:p14="http://schemas.microsoft.com/office/powerpoint/2010/main" val="3817119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A152437F-A51D-4326-9B46-9A925594CC5D}" type="slidenum">
              <a:rPr lang="en-US" smtClean="0"/>
              <a:t>9</a:t>
            </a:fld>
            <a:endParaRPr lang="en-US"/>
          </a:p>
        </p:txBody>
      </p:sp>
    </p:spTree>
    <p:extLst>
      <p:ext uri="{BB962C8B-B14F-4D97-AF65-F5344CB8AC3E}">
        <p14:creationId xmlns:p14="http://schemas.microsoft.com/office/powerpoint/2010/main" val="2639924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A152437F-A51D-4326-9B46-9A925594CC5D}" type="slidenum">
              <a:rPr lang="en-US" smtClean="0"/>
              <a:t>13</a:t>
            </a:fld>
            <a:endParaRPr lang="en-US"/>
          </a:p>
        </p:txBody>
      </p:sp>
    </p:spTree>
    <p:extLst>
      <p:ext uri="{BB962C8B-B14F-4D97-AF65-F5344CB8AC3E}">
        <p14:creationId xmlns:p14="http://schemas.microsoft.com/office/powerpoint/2010/main" val="3170134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p:cNvSpPr>
            <a:spLocks noGrp="1"/>
          </p:cNvSpPr>
          <p:nvPr>
            <p:ph type="dt" sz="half" idx="10"/>
          </p:nvPr>
        </p:nvSpPr>
        <p:spPr/>
        <p:txBody>
          <a:bodyPr/>
          <a:lstStyle/>
          <a:p>
            <a:fld id="{597762AF-BCE3-4720-8C7A-C31ABFD35B9A}" type="datetimeFigureOut">
              <a:rPr lang="en-US" smtClean="0"/>
              <a:t>9/13/2021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100B49C7-E3F5-476B-992C-665F944AB102}" type="slidenum">
              <a:rPr lang="en-US" smtClean="0"/>
              <a:t>‹Nº›</a:t>
            </a:fld>
            <a:endParaRPr lang="en-US"/>
          </a:p>
        </p:txBody>
      </p:sp>
    </p:spTree>
    <p:extLst>
      <p:ext uri="{BB962C8B-B14F-4D97-AF65-F5344CB8AC3E}">
        <p14:creationId xmlns:p14="http://schemas.microsoft.com/office/powerpoint/2010/main" val="3600020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597762AF-BCE3-4720-8C7A-C31ABFD35B9A}" type="datetimeFigureOut">
              <a:rPr lang="en-US" smtClean="0"/>
              <a:t>9/13/2021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100B49C7-E3F5-476B-992C-665F944AB102}" type="slidenum">
              <a:rPr lang="en-US" smtClean="0"/>
              <a:t>‹Nº›</a:t>
            </a:fld>
            <a:endParaRPr lang="en-US"/>
          </a:p>
        </p:txBody>
      </p:sp>
    </p:spTree>
    <p:extLst>
      <p:ext uri="{BB962C8B-B14F-4D97-AF65-F5344CB8AC3E}">
        <p14:creationId xmlns:p14="http://schemas.microsoft.com/office/powerpoint/2010/main" val="3742634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597762AF-BCE3-4720-8C7A-C31ABFD35B9A}" type="datetimeFigureOut">
              <a:rPr lang="en-US" smtClean="0"/>
              <a:t>9/13/2021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100B49C7-E3F5-476B-992C-665F944AB102}" type="slidenum">
              <a:rPr lang="en-US" smtClean="0"/>
              <a:t>‹Nº›</a:t>
            </a:fld>
            <a:endParaRPr lang="en-US"/>
          </a:p>
        </p:txBody>
      </p:sp>
    </p:spTree>
    <p:extLst>
      <p:ext uri="{BB962C8B-B14F-4D97-AF65-F5344CB8AC3E}">
        <p14:creationId xmlns:p14="http://schemas.microsoft.com/office/powerpoint/2010/main" val="1690221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597762AF-BCE3-4720-8C7A-C31ABFD35B9A}" type="datetimeFigureOut">
              <a:rPr lang="en-US" smtClean="0"/>
              <a:t>9/13/2021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100B49C7-E3F5-476B-992C-665F944AB102}" type="slidenum">
              <a:rPr lang="en-US" smtClean="0"/>
              <a:t>‹Nº›</a:t>
            </a:fld>
            <a:endParaRPr lang="en-US"/>
          </a:p>
        </p:txBody>
      </p:sp>
    </p:spTree>
    <p:extLst>
      <p:ext uri="{BB962C8B-B14F-4D97-AF65-F5344CB8AC3E}">
        <p14:creationId xmlns:p14="http://schemas.microsoft.com/office/powerpoint/2010/main" val="4214110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597762AF-BCE3-4720-8C7A-C31ABFD35B9A}" type="datetimeFigureOut">
              <a:rPr lang="en-US" smtClean="0"/>
              <a:t>9/13/2021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100B49C7-E3F5-476B-992C-665F944AB102}" type="slidenum">
              <a:rPr lang="en-US" smtClean="0"/>
              <a:t>‹Nº›</a:t>
            </a:fld>
            <a:endParaRPr lang="en-US"/>
          </a:p>
        </p:txBody>
      </p:sp>
    </p:spTree>
    <p:extLst>
      <p:ext uri="{BB962C8B-B14F-4D97-AF65-F5344CB8AC3E}">
        <p14:creationId xmlns:p14="http://schemas.microsoft.com/office/powerpoint/2010/main" val="1589336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597762AF-BCE3-4720-8C7A-C31ABFD35B9A}" type="datetimeFigureOut">
              <a:rPr lang="en-US" smtClean="0"/>
              <a:t>9/13/2021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100B49C7-E3F5-476B-992C-665F944AB102}" type="slidenum">
              <a:rPr lang="en-US" smtClean="0"/>
              <a:t>‹Nº›</a:t>
            </a:fld>
            <a:endParaRPr lang="en-US"/>
          </a:p>
        </p:txBody>
      </p:sp>
    </p:spTree>
    <p:extLst>
      <p:ext uri="{BB962C8B-B14F-4D97-AF65-F5344CB8AC3E}">
        <p14:creationId xmlns:p14="http://schemas.microsoft.com/office/powerpoint/2010/main" val="3899374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597762AF-BCE3-4720-8C7A-C31ABFD35B9A}" type="datetimeFigureOut">
              <a:rPr lang="en-US" smtClean="0"/>
              <a:t>9/13/2021</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100B49C7-E3F5-476B-992C-665F944AB102}" type="slidenum">
              <a:rPr lang="en-US" smtClean="0"/>
              <a:t>‹Nº›</a:t>
            </a:fld>
            <a:endParaRPr lang="en-US"/>
          </a:p>
        </p:txBody>
      </p:sp>
    </p:spTree>
    <p:extLst>
      <p:ext uri="{BB962C8B-B14F-4D97-AF65-F5344CB8AC3E}">
        <p14:creationId xmlns:p14="http://schemas.microsoft.com/office/powerpoint/2010/main" val="653894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597762AF-BCE3-4720-8C7A-C31ABFD35B9A}" type="datetimeFigureOut">
              <a:rPr lang="en-US" smtClean="0"/>
              <a:t>9/13/2021</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100B49C7-E3F5-476B-992C-665F944AB102}" type="slidenum">
              <a:rPr lang="en-US" smtClean="0"/>
              <a:t>‹Nº›</a:t>
            </a:fld>
            <a:endParaRPr lang="en-US"/>
          </a:p>
        </p:txBody>
      </p:sp>
    </p:spTree>
    <p:extLst>
      <p:ext uri="{BB962C8B-B14F-4D97-AF65-F5344CB8AC3E}">
        <p14:creationId xmlns:p14="http://schemas.microsoft.com/office/powerpoint/2010/main" val="3176595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97762AF-BCE3-4720-8C7A-C31ABFD35B9A}" type="datetimeFigureOut">
              <a:rPr lang="en-US" smtClean="0"/>
              <a:t>9/13/2021</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100B49C7-E3F5-476B-992C-665F944AB102}" type="slidenum">
              <a:rPr lang="en-US" smtClean="0"/>
              <a:t>‹Nº›</a:t>
            </a:fld>
            <a:endParaRPr lang="en-US"/>
          </a:p>
        </p:txBody>
      </p:sp>
    </p:spTree>
    <p:extLst>
      <p:ext uri="{BB962C8B-B14F-4D97-AF65-F5344CB8AC3E}">
        <p14:creationId xmlns:p14="http://schemas.microsoft.com/office/powerpoint/2010/main" val="3211321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97762AF-BCE3-4720-8C7A-C31ABFD35B9A}" type="datetimeFigureOut">
              <a:rPr lang="en-US" smtClean="0"/>
              <a:t>9/13/2021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100B49C7-E3F5-476B-992C-665F944AB102}" type="slidenum">
              <a:rPr lang="en-US" smtClean="0"/>
              <a:t>‹Nº›</a:t>
            </a:fld>
            <a:endParaRPr lang="en-US"/>
          </a:p>
        </p:txBody>
      </p:sp>
    </p:spTree>
    <p:extLst>
      <p:ext uri="{BB962C8B-B14F-4D97-AF65-F5344CB8AC3E}">
        <p14:creationId xmlns:p14="http://schemas.microsoft.com/office/powerpoint/2010/main" val="236367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97762AF-BCE3-4720-8C7A-C31ABFD35B9A}" type="datetimeFigureOut">
              <a:rPr lang="en-US" smtClean="0"/>
              <a:t>9/13/2021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100B49C7-E3F5-476B-992C-665F944AB102}" type="slidenum">
              <a:rPr lang="en-US" smtClean="0"/>
              <a:t>‹Nº›</a:t>
            </a:fld>
            <a:endParaRPr lang="en-US"/>
          </a:p>
        </p:txBody>
      </p:sp>
    </p:spTree>
    <p:extLst>
      <p:ext uri="{BB962C8B-B14F-4D97-AF65-F5344CB8AC3E}">
        <p14:creationId xmlns:p14="http://schemas.microsoft.com/office/powerpoint/2010/main" val="531843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7762AF-BCE3-4720-8C7A-C31ABFD35B9A}" type="datetimeFigureOut">
              <a:rPr lang="en-US" smtClean="0"/>
              <a:t>9/13/2021</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0B49C7-E3F5-476B-992C-665F944AB102}" type="slidenum">
              <a:rPr lang="en-US" smtClean="0"/>
              <a:t>‹Nº›</a:t>
            </a:fld>
            <a:endParaRPr lang="en-US"/>
          </a:p>
        </p:txBody>
      </p:sp>
    </p:spTree>
    <p:extLst>
      <p:ext uri="{BB962C8B-B14F-4D97-AF65-F5344CB8AC3E}">
        <p14:creationId xmlns:p14="http://schemas.microsoft.com/office/powerpoint/2010/main" val="3810208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de trabajo comunitario animado"/>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79750" y="2962275"/>
            <a:ext cx="6512162" cy="363378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ctrTitle"/>
          </p:nvPr>
        </p:nvSpPr>
        <p:spPr>
          <a:xfrm>
            <a:off x="1457324" y="1531937"/>
            <a:ext cx="10220325" cy="2387600"/>
          </a:xfrm>
        </p:spPr>
        <p:txBody>
          <a:bodyPr>
            <a:normAutofit fontScale="90000"/>
          </a:bodyPr>
          <a:lstStyle/>
          <a:p>
            <a:r>
              <a:rPr lang="es-CO" b="1" dirty="0">
                <a:ln w="22225">
                  <a:solidFill>
                    <a:schemeClr val="accent2"/>
                  </a:solidFill>
                  <a:prstDash val="solid"/>
                </a:ln>
                <a:solidFill>
                  <a:schemeClr val="accent2">
                    <a:lumMod val="40000"/>
                    <a:lumOff val="60000"/>
                  </a:schemeClr>
                </a:solidFill>
                <a:latin typeface="Tw Cen MT Condensed" panose="020B0606020104020203" pitchFamily="34" charset="0"/>
              </a:rPr>
              <a:t>EJE IV</a:t>
            </a:r>
            <a:r>
              <a:rPr lang="es-ES" b="1" dirty="0">
                <a:ln w="22225">
                  <a:solidFill>
                    <a:schemeClr val="accent2"/>
                  </a:solidFill>
                  <a:prstDash val="solid"/>
                </a:ln>
                <a:solidFill>
                  <a:schemeClr val="accent2">
                    <a:lumMod val="40000"/>
                    <a:lumOff val="60000"/>
                  </a:schemeClr>
                </a:solidFill>
                <a:latin typeface="Tw Cen MT Condensed" panose="020B0606020104020203" pitchFamily="34" charset="0"/>
              </a:rPr>
              <a:t/>
            </a:r>
            <a:br>
              <a:rPr lang="es-ES" b="1" dirty="0">
                <a:ln w="22225">
                  <a:solidFill>
                    <a:schemeClr val="accent2"/>
                  </a:solidFill>
                  <a:prstDash val="solid"/>
                </a:ln>
                <a:solidFill>
                  <a:schemeClr val="accent2">
                    <a:lumMod val="40000"/>
                    <a:lumOff val="60000"/>
                  </a:schemeClr>
                </a:solidFill>
                <a:latin typeface="Tw Cen MT Condensed" panose="020B0606020104020203" pitchFamily="34" charset="0"/>
              </a:rPr>
            </a:br>
            <a:r>
              <a:rPr lang="es-CO" b="1" dirty="0">
                <a:ln w="22225">
                  <a:solidFill>
                    <a:schemeClr val="accent2"/>
                  </a:solidFill>
                  <a:prstDash val="solid"/>
                </a:ln>
                <a:solidFill>
                  <a:schemeClr val="accent2">
                    <a:lumMod val="40000"/>
                    <a:lumOff val="60000"/>
                  </a:schemeClr>
                </a:solidFill>
                <a:latin typeface="Tw Cen MT Condensed" panose="020B0606020104020203" pitchFamily="34" charset="0"/>
              </a:rPr>
              <a:t>FORMACIÓN TÉCNICA </a:t>
            </a:r>
            <a:r>
              <a:rPr lang="es-ES" b="1" dirty="0">
                <a:ln w="22225">
                  <a:solidFill>
                    <a:schemeClr val="accent2"/>
                  </a:solidFill>
                  <a:prstDash val="solid"/>
                </a:ln>
                <a:solidFill>
                  <a:schemeClr val="accent2">
                    <a:lumMod val="40000"/>
                    <a:lumOff val="60000"/>
                  </a:schemeClr>
                </a:solidFill>
                <a:latin typeface="Tw Cen MT Condensed" panose="020B0606020104020203" pitchFamily="34" charset="0"/>
              </a:rPr>
              <a:t/>
            </a:r>
            <a:br>
              <a:rPr lang="es-ES" b="1" dirty="0">
                <a:ln w="22225">
                  <a:solidFill>
                    <a:schemeClr val="accent2"/>
                  </a:solidFill>
                  <a:prstDash val="solid"/>
                </a:ln>
                <a:solidFill>
                  <a:schemeClr val="accent2">
                    <a:lumMod val="40000"/>
                    <a:lumOff val="60000"/>
                  </a:schemeClr>
                </a:solidFill>
                <a:latin typeface="Tw Cen MT Condensed" panose="020B0606020104020203" pitchFamily="34" charset="0"/>
              </a:rPr>
            </a:br>
            <a:r>
              <a:rPr lang="es-CO" b="1" dirty="0">
                <a:ln w="22225">
                  <a:solidFill>
                    <a:schemeClr val="accent2"/>
                  </a:solidFill>
                  <a:prstDash val="solid"/>
                </a:ln>
                <a:solidFill>
                  <a:schemeClr val="accent2">
                    <a:lumMod val="40000"/>
                    <a:lumOff val="60000"/>
                  </a:schemeClr>
                </a:solidFill>
                <a:latin typeface="Tw Cen MT Condensed" panose="020B0606020104020203" pitchFamily="34" charset="0"/>
              </a:rPr>
              <a:t>TEMA  4</a:t>
            </a:r>
            <a:r>
              <a:rPr lang="es-ES" b="1" dirty="0">
                <a:ln w="22225">
                  <a:solidFill>
                    <a:schemeClr val="accent2"/>
                  </a:solidFill>
                  <a:prstDash val="solid"/>
                </a:ln>
                <a:solidFill>
                  <a:schemeClr val="accent2">
                    <a:lumMod val="40000"/>
                    <a:lumOff val="60000"/>
                  </a:schemeClr>
                </a:solidFill>
                <a:latin typeface="Tw Cen MT Condensed" panose="020B0606020104020203" pitchFamily="34" charset="0"/>
              </a:rPr>
              <a:t/>
            </a:r>
            <a:br>
              <a:rPr lang="es-ES" b="1" dirty="0">
                <a:ln w="22225">
                  <a:solidFill>
                    <a:schemeClr val="accent2"/>
                  </a:solidFill>
                  <a:prstDash val="solid"/>
                </a:ln>
                <a:solidFill>
                  <a:schemeClr val="accent2">
                    <a:lumMod val="40000"/>
                    <a:lumOff val="60000"/>
                  </a:schemeClr>
                </a:solidFill>
                <a:latin typeface="Tw Cen MT Condensed" panose="020B0606020104020203" pitchFamily="34" charset="0"/>
              </a:rPr>
            </a:br>
            <a:r>
              <a:rPr lang="es-CO" b="1" dirty="0">
                <a:ln w="22225">
                  <a:solidFill>
                    <a:schemeClr val="accent2"/>
                  </a:solidFill>
                  <a:prstDash val="solid"/>
                </a:ln>
                <a:solidFill>
                  <a:schemeClr val="accent2">
                    <a:lumMod val="40000"/>
                    <a:lumOff val="60000"/>
                  </a:schemeClr>
                </a:solidFill>
                <a:latin typeface="Tw Cen MT Condensed" panose="020B0606020104020203" pitchFamily="34" charset="0"/>
              </a:rPr>
              <a:t>TÉCNICAS DEL TRABAJO COMUNITARIO</a:t>
            </a:r>
            <a:r>
              <a:rPr lang="es-ES" b="1" dirty="0">
                <a:ln w="22225">
                  <a:solidFill>
                    <a:schemeClr val="accent2"/>
                  </a:solidFill>
                  <a:prstDash val="solid"/>
                </a:ln>
                <a:solidFill>
                  <a:schemeClr val="accent2">
                    <a:lumMod val="40000"/>
                    <a:lumOff val="60000"/>
                  </a:schemeClr>
                </a:solidFill>
                <a:latin typeface="Tw Cen MT Condensed" panose="020B0606020104020203" pitchFamily="34" charset="0"/>
              </a:rPr>
              <a:t/>
            </a:r>
            <a:br>
              <a:rPr lang="es-ES" b="1" dirty="0">
                <a:ln w="22225">
                  <a:solidFill>
                    <a:schemeClr val="accent2"/>
                  </a:solidFill>
                  <a:prstDash val="solid"/>
                </a:ln>
                <a:solidFill>
                  <a:schemeClr val="accent2">
                    <a:lumMod val="40000"/>
                    <a:lumOff val="60000"/>
                  </a:schemeClr>
                </a:solidFill>
                <a:latin typeface="Tw Cen MT Condensed" panose="020B0606020104020203" pitchFamily="34" charset="0"/>
              </a:rPr>
            </a:br>
            <a:endParaRPr lang="en-US" dirty="0"/>
          </a:p>
        </p:txBody>
      </p:sp>
    </p:spTree>
    <p:extLst>
      <p:ext uri="{BB962C8B-B14F-4D97-AF65-F5344CB8AC3E}">
        <p14:creationId xmlns:p14="http://schemas.microsoft.com/office/powerpoint/2010/main" val="21324685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esultado de imagen de ENTREVIST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Rectángulo 3"/>
          <p:cNvSpPr/>
          <p:nvPr/>
        </p:nvSpPr>
        <p:spPr>
          <a:xfrm>
            <a:off x="1208925" y="266038"/>
            <a:ext cx="10493339" cy="5755422"/>
          </a:xfrm>
          <a:prstGeom prst="rect">
            <a:avLst/>
          </a:prstGeom>
        </p:spPr>
        <p:txBody>
          <a:bodyPr wrap="square">
            <a:spAutoFit/>
          </a:bodyPr>
          <a:lstStyle/>
          <a:p>
            <a:pPr lvl="0">
              <a:buNone/>
            </a:pPr>
            <a:r>
              <a:rPr lang="es-ES" sz="4800" b="1" dirty="0">
                <a:ln w="6600">
                  <a:solidFill>
                    <a:srgbClr val="FFC000"/>
                  </a:solidFill>
                  <a:prstDash val="solid"/>
                </a:ln>
                <a:solidFill>
                  <a:srgbClr val="FFC000"/>
                </a:solidFill>
                <a:effectLst>
                  <a:outerShdw dist="38100" dir="2700000" algn="tl" rotWithShape="0">
                    <a:schemeClr val="accent2"/>
                  </a:outerShdw>
                </a:effectLst>
              </a:rPr>
              <a:t>TÉCNICA DE LA ENTREVISTA </a:t>
            </a:r>
            <a:r>
              <a:rPr lang="es-ES" dirty="0">
                <a:ln>
                  <a:solidFill>
                    <a:srgbClr val="FFC000"/>
                  </a:solidFill>
                </a:ln>
                <a:solidFill>
                  <a:srgbClr val="FFC000"/>
                </a:solidFill>
              </a:rPr>
              <a:t> </a:t>
            </a:r>
          </a:p>
          <a:p>
            <a:pPr>
              <a:buNone/>
            </a:pPr>
            <a:r>
              <a:rPr lang="es-ES" sz="4000" b="1" dirty="0">
                <a:ln w="22225">
                  <a:solidFill>
                    <a:srgbClr val="FFC000"/>
                  </a:solidFill>
                  <a:prstDash val="solid"/>
                </a:ln>
                <a:solidFill>
                  <a:srgbClr val="FFC000"/>
                </a:solidFill>
              </a:rPr>
              <a:t>Es una técnica que permite obtener información (datos) de la realidad (características físicas, económicas, profesionales, sociales, ideas, creencias, opiniones, actitudes, sentimientos y conductas) del encuestado. La entrevista puede ser individual o colectiva y la información debe ser clara, precisa y coherente, además, de tener un trato amable y respetuoso. </a:t>
            </a:r>
            <a:endParaRPr lang="es-ES" sz="4000" dirty="0">
              <a:ln w="22225">
                <a:solidFill>
                  <a:srgbClr val="FFC000"/>
                </a:solidFill>
                <a:prstDash val="solid"/>
              </a:ln>
              <a:solidFill>
                <a:srgbClr val="FFC000"/>
              </a:solidFill>
            </a:endParaRPr>
          </a:p>
        </p:txBody>
      </p:sp>
    </p:spTree>
    <p:extLst>
      <p:ext uri="{BB962C8B-B14F-4D97-AF65-F5344CB8AC3E}">
        <p14:creationId xmlns:p14="http://schemas.microsoft.com/office/powerpoint/2010/main" val="377592907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4">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anim calcmode="lin" valueType="num">
                                      <p:cBhvr>
                                        <p:cTn id="13" dur="2000" fill="hold"/>
                                        <p:tgtEl>
                                          <p:spTgt spid="4">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de jesus golpeando puert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0272"/>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438365" y="308225"/>
            <a:ext cx="11500206" cy="5509200"/>
          </a:xfrm>
          <a:prstGeom prst="rect">
            <a:avLst/>
          </a:prstGeom>
        </p:spPr>
        <p:txBody>
          <a:bodyPr wrap="square">
            <a:spAutoFit/>
          </a:bodyPr>
          <a:lstStyle/>
          <a:p>
            <a:pPr lvl="0">
              <a:buNone/>
            </a:pPr>
            <a:r>
              <a:rPr lang="es-ES" b="1" dirty="0">
                <a:ln>
                  <a:solidFill>
                    <a:schemeClr val="accent5">
                      <a:lumMod val="50000"/>
                    </a:schemeClr>
                  </a:solidFill>
                </a:ln>
                <a:solidFill>
                  <a:schemeClr val="bg1">
                    <a:lumMod val="95000"/>
                  </a:schemeClr>
                </a:solidFill>
              </a:rPr>
              <a:t> </a:t>
            </a:r>
            <a:r>
              <a:rPr lang="es-ES" sz="4400" b="1" dirty="0">
                <a:ln w="6600">
                  <a:solidFill>
                    <a:schemeClr val="accent5">
                      <a:lumMod val="50000"/>
                    </a:schemeClr>
                  </a:solidFill>
                  <a:prstDash val="solid"/>
                </a:ln>
                <a:solidFill>
                  <a:schemeClr val="bg1">
                    <a:lumMod val="95000"/>
                  </a:schemeClr>
                </a:solidFill>
                <a:effectLst>
                  <a:outerShdw dist="38100" dir="2700000" algn="tl" rotWithShape="0">
                    <a:schemeClr val="accent2"/>
                  </a:outerShdw>
                </a:effectLst>
              </a:rPr>
              <a:t>TÉCNICA DE LA VISITA DOMICILIARIA</a:t>
            </a:r>
          </a:p>
          <a:p>
            <a:pPr>
              <a:buNone/>
            </a:pPr>
            <a:r>
              <a:rPr lang="es-ES" sz="4400" b="1" dirty="0">
                <a:ln w="22225">
                  <a:solidFill>
                    <a:schemeClr val="accent5">
                      <a:lumMod val="50000"/>
                    </a:schemeClr>
                  </a:solidFill>
                  <a:prstDash val="solid"/>
                </a:ln>
                <a:solidFill>
                  <a:schemeClr val="bg1">
                    <a:lumMod val="95000"/>
                  </a:schemeClr>
                </a:solidFill>
              </a:rPr>
              <a:t>Es una técnica realizada en el domicilio de la persona o familia que solicita un servicio o ayuda, donde a través de la entrevista y observación se construye y se hace un análisis con el propósito de orientar, asesorar y proponer alternativas de cambio a la situación encontrada.</a:t>
            </a:r>
            <a:endParaRPr lang="en-US" sz="4400" dirty="0">
              <a:ln w="22225">
                <a:solidFill>
                  <a:schemeClr val="accent5">
                    <a:lumMod val="50000"/>
                  </a:schemeClr>
                </a:solidFill>
                <a:prstDash val="solid"/>
              </a:ln>
              <a:solidFill>
                <a:schemeClr val="bg1">
                  <a:lumMod val="95000"/>
                </a:schemeClr>
              </a:solidFill>
            </a:endParaRPr>
          </a:p>
        </p:txBody>
      </p:sp>
    </p:spTree>
    <p:extLst>
      <p:ext uri="{BB962C8B-B14F-4D97-AF65-F5344CB8AC3E}">
        <p14:creationId xmlns:p14="http://schemas.microsoft.com/office/powerpoint/2010/main" val="177596345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down)">
                                      <p:cBhvr>
                                        <p:cTn id="23" dur="580">
                                          <p:stCondLst>
                                            <p:cond delay="0"/>
                                          </p:stCondLst>
                                        </p:cTn>
                                        <p:tgtEl>
                                          <p:spTgt spid="4">
                                            <p:txEl>
                                              <p:pRg st="1" end="1"/>
                                            </p:txEl>
                                          </p:spTgt>
                                        </p:tgtEl>
                                      </p:cBhvr>
                                    </p:animEffect>
                                    <p:anim calcmode="lin" valueType="num">
                                      <p:cBhvr>
                                        <p:cTn id="24"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xEl>
                                              <p:pRg st="1" end="1"/>
                                            </p:txEl>
                                          </p:spTgt>
                                        </p:tgtEl>
                                      </p:cBhvr>
                                      <p:to x="100000" y="60000"/>
                                    </p:animScale>
                                    <p:animScale>
                                      <p:cBhvr>
                                        <p:cTn id="30" dur="166" decel="50000">
                                          <p:stCondLst>
                                            <p:cond delay="676"/>
                                          </p:stCondLst>
                                        </p:cTn>
                                        <p:tgtEl>
                                          <p:spTgt spid="4">
                                            <p:txEl>
                                              <p:pRg st="1" end="1"/>
                                            </p:txEl>
                                          </p:spTgt>
                                        </p:tgtEl>
                                      </p:cBhvr>
                                      <p:to x="100000" y="100000"/>
                                    </p:animScale>
                                    <p:animScale>
                                      <p:cBhvr>
                                        <p:cTn id="31" dur="26">
                                          <p:stCondLst>
                                            <p:cond delay="1312"/>
                                          </p:stCondLst>
                                        </p:cTn>
                                        <p:tgtEl>
                                          <p:spTgt spid="4">
                                            <p:txEl>
                                              <p:pRg st="1" end="1"/>
                                            </p:txEl>
                                          </p:spTgt>
                                        </p:tgtEl>
                                      </p:cBhvr>
                                      <p:to x="100000" y="80000"/>
                                    </p:animScale>
                                    <p:animScale>
                                      <p:cBhvr>
                                        <p:cTn id="32" dur="166" decel="50000">
                                          <p:stCondLst>
                                            <p:cond delay="1338"/>
                                          </p:stCondLst>
                                        </p:cTn>
                                        <p:tgtEl>
                                          <p:spTgt spid="4">
                                            <p:txEl>
                                              <p:pRg st="1" end="1"/>
                                            </p:txEl>
                                          </p:spTgt>
                                        </p:tgtEl>
                                      </p:cBhvr>
                                      <p:to x="100000" y="100000"/>
                                    </p:animScale>
                                    <p:animScale>
                                      <p:cBhvr>
                                        <p:cTn id="33" dur="26">
                                          <p:stCondLst>
                                            <p:cond delay="1642"/>
                                          </p:stCondLst>
                                        </p:cTn>
                                        <p:tgtEl>
                                          <p:spTgt spid="4">
                                            <p:txEl>
                                              <p:pRg st="1" end="1"/>
                                            </p:txEl>
                                          </p:spTgt>
                                        </p:tgtEl>
                                      </p:cBhvr>
                                      <p:to x="100000" y="90000"/>
                                    </p:animScale>
                                    <p:animScale>
                                      <p:cBhvr>
                                        <p:cTn id="34" dur="166" decel="50000">
                                          <p:stCondLst>
                                            <p:cond delay="1668"/>
                                          </p:stCondLst>
                                        </p:cTn>
                                        <p:tgtEl>
                                          <p:spTgt spid="4">
                                            <p:txEl>
                                              <p:pRg st="1" end="1"/>
                                            </p:txEl>
                                          </p:spTgt>
                                        </p:tgtEl>
                                      </p:cBhvr>
                                      <p:to x="100000" y="100000"/>
                                    </p:animScale>
                                    <p:animScale>
                                      <p:cBhvr>
                                        <p:cTn id="35" dur="26">
                                          <p:stCondLst>
                                            <p:cond delay="1808"/>
                                          </p:stCondLst>
                                        </p:cTn>
                                        <p:tgtEl>
                                          <p:spTgt spid="4">
                                            <p:txEl>
                                              <p:pRg st="1" end="1"/>
                                            </p:txEl>
                                          </p:spTgt>
                                        </p:tgtEl>
                                      </p:cBhvr>
                                      <p:to x="100000" y="95000"/>
                                    </p:animScale>
                                    <p:animScale>
                                      <p:cBhvr>
                                        <p:cTn id="36" dur="166" decel="50000">
                                          <p:stCondLst>
                                            <p:cond delay="1834"/>
                                          </p:stCondLst>
                                        </p:cTn>
                                        <p:tgtEl>
                                          <p:spTgt spid="4">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n relacionad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78769" y="0"/>
            <a:ext cx="11633769" cy="5139869"/>
          </a:xfrm>
          <a:prstGeom prst="rect">
            <a:avLst/>
          </a:prstGeom>
        </p:spPr>
        <p:txBody>
          <a:bodyPr wrap="square">
            <a:spAutoFit/>
          </a:bodyPr>
          <a:lstStyle/>
          <a:p>
            <a:pPr lvl="0">
              <a:buNone/>
            </a:pPr>
            <a:r>
              <a:rPr lang="es-ES" sz="4400" b="1" dirty="0">
                <a:ln w="6600">
                  <a:solidFill>
                    <a:schemeClr val="accent1">
                      <a:lumMod val="75000"/>
                    </a:schemeClr>
                  </a:solidFill>
                  <a:prstDash val="solid"/>
                </a:ln>
                <a:solidFill>
                  <a:schemeClr val="bg1"/>
                </a:solidFill>
                <a:effectLst>
                  <a:outerShdw dist="38100" dir="2700000" algn="tl" rotWithShape="0">
                    <a:schemeClr val="accent2"/>
                  </a:outerShdw>
                </a:effectLst>
              </a:rPr>
              <a:t>D.R.P (DIAGNÓSTICO RÁPIDO PARTICIPATIVO)</a:t>
            </a:r>
          </a:p>
          <a:p>
            <a:pPr lvl="0">
              <a:buNone/>
            </a:pPr>
            <a:endParaRPr lang="es-ES" sz="4400" b="1" dirty="0">
              <a:ln w="6600">
                <a:solidFill>
                  <a:schemeClr val="accent1">
                    <a:lumMod val="75000"/>
                  </a:schemeClr>
                </a:solidFill>
                <a:prstDash val="solid"/>
              </a:ln>
              <a:solidFill>
                <a:schemeClr val="bg1"/>
              </a:solidFill>
              <a:effectLst>
                <a:outerShdw dist="38100" dir="2700000" algn="tl" rotWithShape="0">
                  <a:schemeClr val="accent2"/>
                </a:outerShdw>
              </a:effectLst>
            </a:endParaRPr>
          </a:p>
          <a:p>
            <a:pPr>
              <a:buNone/>
            </a:pPr>
            <a:r>
              <a:rPr lang="es-ES" sz="4000" b="1" dirty="0">
                <a:ln w="22225">
                  <a:solidFill>
                    <a:schemeClr val="accent1">
                      <a:lumMod val="75000"/>
                    </a:schemeClr>
                  </a:solidFill>
                  <a:prstDash val="solid"/>
                </a:ln>
                <a:solidFill>
                  <a:schemeClr val="bg1"/>
                </a:solidFill>
              </a:rPr>
              <a:t>Técnica utilizada para recoger información de una comunidad específica donde la misma comunidad nombra sus necesidades más sentidas y lanza posibles propuestas de solución. Se puede realizar a través de la Matriz DOFA, la lluvia de ideas y el árbol de problemas.</a:t>
            </a:r>
          </a:p>
        </p:txBody>
      </p:sp>
    </p:spTree>
    <p:extLst>
      <p:ext uri="{BB962C8B-B14F-4D97-AF65-F5344CB8AC3E}">
        <p14:creationId xmlns:p14="http://schemas.microsoft.com/office/powerpoint/2010/main" val="1207903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xEl>
                                              <p:pRg st="0" end="0"/>
                                            </p:txEl>
                                          </p:spTgt>
                                        </p:tgtEl>
                                      </p:cBhvr>
                                    </p:animEffect>
                                    <p:animScale>
                                      <p:cBhvr>
                                        <p:cTn id="7" dur="250" autoRev="1" fill="hold"/>
                                        <p:tgtEl>
                                          <p:spTgt spid="4">
                                            <p:txEl>
                                              <p:pRg st="0" end="0"/>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4">
                                            <p:txEl>
                                              <p:pRg st="2" end="2"/>
                                            </p:txEl>
                                          </p:spTgt>
                                        </p:tgtEl>
                                      </p:cBhvr>
                                    </p:animEffect>
                                    <p:animScale>
                                      <p:cBhvr>
                                        <p:cTn id="10" dur="250" autoRev="1" fill="hold"/>
                                        <p:tgtEl>
                                          <p:spTgt spid="4">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pic>
        <p:nvPicPr>
          <p:cNvPr id="7" name="Ivern Login Screen Animation Theme Intro Music Song Official League of Legends">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flipV="1">
            <a:off x="10188540" y="5687478"/>
            <a:ext cx="1400710" cy="1400710"/>
          </a:xfrm>
        </p:spPr>
      </p:pic>
      <p:pic>
        <p:nvPicPr>
          <p:cNvPr id="6146" name="Picture 2" descr="Resultado de imagen de jesucristo"/>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0277" y="1443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1202077" y="45678"/>
            <a:ext cx="9185096" cy="830997"/>
          </a:xfrm>
          <a:prstGeom prst="rect">
            <a:avLst/>
          </a:prstGeom>
        </p:spPr>
        <p:txBody>
          <a:bodyPr wrap="square">
            <a:spAutoFit/>
          </a:bodyPr>
          <a:lstStyle/>
          <a:p>
            <a:r>
              <a:rPr lang="es-ES" sz="4800" b="1" dirty="0">
                <a:ln w="6600">
                  <a:solidFill>
                    <a:schemeClr val="accent2"/>
                  </a:solidFill>
                  <a:prstDash val="solid"/>
                </a:ln>
                <a:solidFill>
                  <a:srgbClr val="FFFFFF"/>
                </a:solidFill>
                <a:effectLst>
                  <a:outerShdw dist="38100" dir="2700000" algn="tl" rotWithShape="0">
                    <a:schemeClr val="accent2"/>
                  </a:outerShdw>
                </a:effectLst>
              </a:rPr>
              <a:t>                        ACTIVIDAD</a:t>
            </a:r>
            <a:endParaRPr lang="en-US" sz="4800" dirty="0"/>
          </a:p>
        </p:txBody>
      </p:sp>
      <p:sp>
        <p:nvSpPr>
          <p:cNvPr id="6" name="Rectángulo 5"/>
          <p:cNvSpPr/>
          <p:nvPr/>
        </p:nvSpPr>
        <p:spPr>
          <a:xfrm>
            <a:off x="0" y="655814"/>
            <a:ext cx="12192000" cy="6247864"/>
          </a:xfrm>
          <a:prstGeom prst="rect">
            <a:avLst/>
          </a:prstGeom>
        </p:spPr>
        <p:txBody>
          <a:bodyPr wrap="square">
            <a:spAutoFit/>
          </a:bodyPr>
          <a:lstStyle/>
          <a:p>
            <a:pPr>
              <a:buNone/>
            </a:pPr>
            <a:r>
              <a:rPr lang="es-ES" sz="4000" b="1" dirty="0">
                <a:ln w="22225">
                  <a:solidFill>
                    <a:schemeClr val="accent2"/>
                  </a:solidFill>
                  <a:prstDash val="solid"/>
                </a:ln>
                <a:solidFill>
                  <a:schemeClr val="accent2">
                    <a:lumMod val="40000"/>
                    <a:lumOff val="60000"/>
                  </a:schemeClr>
                </a:solidFill>
              </a:rPr>
              <a:t>Suponga que usted es una persona que debe dirigir un grupo de trabajo del Barrio Jesusita de Santa María. En este barrio se presentan las siguientes problemáticas sociales: violencia intrafamiliar, desempleo, desescolarización, desnutrición y drogadicción, usted debe organizarlos como grupo y crear con ellos una propuesta de trabajo que beneficie a toda la comunidad.</a:t>
            </a:r>
          </a:p>
          <a:p>
            <a:pPr>
              <a:buNone/>
            </a:pPr>
            <a:r>
              <a:rPr lang="es-ES" sz="4000" b="1" dirty="0">
                <a:ln w="22225">
                  <a:solidFill>
                    <a:schemeClr val="accent2"/>
                  </a:solidFill>
                  <a:prstDash val="solid"/>
                </a:ln>
                <a:solidFill>
                  <a:schemeClr val="accent2">
                    <a:lumMod val="40000"/>
                    <a:lumOff val="60000"/>
                  </a:schemeClr>
                </a:solidFill>
              </a:rPr>
              <a:t> </a:t>
            </a:r>
          </a:p>
          <a:p>
            <a:pPr>
              <a:buNone/>
            </a:pPr>
            <a:r>
              <a:rPr lang="es-ES" sz="4000" b="1" dirty="0">
                <a:ln w="22225">
                  <a:solidFill>
                    <a:schemeClr val="accent2"/>
                  </a:solidFill>
                  <a:prstDash val="solid"/>
                </a:ln>
                <a:solidFill>
                  <a:schemeClr val="accent2">
                    <a:lumMod val="40000"/>
                    <a:lumOff val="60000"/>
                  </a:schemeClr>
                </a:solidFill>
              </a:rPr>
              <a:t>Elija una técnica que le permita lograr los objetivos propuestos y explique cómo la desarrollaría</a:t>
            </a:r>
            <a:r>
              <a:rPr lang="es-ES" sz="4000" dirty="0"/>
              <a:t>.</a:t>
            </a:r>
          </a:p>
        </p:txBody>
      </p:sp>
    </p:spTree>
    <p:extLst>
      <p:ext uri="{BB962C8B-B14F-4D97-AF65-F5344CB8AC3E}">
        <p14:creationId xmlns:p14="http://schemas.microsoft.com/office/powerpoint/2010/main" val="2260657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
                                            <p:txEl>
                                              <p:pRg st="0" end="0"/>
                                            </p:txEl>
                                          </p:spTgt>
                                        </p:tgtEl>
                                        <p:attrNameLst>
                                          <p:attrName>r</p:attrName>
                                        </p:attrNameLst>
                                      </p:cBhvr>
                                    </p:animRot>
                                    <p:animRot by="-240000">
                                      <p:cBhvr>
                                        <p:cTn id="7" dur="200" fill="hold">
                                          <p:stCondLst>
                                            <p:cond delay="200"/>
                                          </p:stCondLst>
                                        </p:cTn>
                                        <p:tgtEl>
                                          <p:spTgt spid="4">
                                            <p:txEl>
                                              <p:pRg st="0" end="0"/>
                                            </p:txEl>
                                          </p:spTgt>
                                        </p:tgtEl>
                                        <p:attrNameLst>
                                          <p:attrName>r</p:attrName>
                                        </p:attrNameLst>
                                      </p:cBhvr>
                                    </p:animRot>
                                    <p:animRot by="240000">
                                      <p:cBhvr>
                                        <p:cTn id="8" dur="200" fill="hold">
                                          <p:stCondLst>
                                            <p:cond delay="400"/>
                                          </p:stCondLst>
                                        </p:cTn>
                                        <p:tgtEl>
                                          <p:spTgt spid="4">
                                            <p:txEl>
                                              <p:pRg st="0" end="0"/>
                                            </p:txEl>
                                          </p:spTgt>
                                        </p:tgtEl>
                                        <p:attrNameLst>
                                          <p:attrName>r</p:attrName>
                                        </p:attrNameLst>
                                      </p:cBhvr>
                                    </p:animRot>
                                    <p:animRot by="-240000">
                                      <p:cBhvr>
                                        <p:cTn id="9" dur="200" fill="hold">
                                          <p:stCondLst>
                                            <p:cond delay="600"/>
                                          </p:stCondLst>
                                        </p:cTn>
                                        <p:tgtEl>
                                          <p:spTgt spid="4">
                                            <p:txEl>
                                              <p:pRg st="0" end="0"/>
                                            </p:txEl>
                                          </p:spTgt>
                                        </p:tgtEl>
                                        <p:attrNameLst>
                                          <p:attrName>r</p:attrName>
                                        </p:attrNameLst>
                                      </p:cBhvr>
                                    </p:animRot>
                                    <p:animRot by="120000">
                                      <p:cBhvr>
                                        <p:cTn id="10" dur="200" fill="hold">
                                          <p:stCondLst>
                                            <p:cond delay="800"/>
                                          </p:stCondLst>
                                        </p:cTn>
                                        <p:tgtEl>
                                          <p:spTgt spid="4">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6">
                                            <p:txEl>
                                              <p:pRg st="0" end="0"/>
                                            </p:txEl>
                                          </p:spTgt>
                                        </p:tgtEl>
                                        <p:attrNameLst>
                                          <p:attrName>r</p:attrName>
                                        </p:attrNameLst>
                                      </p:cBhvr>
                                    </p:animRot>
                                    <p:animRot by="-240000">
                                      <p:cBhvr>
                                        <p:cTn id="15" dur="200" fill="hold">
                                          <p:stCondLst>
                                            <p:cond delay="200"/>
                                          </p:stCondLst>
                                        </p:cTn>
                                        <p:tgtEl>
                                          <p:spTgt spid="6">
                                            <p:txEl>
                                              <p:pRg st="0" end="0"/>
                                            </p:txEl>
                                          </p:spTgt>
                                        </p:tgtEl>
                                        <p:attrNameLst>
                                          <p:attrName>r</p:attrName>
                                        </p:attrNameLst>
                                      </p:cBhvr>
                                    </p:animRot>
                                    <p:animRot by="240000">
                                      <p:cBhvr>
                                        <p:cTn id="16" dur="200" fill="hold">
                                          <p:stCondLst>
                                            <p:cond delay="400"/>
                                          </p:stCondLst>
                                        </p:cTn>
                                        <p:tgtEl>
                                          <p:spTgt spid="6">
                                            <p:txEl>
                                              <p:pRg st="0" end="0"/>
                                            </p:txEl>
                                          </p:spTgt>
                                        </p:tgtEl>
                                        <p:attrNameLst>
                                          <p:attrName>r</p:attrName>
                                        </p:attrNameLst>
                                      </p:cBhvr>
                                    </p:animRot>
                                    <p:animRot by="-240000">
                                      <p:cBhvr>
                                        <p:cTn id="17" dur="200" fill="hold">
                                          <p:stCondLst>
                                            <p:cond delay="600"/>
                                          </p:stCondLst>
                                        </p:cTn>
                                        <p:tgtEl>
                                          <p:spTgt spid="6">
                                            <p:txEl>
                                              <p:pRg st="0" end="0"/>
                                            </p:txEl>
                                          </p:spTgt>
                                        </p:tgtEl>
                                        <p:attrNameLst>
                                          <p:attrName>r</p:attrName>
                                        </p:attrNameLst>
                                      </p:cBhvr>
                                    </p:animRot>
                                    <p:animRot by="120000">
                                      <p:cBhvr>
                                        <p:cTn id="18" dur="200" fill="hold">
                                          <p:stCondLst>
                                            <p:cond delay="800"/>
                                          </p:stCondLst>
                                        </p:cTn>
                                        <p:tgtEl>
                                          <p:spTgt spid="6">
                                            <p:txEl>
                                              <p:pRg st="0" end="0"/>
                                            </p:txEl>
                                          </p:spTgt>
                                        </p:tgtEl>
                                        <p:attrNameLst>
                                          <p:attrName>r</p:attrName>
                                        </p:attrNameLst>
                                      </p:cBhvr>
                                    </p:animRot>
                                  </p:childTnLst>
                                </p:cTn>
                              </p:par>
                              <p:par>
                                <p:cTn id="19" presetID="32" presetClass="emph" presetSubtype="0" fill="hold" nodeType="withEffect">
                                  <p:stCondLst>
                                    <p:cond delay="0"/>
                                  </p:stCondLst>
                                  <p:childTnLst>
                                    <p:animRot by="120000">
                                      <p:cBhvr>
                                        <p:cTn id="20" dur="100" fill="hold">
                                          <p:stCondLst>
                                            <p:cond delay="0"/>
                                          </p:stCondLst>
                                        </p:cTn>
                                        <p:tgtEl>
                                          <p:spTgt spid="6">
                                            <p:txEl>
                                              <p:pRg st="1" end="1"/>
                                            </p:txEl>
                                          </p:spTgt>
                                        </p:tgtEl>
                                        <p:attrNameLst>
                                          <p:attrName>r</p:attrName>
                                        </p:attrNameLst>
                                      </p:cBhvr>
                                    </p:animRot>
                                    <p:animRot by="-240000">
                                      <p:cBhvr>
                                        <p:cTn id="21" dur="200" fill="hold">
                                          <p:stCondLst>
                                            <p:cond delay="200"/>
                                          </p:stCondLst>
                                        </p:cTn>
                                        <p:tgtEl>
                                          <p:spTgt spid="6">
                                            <p:txEl>
                                              <p:pRg st="1" end="1"/>
                                            </p:txEl>
                                          </p:spTgt>
                                        </p:tgtEl>
                                        <p:attrNameLst>
                                          <p:attrName>r</p:attrName>
                                        </p:attrNameLst>
                                      </p:cBhvr>
                                    </p:animRot>
                                    <p:animRot by="240000">
                                      <p:cBhvr>
                                        <p:cTn id="22" dur="200" fill="hold">
                                          <p:stCondLst>
                                            <p:cond delay="400"/>
                                          </p:stCondLst>
                                        </p:cTn>
                                        <p:tgtEl>
                                          <p:spTgt spid="6">
                                            <p:txEl>
                                              <p:pRg st="1" end="1"/>
                                            </p:txEl>
                                          </p:spTgt>
                                        </p:tgtEl>
                                        <p:attrNameLst>
                                          <p:attrName>r</p:attrName>
                                        </p:attrNameLst>
                                      </p:cBhvr>
                                    </p:animRot>
                                    <p:animRot by="-240000">
                                      <p:cBhvr>
                                        <p:cTn id="23" dur="200" fill="hold">
                                          <p:stCondLst>
                                            <p:cond delay="600"/>
                                          </p:stCondLst>
                                        </p:cTn>
                                        <p:tgtEl>
                                          <p:spTgt spid="6">
                                            <p:txEl>
                                              <p:pRg st="1" end="1"/>
                                            </p:txEl>
                                          </p:spTgt>
                                        </p:tgtEl>
                                        <p:attrNameLst>
                                          <p:attrName>r</p:attrName>
                                        </p:attrNameLst>
                                      </p:cBhvr>
                                    </p:animRot>
                                    <p:animRot by="120000">
                                      <p:cBhvr>
                                        <p:cTn id="24" dur="200" fill="hold">
                                          <p:stCondLst>
                                            <p:cond delay="800"/>
                                          </p:stCondLst>
                                        </p:cTn>
                                        <p:tgtEl>
                                          <p:spTgt spid="6">
                                            <p:txEl>
                                              <p:pRg st="1" end="1"/>
                                            </p:txEl>
                                          </p:spTgt>
                                        </p:tgtEl>
                                        <p:attrNameLst>
                                          <p:attrName>r</p:attrName>
                                        </p:attrNameLst>
                                      </p:cBhvr>
                                    </p:animRot>
                                  </p:childTnLst>
                                </p:cTn>
                              </p:par>
                              <p:par>
                                <p:cTn id="25" presetID="32" presetClass="emph" presetSubtype="0" fill="hold" nodeType="withEffect">
                                  <p:stCondLst>
                                    <p:cond delay="0"/>
                                  </p:stCondLst>
                                  <p:childTnLst>
                                    <p:animRot by="120000">
                                      <p:cBhvr>
                                        <p:cTn id="26" dur="100" fill="hold">
                                          <p:stCondLst>
                                            <p:cond delay="0"/>
                                          </p:stCondLst>
                                        </p:cTn>
                                        <p:tgtEl>
                                          <p:spTgt spid="6">
                                            <p:txEl>
                                              <p:pRg st="2" end="2"/>
                                            </p:txEl>
                                          </p:spTgt>
                                        </p:tgtEl>
                                        <p:attrNameLst>
                                          <p:attrName>r</p:attrName>
                                        </p:attrNameLst>
                                      </p:cBhvr>
                                    </p:animRot>
                                    <p:animRot by="-240000">
                                      <p:cBhvr>
                                        <p:cTn id="27" dur="200" fill="hold">
                                          <p:stCondLst>
                                            <p:cond delay="200"/>
                                          </p:stCondLst>
                                        </p:cTn>
                                        <p:tgtEl>
                                          <p:spTgt spid="6">
                                            <p:txEl>
                                              <p:pRg st="2" end="2"/>
                                            </p:txEl>
                                          </p:spTgt>
                                        </p:tgtEl>
                                        <p:attrNameLst>
                                          <p:attrName>r</p:attrName>
                                        </p:attrNameLst>
                                      </p:cBhvr>
                                    </p:animRot>
                                    <p:animRot by="240000">
                                      <p:cBhvr>
                                        <p:cTn id="28" dur="200" fill="hold">
                                          <p:stCondLst>
                                            <p:cond delay="400"/>
                                          </p:stCondLst>
                                        </p:cTn>
                                        <p:tgtEl>
                                          <p:spTgt spid="6">
                                            <p:txEl>
                                              <p:pRg st="2" end="2"/>
                                            </p:txEl>
                                          </p:spTgt>
                                        </p:tgtEl>
                                        <p:attrNameLst>
                                          <p:attrName>r</p:attrName>
                                        </p:attrNameLst>
                                      </p:cBhvr>
                                    </p:animRot>
                                    <p:animRot by="-240000">
                                      <p:cBhvr>
                                        <p:cTn id="29" dur="200" fill="hold">
                                          <p:stCondLst>
                                            <p:cond delay="600"/>
                                          </p:stCondLst>
                                        </p:cTn>
                                        <p:tgtEl>
                                          <p:spTgt spid="6">
                                            <p:txEl>
                                              <p:pRg st="2" end="2"/>
                                            </p:txEl>
                                          </p:spTgt>
                                        </p:tgtEl>
                                        <p:attrNameLst>
                                          <p:attrName>r</p:attrName>
                                        </p:attrNameLst>
                                      </p:cBhvr>
                                    </p:animRot>
                                    <p:animRot by="120000">
                                      <p:cBhvr>
                                        <p:cTn id="30" dur="200" fill="hold">
                                          <p:stCondLst>
                                            <p:cond delay="800"/>
                                          </p:stCondLst>
                                        </p:cTn>
                                        <p:tgtEl>
                                          <p:spTgt spid="6">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7"/>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clickEffect">
                                  <p:stCondLst>
                                    <p:cond delay="0"/>
                                  </p:stCondLst>
                                  <p:childTnLst>
                                    <p:cmd type="call" cmd="playFrom(0.0)">
                                      <p:cBhvr>
                                        <p:cTn id="35" dur="195056" fill="hold"/>
                                        <p:tgtEl>
                                          <p:spTgt spid="7"/>
                                        </p:tgtEl>
                                      </p:cBhvr>
                                    </p:cmd>
                                  </p:childTnLst>
                                </p:cTn>
                              </p:par>
                            </p:childTnLst>
                          </p:cTn>
                        </p:par>
                      </p:childTnLst>
                    </p:cTn>
                  </p:par>
                </p:childTnLst>
              </p:cTn>
              <p:nextCondLst>
                <p:cond evt="onClick" delay="0">
                  <p:tgtEl>
                    <p:spTgt spid="7"/>
                  </p:tgtEl>
                </p:cond>
              </p:nextCondLst>
            </p:seq>
            <p:audio>
              <p:cMediaNode vol="80000">
                <p:cTn id="36" fill="hold" display="0">
                  <p:stCondLst>
                    <p:cond delay="indefinite"/>
                  </p:stCondLst>
                  <p:endCondLst>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n de jesu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1881557" y="3262621"/>
            <a:ext cx="8994770" cy="923330"/>
          </a:xfrm>
          <a:prstGeom prst="rect">
            <a:avLst/>
          </a:prstGeom>
        </p:spPr>
        <p:txBody>
          <a:bodyPr wrap="none">
            <a:spAutoFit/>
          </a:bodyPr>
          <a:lstStyle/>
          <a:p>
            <a:r>
              <a:rPr lang="en-US" sz="5400" b="1" dirty="0">
                <a:ln w="22225">
                  <a:solidFill>
                    <a:schemeClr val="accent2"/>
                  </a:solidFill>
                  <a:prstDash val="solid"/>
                </a:ln>
                <a:solidFill>
                  <a:schemeClr val="accent2">
                    <a:lumMod val="40000"/>
                    <a:lumOff val="60000"/>
                  </a:schemeClr>
                </a:solidFill>
                <a:effectLst>
                  <a:glow rad="228600">
                    <a:schemeClr val="accent2">
                      <a:satMod val="175000"/>
                      <a:alpha val="40000"/>
                    </a:schemeClr>
                  </a:glow>
                </a:effectLst>
                <a:latin typeface="Algerian" panose="04020705040A02060702" pitchFamily="82" charset="0"/>
              </a:rPr>
              <a:t>GRACIAS POR SU ATENCION</a:t>
            </a:r>
          </a:p>
        </p:txBody>
      </p:sp>
    </p:spTree>
    <p:extLst>
      <p:ext uri="{BB962C8B-B14F-4D97-AF65-F5344CB8AC3E}">
        <p14:creationId xmlns:p14="http://schemas.microsoft.com/office/powerpoint/2010/main" val="2009197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de trabajo comunitario animado"/>
          <p:cNvPicPr>
            <a:picLocks noChangeAspect="1" noChangeArrowheads="1"/>
          </p:cNvPicPr>
          <p:nvPr/>
        </p:nvPicPr>
        <p:blipFill>
          <a:blip r:embed="rId2">
            <a:clrChange>
              <a:clrFrom>
                <a:srgbClr val="060000"/>
              </a:clrFrom>
              <a:clrTo>
                <a:srgbClr val="060000">
                  <a:alpha val="0"/>
                </a:srgbClr>
              </a:clrTo>
            </a:clrChange>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blipFill>
            <a:blip r:embed="rId3">
              <a:clrChange>
                <a:clrFrom>
                  <a:srgbClr val="060000"/>
                </a:clrFrom>
                <a:clrTo>
                  <a:srgbClr val="060000">
                    <a:alpha val="0"/>
                  </a:srgbClr>
                </a:clrTo>
              </a:clrChange>
            </a:blip>
            <a:tile tx="0" ty="0" sx="100000" sy="100000" flip="none" algn="tl"/>
          </a:blipFill>
          <a:ln w="88900" cap="sq">
            <a:solidFill>
              <a:srgbClr val="FFFFFF"/>
            </a:solidFill>
            <a:miter lim="800000"/>
          </a:ln>
          <a:effectLst>
            <a:outerShdw blurRad="55000" dist="18000" dir="5400000" algn="tl" rotWithShape="0">
              <a:srgbClr val="000000">
                <a:alpha val="40000"/>
              </a:srgbClr>
            </a:outerShdw>
            <a:softEdge rad="31750"/>
          </a:effectLst>
          <a:scene3d>
            <a:camera prst="orthographicFront"/>
            <a:lightRig rig="twoPt" dir="t">
              <a:rot lat="0" lon="0" rev="7200000"/>
            </a:lightRig>
          </a:scene3d>
          <a:sp3d>
            <a:bevelT w="25400" h="19050"/>
            <a:contourClr>
              <a:srgbClr val="FFFFFF"/>
            </a:contourClr>
          </a:sp3d>
          <a:extLst/>
        </p:spPr>
      </p:pic>
      <p:sp>
        <p:nvSpPr>
          <p:cNvPr id="5" name="Rectángulo 4"/>
          <p:cNvSpPr/>
          <p:nvPr/>
        </p:nvSpPr>
        <p:spPr>
          <a:xfrm>
            <a:off x="601883" y="497712"/>
            <a:ext cx="10787605" cy="4524315"/>
          </a:xfrm>
          <a:prstGeom prst="rect">
            <a:avLst/>
          </a:prstGeom>
        </p:spPr>
        <p:txBody>
          <a:bodyPr wrap="square">
            <a:spAutoFit/>
          </a:bodyPr>
          <a:lstStyle/>
          <a:p>
            <a:pPr>
              <a:buNone/>
            </a:pPr>
            <a:r>
              <a:rPr lang="es-ES" sz="4800" b="1" dirty="0">
                <a:ln w="22225">
                  <a:solidFill>
                    <a:schemeClr val="accent2"/>
                  </a:solidFill>
                  <a:prstDash val="solid"/>
                </a:ln>
                <a:solidFill>
                  <a:srgbClr val="FF0000"/>
                </a:solidFill>
              </a:rPr>
              <a:t>Las TÉCNICAS son una forma particular con la que se opera en una determinada situación y mediante la cual un principio de metodología se transforma en acción. </a:t>
            </a:r>
          </a:p>
          <a:p>
            <a:pPr>
              <a:buNone/>
            </a:pPr>
            <a:r>
              <a:rPr lang="es-ES" sz="4800" b="1" dirty="0">
                <a:ln w="22225">
                  <a:solidFill>
                    <a:schemeClr val="accent2"/>
                  </a:solidFill>
                  <a:prstDash val="solid"/>
                </a:ln>
                <a:solidFill>
                  <a:srgbClr val="FF0000"/>
                </a:solidFill>
              </a:rPr>
              <a:t>    Es el arte o modo de recorrer el camino.</a:t>
            </a:r>
          </a:p>
        </p:txBody>
      </p:sp>
    </p:spTree>
    <p:extLst>
      <p:ext uri="{BB962C8B-B14F-4D97-AF65-F5344CB8AC3E}">
        <p14:creationId xmlns:p14="http://schemas.microsoft.com/office/powerpoint/2010/main" val="226154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de taller dibujo niño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1523"/>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es-ES" b="1" dirty="0">
                <a:ln w="22225">
                  <a:solidFill>
                    <a:srgbClr val="002060"/>
                  </a:solidFill>
                  <a:prstDash val="solid"/>
                </a:ln>
                <a:solidFill>
                  <a:srgbClr val="002060"/>
                </a:solidFill>
              </a:rPr>
              <a:t>Las técnicas más utilizadas son:</a:t>
            </a:r>
            <a:r>
              <a:rPr lang="es-ES" b="1" dirty="0">
                <a:ln w="22225">
                  <a:solidFill>
                    <a:schemeClr val="accent2"/>
                  </a:solidFill>
                  <a:prstDash val="solid"/>
                </a:ln>
                <a:solidFill>
                  <a:schemeClr val="accent2">
                    <a:lumMod val="40000"/>
                    <a:lumOff val="60000"/>
                  </a:schemeClr>
                </a:solidFill>
              </a:rPr>
              <a:t/>
            </a:r>
            <a:br>
              <a:rPr lang="es-ES" b="1" dirty="0">
                <a:ln w="22225">
                  <a:solidFill>
                    <a:schemeClr val="accent2"/>
                  </a:solidFill>
                  <a:prstDash val="solid"/>
                </a:ln>
                <a:solidFill>
                  <a:schemeClr val="accent2">
                    <a:lumMod val="40000"/>
                    <a:lumOff val="60000"/>
                  </a:schemeClr>
                </a:solidFill>
              </a:rPr>
            </a:br>
            <a:endParaRPr lang="en-US" dirty="0"/>
          </a:p>
        </p:txBody>
      </p:sp>
      <p:sp>
        <p:nvSpPr>
          <p:cNvPr id="3" name="Marcador de contenido 2"/>
          <p:cNvSpPr>
            <a:spLocks noGrp="1"/>
          </p:cNvSpPr>
          <p:nvPr>
            <p:ph idx="1"/>
          </p:nvPr>
        </p:nvSpPr>
        <p:spPr>
          <a:xfrm>
            <a:off x="673816" y="1825625"/>
            <a:ext cx="10515600" cy="4351338"/>
          </a:xfrm>
        </p:spPr>
        <p:txBody>
          <a:bodyPr>
            <a:normAutofit/>
          </a:bodyPr>
          <a:lstStyle/>
          <a:p>
            <a:pPr lvl="0">
              <a:buNone/>
            </a:pPr>
            <a:r>
              <a:rPr lang="es-ES" sz="4800" b="1" dirty="0">
                <a:ln w="6600">
                  <a:solidFill>
                    <a:srgbClr val="002060"/>
                  </a:solidFill>
                  <a:prstDash val="solid"/>
                </a:ln>
                <a:solidFill>
                  <a:srgbClr val="002060"/>
                </a:solidFill>
                <a:effectLst>
                  <a:outerShdw dist="38100" dir="2700000" algn="tl" rotWithShape="0">
                    <a:schemeClr val="accent2"/>
                  </a:outerShdw>
                </a:effectLst>
              </a:rPr>
              <a:t> TÉCNICA TALLER</a:t>
            </a:r>
          </a:p>
          <a:p>
            <a:pPr lvl="0">
              <a:buNone/>
            </a:pPr>
            <a:r>
              <a:rPr lang="es-ES" sz="4800" b="1" dirty="0">
                <a:ln w="6600">
                  <a:solidFill>
                    <a:srgbClr val="002060"/>
                  </a:solidFill>
                  <a:prstDash val="solid"/>
                </a:ln>
                <a:solidFill>
                  <a:srgbClr val="002060"/>
                </a:solidFill>
                <a:effectLst>
                  <a:outerShdw dist="38100" dir="2700000" algn="tl" rotWithShape="0">
                    <a:schemeClr val="accent2"/>
                  </a:outerShdw>
                </a:effectLst>
              </a:rPr>
              <a:t>  </a:t>
            </a:r>
            <a:r>
              <a:rPr lang="es-ES" sz="3600" b="1" dirty="0">
                <a:ln w="22225">
                  <a:solidFill>
                    <a:srgbClr val="002060"/>
                  </a:solidFill>
                  <a:prstDash val="solid"/>
                </a:ln>
                <a:solidFill>
                  <a:srgbClr val="002060"/>
                </a:solidFill>
              </a:rPr>
              <a:t>Técnica que permite generar un espacio de actuación e interlocución, facilitando el acercamiento de los participantes a la discusión, la reflexión, el intercambio de experiencias, el aprendizaje y la toma de decisiones. Este espacio permite «aprender a aprender», «aprender a hacer» y « aprender a ser».</a:t>
            </a:r>
          </a:p>
          <a:p>
            <a:endParaRPr lang="en-US" sz="3600" dirty="0"/>
          </a:p>
        </p:txBody>
      </p:sp>
    </p:spTree>
    <p:extLst>
      <p:ext uri="{BB962C8B-B14F-4D97-AF65-F5344CB8AC3E}">
        <p14:creationId xmlns:p14="http://schemas.microsoft.com/office/powerpoint/2010/main" val="15514495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de lluvia de idea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
            <a:ext cx="12192000" cy="6943725"/>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123824" y="329565"/>
            <a:ext cx="11934826" cy="4985980"/>
          </a:xfrm>
          <a:prstGeom prst="rect">
            <a:avLst/>
          </a:prstGeom>
        </p:spPr>
        <p:txBody>
          <a:bodyPr wrap="square">
            <a:spAutoFit/>
          </a:bodyPr>
          <a:lstStyle/>
          <a:p>
            <a:pPr lvl="0">
              <a:buNone/>
            </a:pPr>
            <a:r>
              <a:rPr lang="es-ES" b="1" dirty="0"/>
              <a:t> </a:t>
            </a:r>
            <a:r>
              <a:rPr lang="es-ES" sz="5400" b="1" dirty="0">
                <a:ln w="6600">
                  <a:solidFill>
                    <a:srgbClr val="00B050"/>
                  </a:solidFill>
                  <a:prstDash val="solid"/>
                </a:ln>
                <a:solidFill>
                  <a:srgbClr val="00B050"/>
                </a:solidFill>
                <a:effectLst>
                  <a:outerShdw dist="38100" dir="2700000" algn="tl" rotWithShape="0">
                    <a:schemeClr val="accent2"/>
                  </a:outerShdw>
                </a:effectLst>
              </a:rPr>
              <a:t>TÉCNICA DE LLUVIA DE IDEAS</a:t>
            </a:r>
          </a:p>
          <a:p>
            <a:pPr lvl="0">
              <a:buNone/>
            </a:pPr>
            <a:r>
              <a:rPr lang="es-ES" sz="4400" b="1" dirty="0">
                <a:ln w="22225">
                  <a:solidFill>
                    <a:srgbClr val="00B050"/>
                  </a:solidFill>
                  <a:prstDash val="solid"/>
                </a:ln>
                <a:solidFill>
                  <a:srgbClr val="00B050"/>
                </a:solidFill>
              </a:rPr>
              <a:t>Es una técnica de producción de ideas en un grupo y requiere la participación espontánea de todos los integrantes del mismo. Con esta se alcanzan nuevas propuestas y soluciones creativas e innovadoras a problemas con un sentimiento de responsabilidad compartido por todos.</a:t>
            </a:r>
          </a:p>
        </p:txBody>
      </p:sp>
    </p:spTree>
    <p:extLst>
      <p:ext uri="{BB962C8B-B14F-4D97-AF65-F5344CB8AC3E}">
        <p14:creationId xmlns:p14="http://schemas.microsoft.com/office/powerpoint/2010/main" val="6343785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endParaRPr lang="en-US"/>
          </a:p>
        </p:txBody>
      </p:sp>
      <p:pic>
        <p:nvPicPr>
          <p:cNvPr id="3076" name="Picture 4" descr="Imagen relacionada"/>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
            <a:ext cx="123825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462337" y="319480"/>
            <a:ext cx="11729663" cy="4031873"/>
          </a:xfrm>
          <a:prstGeom prst="rect">
            <a:avLst/>
          </a:prstGeom>
        </p:spPr>
        <p:txBody>
          <a:bodyPr wrap="square">
            <a:spAutoFit/>
          </a:bodyPr>
          <a:lstStyle/>
          <a:p>
            <a:pPr lvl="0">
              <a:buNone/>
            </a:pPr>
            <a:r>
              <a:rPr lang="es-ES" sz="4400" b="1" dirty="0">
                <a:ln w="22225">
                  <a:solidFill>
                    <a:srgbClr val="002060"/>
                  </a:solidFill>
                  <a:prstDash val="solid"/>
                </a:ln>
                <a:solidFill>
                  <a:srgbClr val="002060"/>
                </a:solidFill>
              </a:rPr>
              <a:t>TÉCNICA DEL ÁRBOL DE PROBLEMAS</a:t>
            </a:r>
          </a:p>
          <a:p>
            <a:pPr lvl="0">
              <a:buNone/>
            </a:pPr>
            <a:endParaRPr lang="es-ES" sz="4400" b="1" dirty="0">
              <a:ln w="22225">
                <a:solidFill>
                  <a:srgbClr val="002060"/>
                </a:solidFill>
                <a:prstDash val="solid"/>
              </a:ln>
              <a:solidFill>
                <a:srgbClr val="002060"/>
              </a:solidFill>
            </a:endParaRPr>
          </a:p>
          <a:p>
            <a:pPr>
              <a:buNone/>
            </a:pPr>
            <a:r>
              <a:rPr lang="es-ES" sz="2800" b="1" dirty="0">
                <a:ln w="22225">
                  <a:solidFill>
                    <a:srgbClr val="002060"/>
                  </a:solidFill>
                  <a:prstDash val="solid"/>
                </a:ln>
                <a:solidFill>
                  <a:srgbClr val="002060"/>
                </a:solidFill>
              </a:rPr>
              <a:t>El árbol de problemas es un proceso pedagógico mediante el cual se parte de un problema (raíz) y se van buscando las causas de ese problema, las cuales se representan como ramas. </a:t>
            </a:r>
            <a:br>
              <a:rPr lang="es-ES" sz="2800" b="1" dirty="0">
                <a:ln w="22225">
                  <a:solidFill>
                    <a:srgbClr val="002060"/>
                  </a:solidFill>
                  <a:prstDash val="solid"/>
                </a:ln>
                <a:solidFill>
                  <a:srgbClr val="002060"/>
                </a:solidFill>
              </a:rPr>
            </a:br>
            <a:endParaRPr lang="es-ES" sz="2800" b="1" dirty="0">
              <a:ln w="22225">
                <a:solidFill>
                  <a:srgbClr val="002060"/>
                </a:solidFill>
                <a:prstDash val="solid"/>
              </a:ln>
              <a:solidFill>
                <a:srgbClr val="002060"/>
              </a:solidFill>
            </a:endParaRPr>
          </a:p>
          <a:p>
            <a:pPr>
              <a:buNone/>
            </a:pPr>
            <a:r>
              <a:rPr lang="es-ES" sz="2800" b="1" dirty="0">
                <a:ln w="22225">
                  <a:solidFill>
                    <a:srgbClr val="002060"/>
                  </a:solidFill>
                  <a:prstDash val="solid"/>
                </a:ln>
                <a:solidFill>
                  <a:srgbClr val="002060"/>
                </a:solidFill>
              </a:rPr>
              <a:t>Visto lo anterior, se buscan soluciones a los problemas de cada rama a fin de resolver el problema raíz. </a:t>
            </a:r>
          </a:p>
        </p:txBody>
      </p:sp>
      <p:pic>
        <p:nvPicPr>
          <p:cNvPr id="8" name="Picture 8" descr="Resultado de imagen de arbol de problemas estructura"/>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031803" y="4289063"/>
            <a:ext cx="4128393" cy="25689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974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circle(in)">
                                      <p:cBhvr>
                                        <p:cTn id="10" dur="2000"/>
                                        <p:tgtEl>
                                          <p:spTgt spid="4">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circle(in)">
                                      <p:cBhvr>
                                        <p:cTn id="13" dur="2000"/>
                                        <p:tgtEl>
                                          <p:spTgt spid="4">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de fortalezas y debilidades dibujo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551379" y="416022"/>
            <a:ext cx="11294723" cy="5663089"/>
          </a:xfrm>
          <a:prstGeom prst="rect">
            <a:avLst/>
          </a:prstGeom>
        </p:spPr>
        <p:txBody>
          <a:bodyPr wrap="square">
            <a:spAutoFit/>
          </a:bodyPr>
          <a:lstStyle/>
          <a:p>
            <a:pPr>
              <a:buNone/>
            </a:pPr>
            <a:r>
              <a:rPr lang="es-ES" sz="2800" b="1" dirty="0">
                <a:ln w="6600">
                  <a:solidFill>
                    <a:srgbClr val="FF0000"/>
                  </a:solidFill>
                  <a:prstDash val="solid"/>
                </a:ln>
                <a:solidFill>
                  <a:srgbClr val="FF0000"/>
                </a:solidFill>
                <a:effectLst>
                  <a:outerShdw dist="38100" dir="2700000" algn="tl" rotWithShape="0">
                    <a:schemeClr val="accent2"/>
                  </a:outerShdw>
                </a:effectLst>
              </a:rPr>
              <a:t>TÉCNICA DE LA MATRIZ DOFA: (DEBILIDADES, OPORTUNIDADES, FORTALEZAS Y AMENAZAS)</a:t>
            </a:r>
          </a:p>
          <a:p>
            <a:pPr>
              <a:buNone/>
            </a:pPr>
            <a:r>
              <a:rPr lang="es-ES" dirty="0">
                <a:ln>
                  <a:solidFill>
                    <a:srgbClr val="FF0000"/>
                  </a:solidFill>
                </a:ln>
                <a:solidFill>
                  <a:srgbClr val="FF0000"/>
                </a:solidFill>
              </a:rPr>
              <a:t> </a:t>
            </a:r>
            <a:endParaRPr lang="es-ES" b="1" dirty="0">
              <a:ln>
                <a:solidFill>
                  <a:srgbClr val="FF0000"/>
                </a:solidFill>
              </a:ln>
              <a:solidFill>
                <a:srgbClr val="FF0000"/>
              </a:solidFill>
            </a:endParaRPr>
          </a:p>
          <a:p>
            <a:pPr>
              <a:buNone/>
            </a:pPr>
            <a:r>
              <a:rPr lang="es-ES" sz="3200" b="1" dirty="0">
                <a:ln w="22225">
                  <a:solidFill>
                    <a:srgbClr val="FF0000"/>
                  </a:solidFill>
                  <a:prstDash val="solid"/>
                </a:ln>
                <a:solidFill>
                  <a:srgbClr val="FF0000"/>
                </a:solidFill>
              </a:rPr>
              <a:t>     Es una técnica de información donde se analizan factores internos y externos de una situación problema para generar alternativas de solución.</a:t>
            </a:r>
          </a:p>
          <a:p>
            <a:pPr>
              <a:buNone/>
            </a:pPr>
            <a:r>
              <a:rPr lang="es-ES" sz="3200" b="1" dirty="0">
                <a:ln w="22225">
                  <a:solidFill>
                    <a:srgbClr val="FF0000"/>
                  </a:solidFill>
                  <a:prstDash val="solid"/>
                </a:ln>
                <a:solidFill>
                  <a:srgbClr val="FF0000"/>
                </a:solidFill>
              </a:rPr>
              <a:t> </a:t>
            </a:r>
          </a:p>
          <a:p>
            <a:pPr>
              <a:buNone/>
            </a:pPr>
            <a:r>
              <a:rPr lang="es-ES" sz="3200" b="1" dirty="0">
                <a:ln w="22225">
                  <a:solidFill>
                    <a:srgbClr val="FF0000"/>
                  </a:solidFill>
                  <a:prstDash val="solid"/>
                </a:ln>
                <a:solidFill>
                  <a:srgbClr val="FF0000"/>
                </a:solidFill>
              </a:rPr>
              <a:t>     Las estrategias DO tienen como objetivo mejorar las Debilidades internas, valiéndose de las Oportunidades externas y las estrategias FA se basan en la utilización de las Fortalezas internas de una persona, grupo o comunidad para evitar o reducir el impacto de las Amenazas externas.</a:t>
            </a:r>
          </a:p>
        </p:txBody>
      </p:sp>
    </p:spTree>
    <p:extLst>
      <p:ext uri="{BB962C8B-B14F-4D97-AF65-F5344CB8AC3E}">
        <p14:creationId xmlns:p14="http://schemas.microsoft.com/office/powerpoint/2010/main" val="2338397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heel(1)">
                                      <p:cBhvr>
                                        <p:cTn id="10" dur="2000"/>
                                        <p:tgtEl>
                                          <p:spTgt spid="4">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heel(1)">
                                      <p:cBhvr>
                                        <p:cTn id="13" dur="2000"/>
                                        <p:tgtEl>
                                          <p:spTgt spid="4">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heel(1)">
                                      <p:cBhvr>
                                        <p:cTn id="16" dur="2000"/>
                                        <p:tgtEl>
                                          <p:spTgt spid="4">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heel(1)">
                                      <p:cBhvr>
                                        <p:cTn id="19"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de comunicacion entre persona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376718" y="234812"/>
            <a:ext cx="11541303" cy="6370975"/>
          </a:xfrm>
          <a:prstGeom prst="rect">
            <a:avLst/>
          </a:prstGeom>
        </p:spPr>
        <p:txBody>
          <a:bodyPr wrap="square">
            <a:spAutoFit/>
          </a:bodyPr>
          <a:lstStyle/>
          <a:p>
            <a:pPr lvl="0">
              <a:buNone/>
            </a:pPr>
            <a:r>
              <a:rPr lang="es-ES" b="1" dirty="0"/>
              <a:t> </a:t>
            </a:r>
            <a:r>
              <a:rPr lang="es-ES" sz="6600" b="1" dirty="0">
                <a:ln w="6600">
                  <a:solidFill>
                    <a:srgbClr val="002060"/>
                  </a:solidFill>
                  <a:prstDash val="solid"/>
                </a:ln>
                <a:solidFill>
                  <a:srgbClr val="002060"/>
                </a:solidFill>
                <a:effectLst>
                  <a:outerShdw dist="38100" dir="2700000" algn="tl" rotWithShape="0">
                    <a:schemeClr val="accent2"/>
                  </a:outerShdw>
                </a:effectLst>
              </a:rPr>
              <a:t>TÉCNICA DEL CONVERSATORIO</a:t>
            </a:r>
          </a:p>
          <a:p>
            <a:pPr lvl="0">
              <a:buNone/>
            </a:pPr>
            <a:endParaRPr lang="es-ES" sz="5400" b="1" dirty="0">
              <a:ln w="6600">
                <a:solidFill>
                  <a:srgbClr val="002060"/>
                </a:solidFill>
                <a:prstDash val="solid"/>
              </a:ln>
              <a:solidFill>
                <a:srgbClr val="002060"/>
              </a:solidFill>
              <a:effectLst>
                <a:outerShdw dist="38100" dir="2700000" algn="tl" rotWithShape="0">
                  <a:schemeClr val="accent2"/>
                </a:outerShdw>
              </a:effectLst>
            </a:endParaRPr>
          </a:p>
          <a:p>
            <a:pPr>
              <a:buNone/>
            </a:pPr>
            <a:r>
              <a:rPr lang="es-ES" sz="4800" b="1" dirty="0">
                <a:ln w="22225">
                  <a:solidFill>
                    <a:srgbClr val="002060"/>
                  </a:solidFill>
                  <a:prstDash val="solid"/>
                </a:ln>
                <a:solidFill>
                  <a:srgbClr val="002060"/>
                </a:solidFill>
              </a:rPr>
              <a:t>Es una técnica de relación interpersonal donde la comunicación verbal y no verbal permiten la comprensión de los pensamientos y opiniones de las demás personas en medio de un debate frente a un tema propuesto.</a:t>
            </a:r>
            <a:endParaRPr lang="en-US" sz="4800" dirty="0">
              <a:ln w="22225">
                <a:solidFill>
                  <a:srgbClr val="002060"/>
                </a:solidFill>
                <a:prstDash val="solid"/>
              </a:ln>
              <a:solidFill>
                <a:srgbClr val="002060"/>
              </a:solidFill>
            </a:endParaRPr>
          </a:p>
        </p:txBody>
      </p:sp>
    </p:spTree>
    <p:extLst>
      <p:ext uri="{BB962C8B-B14F-4D97-AF65-F5344CB8AC3E}">
        <p14:creationId xmlns:p14="http://schemas.microsoft.com/office/powerpoint/2010/main" val="227967105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de TECNICA DE OBSERVACION"/>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115328" y="102742"/>
            <a:ext cx="12307328" cy="68323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ángulo 4"/>
          <p:cNvSpPr/>
          <p:nvPr/>
        </p:nvSpPr>
        <p:spPr>
          <a:xfrm>
            <a:off x="633573" y="548376"/>
            <a:ext cx="10513888" cy="4801314"/>
          </a:xfrm>
          <a:prstGeom prst="rect">
            <a:avLst/>
          </a:prstGeom>
        </p:spPr>
        <p:txBody>
          <a:bodyPr wrap="square">
            <a:spAutoFit/>
          </a:bodyPr>
          <a:lstStyle/>
          <a:p>
            <a:pPr lvl="0">
              <a:buNone/>
            </a:pPr>
            <a:r>
              <a:rPr lang="es-ES" sz="5400" b="1" dirty="0">
                <a:ln w="6600">
                  <a:solidFill>
                    <a:srgbClr val="00B050"/>
                  </a:solidFill>
                  <a:prstDash val="solid"/>
                </a:ln>
                <a:solidFill>
                  <a:srgbClr val="00B050"/>
                </a:solidFill>
                <a:effectLst>
                  <a:outerShdw dist="38100" dir="2700000" algn="tl" rotWithShape="0">
                    <a:schemeClr val="accent2"/>
                  </a:outerShdw>
                </a:effectLst>
              </a:rPr>
              <a:t>TÉCNICA DE LA OBSERVACIÓN</a:t>
            </a:r>
          </a:p>
          <a:p>
            <a:pPr lvl="0">
              <a:buNone/>
            </a:pPr>
            <a:endParaRPr lang="es-ES" sz="3600" b="1" dirty="0">
              <a:ln w="6600">
                <a:solidFill>
                  <a:srgbClr val="00B050"/>
                </a:solidFill>
                <a:prstDash val="solid"/>
              </a:ln>
              <a:solidFill>
                <a:srgbClr val="00B050"/>
              </a:solidFill>
              <a:effectLst>
                <a:outerShdw dist="38100" dir="2700000" algn="tl" rotWithShape="0">
                  <a:schemeClr val="accent2"/>
                </a:outerShdw>
              </a:effectLst>
            </a:endParaRPr>
          </a:p>
          <a:p>
            <a:pPr>
              <a:buNone/>
            </a:pPr>
            <a:r>
              <a:rPr lang="es-ES" sz="3600" b="1" dirty="0">
                <a:ln w="22225">
                  <a:solidFill>
                    <a:srgbClr val="00B050"/>
                  </a:solidFill>
                  <a:prstDash val="solid"/>
                </a:ln>
                <a:solidFill>
                  <a:srgbClr val="00B050"/>
                </a:solidFill>
              </a:rPr>
              <a:t>Es un procedimiento que dirige la atención hacia un hecho de la realidad, con el fin de la elaboración de un registro apoyándose de una guía previamente elaborada para la posterior realización un informe y decidir los pasos a seguir, como lo son: diagnósticos y proyectos, entre otros.</a:t>
            </a:r>
          </a:p>
        </p:txBody>
      </p:sp>
    </p:spTree>
    <p:extLst>
      <p:ext uri="{BB962C8B-B14F-4D97-AF65-F5344CB8AC3E}">
        <p14:creationId xmlns:p14="http://schemas.microsoft.com/office/powerpoint/2010/main" val="29722335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p:cTn id="13"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n relacionada"/>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3382" y="105655"/>
            <a:ext cx="12118618" cy="6521176"/>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1013716" y="2253886"/>
            <a:ext cx="10760467" cy="3785652"/>
          </a:xfrm>
          <a:prstGeom prst="rect">
            <a:avLst/>
          </a:prstGeom>
        </p:spPr>
        <p:txBody>
          <a:bodyPr wrap="square">
            <a:spAutoFit/>
          </a:bodyPr>
          <a:lstStyle/>
          <a:p>
            <a:pPr lvl="0">
              <a:buNone/>
            </a:pPr>
            <a:r>
              <a:rPr lang="es-ES" sz="4000" b="1" dirty="0">
                <a:ln w="22225">
                  <a:solidFill>
                    <a:srgbClr val="7030A0"/>
                  </a:solidFill>
                  <a:prstDash val="solid"/>
                </a:ln>
                <a:solidFill>
                  <a:srgbClr val="7030A0"/>
                </a:solidFill>
              </a:rPr>
              <a:t>Son técnicas gráficas que permiten visualizar de manera clara la información que la comunidad quiere suministrar, estas describen procesos difíciles de entender de manera sencilla . Es participativa y se puede aplicar en diferentes fases del proceso que se está realizando. </a:t>
            </a:r>
            <a:endParaRPr lang="en-US" sz="4000" dirty="0">
              <a:ln w="22225">
                <a:solidFill>
                  <a:srgbClr val="7030A0"/>
                </a:solidFill>
                <a:prstDash val="solid"/>
              </a:ln>
              <a:solidFill>
                <a:srgbClr val="7030A0"/>
              </a:solidFill>
            </a:endParaRPr>
          </a:p>
        </p:txBody>
      </p:sp>
      <p:sp>
        <p:nvSpPr>
          <p:cNvPr id="6" name="Rectángulo 5"/>
          <p:cNvSpPr/>
          <p:nvPr/>
        </p:nvSpPr>
        <p:spPr>
          <a:xfrm>
            <a:off x="1013716" y="1025116"/>
            <a:ext cx="10185115" cy="923330"/>
          </a:xfrm>
          <a:prstGeom prst="rect">
            <a:avLst/>
          </a:prstGeom>
        </p:spPr>
        <p:txBody>
          <a:bodyPr wrap="square">
            <a:spAutoFit/>
          </a:bodyPr>
          <a:lstStyle/>
          <a:p>
            <a:r>
              <a:rPr lang="es-ES" sz="5400" b="1" dirty="0">
                <a:ln w="6600">
                  <a:solidFill>
                    <a:srgbClr val="7030A0"/>
                  </a:solidFill>
                  <a:prstDash val="solid"/>
                </a:ln>
                <a:solidFill>
                  <a:srgbClr val="7030A0"/>
                </a:solidFill>
                <a:effectLst>
                  <a:outerShdw dist="38100" dir="2700000" algn="tl" rotWithShape="0">
                    <a:schemeClr val="accent2"/>
                  </a:outerShdw>
                </a:effectLst>
              </a:rPr>
              <a:t>TÉCNICA DE DIAGRAMAS Y MAPAS </a:t>
            </a:r>
            <a:endParaRPr lang="en-US" sz="5400" dirty="0">
              <a:ln w="6600">
                <a:solidFill>
                  <a:srgbClr val="7030A0"/>
                </a:solidFill>
                <a:prstDash val="solid"/>
              </a:ln>
              <a:solidFill>
                <a:srgbClr val="7030A0"/>
              </a:solidFill>
            </a:endParaRPr>
          </a:p>
        </p:txBody>
      </p:sp>
    </p:spTree>
    <p:extLst>
      <p:ext uri="{BB962C8B-B14F-4D97-AF65-F5344CB8AC3E}">
        <p14:creationId xmlns:p14="http://schemas.microsoft.com/office/powerpoint/2010/main" val="16198992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542</Words>
  <Application>Microsoft Office PowerPoint</Application>
  <PresentationFormat>Panorámica</PresentationFormat>
  <Paragraphs>42</Paragraphs>
  <Slides>14</Slides>
  <Notes>5</Notes>
  <HiddenSlides>0</HiddenSlides>
  <MMClips>1</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14</vt:i4>
      </vt:variant>
    </vt:vector>
  </HeadingPairs>
  <TitlesOfParts>
    <vt:vector size="20" baseType="lpstr">
      <vt:lpstr>Algerian</vt:lpstr>
      <vt:lpstr>Arial</vt:lpstr>
      <vt:lpstr>Calibri</vt:lpstr>
      <vt:lpstr>Calibri Light</vt:lpstr>
      <vt:lpstr>Tw Cen MT Condensed</vt:lpstr>
      <vt:lpstr>Tema de Office</vt:lpstr>
      <vt:lpstr>EJE IV FORMACIÓN TÉCNICA  TEMA  4 TÉCNICAS DEL TRABAJO COMUNITARIO </vt:lpstr>
      <vt:lpstr>Presentación de PowerPoint</vt:lpstr>
      <vt:lpstr>Las técnicas más utilizadas son: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EJE IV FORMACIÓN TÉCNICA  TEMA  4 TÉCNICAS DEL TRABAJO COMUNITARIO</dc:title>
  <dc:creator>erikk avilaa</dc:creator>
  <cp:lastModifiedBy>HP</cp:lastModifiedBy>
  <cp:revision>25</cp:revision>
  <dcterms:created xsi:type="dcterms:W3CDTF">2016-12-14T15:03:53Z</dcterms:created>
  <dcterms:modified xsi:type="dcterms:W3CDTF">2021-09-14T01:43:20Z</dcterms:modified>
</cp:coreProperties>
</file>