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8" r:id="rId5"/>
    <p:sldId id="260" r:id="rId6"/>
    <p:sldId id="272" r:id="rId7"/>
    <p:sldId id="262" r:id="rId8"/>
    <p:sldId id="264" r:id="rId9"/>
    <p:sldId id="275" r:id="rId10"/>
    <p:sldId id="276" r:id="rId11"/>
    <p:sldId id="274" r:id="rId12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1016A6-8208-42E9-880A-633A24F96949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C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BDF90-12AC-4E91-8EA4-0DF6A5BBFDB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192254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BDF90-12AC-4E91-8EA4-0DF6A5BBFDB7}" type="slidenum">
              <a:rPr lang="es-EC" smtClean="0"/>
              <a:t>3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205420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E9E26-6FEF-455B-B0A9-699DA918594E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C3FE7-5091-430A-8C77-C7FD6B0B6E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384511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E9E26-6FEF-455B-B0A9-699DA918594E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C3FE7-5091-430A-8C77-C7FD6B0B6E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085448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E9E26-6FEF-455B-B0A9-699DA918594E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C3FE7-5091-430A-8C77-C7FD6B0B6E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58208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E9E26-6FEF-455B-B0A9-699DA918594E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C3FE7-5091-430A-8C77-C7FD6B0B6E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31242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E9E26-6FEF-455B-B0A9-699DA918594E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C3FE7-5091-430A-8C77-C7FD6B0B6E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6978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E9E26-6FEF-455B-B0A9-699DA918594E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C3FE7-5091-430A-8C77-C7FD6B0B6E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04465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E9E26-6FEF-455B-B0A9-699DA918594E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C3FE7-5091-430A-8C77-C7FD6B0B6E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36835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E9E26-6FEF-455B-B0A9-699DA918594E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C3FE7-5091-430A-8C77-C7FD6B0B6E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079034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E9E26-6FEF-455B-B0A9-699DA918594E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C3FE7-5091-430A-8C77-C7FD6B0B6E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7997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E9E26-6FEF-455B-B0A9-699DA918594E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C3FE7-5091-430A-8C77-C7FD6B0B6E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515829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E9E26-6FEF-455B-B0A9-699DA918594E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C3FE7-5091-430A-8C77-C7FD6B0B6E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395754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E9E26-6FEF-455B-B0A9-699DA918594E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C3FE7-5091-430A-8C77-C7FD6B0B6E1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687228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2" name="Picture 18" descr="http://significado.net/wp-content/uploads/2015/05/Comunicaci%C3%B3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12576"/>
            <a:ext cx="9129330" cy="6858000"/>
          </a:xfrm>
          <a:prstGeom prst="rect">
            <a:avLst/>
          </a:prstGeom>
          <a:noFill/>
          <a:effectLst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691680" y="4725144"/>
            <a:ext cx="5744655" cy="76944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s-CO" sz="4400" b="1" dirty="0">
                <a:solidFill>
                  <a:srgbClr val="0070C0"/>
                </a:solidFill>
                <a:latin typeface="Algerian" panose="04020705040A02060702" pitchFamily="82" charset="0"/>
                <a:cs typeface="Aharoni" panose="02010803020104030203" pitchFamily="2" charset="-79"/>
              </a:rPr>
              <a:t>LA </a:t>
            </a:r>
            <a:r>
              <a:rPr lang="es-CO" sz="4400" b="1" dirty="0" smtClean="0">
                <a:solidFill>
                  <a:srgbClr val="0070C0"/>
                </a:solidFill>
                <a:latin typeface="Algerian" panose="04020705040A02060702" pitchFamily="82" charset="0"/>
                <a:cs typeface="Aharoni" panose="02010803020104030203" pitchFamily="2" charset="-79"/>
              </a:rPr>
              <a:t>COMUNICACIÓN </a:t>
            </a:r>
            <a:endParaRPr lang="es-EC" sz="4400" dirty="0">
              <a:solidFill>
                <a:srgbClr val="0070C0"/>
              </a:solidFill>
              <a:latin typeface="Algerian" panose="04020705040A02060702" pitchFamily="82" charset="0"/>
              <a:cs typeface="Aharoni" panose="02010803020104030203" pitchFamily="2" charset="-79"/>
            </a:endParaRPr>
          </a:p>
        </p:txBody>
      </p:sp>
      <p:sp>
        <p:nvSpPr>
          <p:cNvPr id="3" name="AutoShape 2" descr="Resultado de imagen para la comunicac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C"/>
          </a:p>
        </p:txBody>
      </p:sp>
      <p:sp>
        <p:nvSpPr>
          <p:cNvPr id="4" name="AutoShape 4" descr="Resultado de imagen para la comunicacio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C"/>
          </a:p>
        </p:txBody>
      </p:sp>
      <p:sp>
        <p:nvSpPr>
          <p:cNvPr id="5" name="AutoShape 6" descr="Resultado de imagen para la comunicacion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C"/>
          </a:p>
        </p:txBody>
      </p:sp>
      <p:sp>
        <p:nvSpPr>
          <p:cNvPr id="6" name="AutoShape 8" descr="Resultado de imagen para la comunicacion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C"/>
          </a:p>
        </p:txBody>
      </p:sp>
      <p:sp>
        <p:nvSpPr>
          <p:cNvPr id="7" name="AutoShape 10" descr="Resultado de imagen para la comunicacion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C"/>
          </a:p>
        </p:txBody>
      </p:sp>
      <p:sp>
        <p:nvSpPr>
          <p:cNvPr id="8" name="AutoShape 12" descr="Resultado de imagen para la comunicacion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C"/>
          </a:p>
        </p:txBody>
      </p:sp>
      <p:sp>
        <p:nvSpPr>
          <p:cNvPr id="9" name="AutoShape 14" descr="Resultado de imagen para la comunicacion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C"/>
          </a:p>
        </p:txBody>
      </p:sp>
      <p:sp>
        <p:nvSpPr>
          <p:cNvPr id="10" name="AutoShape 16" descr="Resultado de imagen para la comunicacion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C"/>
          </a:p>
        </p:txBody>
      </p:sp>
      <p:sp>
        <p:nvSpPr>
          <p:cNvPr id="13" name="12 Rectángulo"/>
          <p:cNvSpPr/>
          <p:nvPr/>
        </p:nvSpPr>
        <p:spPr>
          <a:xfrm rot="20412848">
            <a:off x="2186642" y="5883386"/>
            <a:ext cx="2184824" cy="64633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3600" b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 EJE IV         </a:t>
            </a:r>
            <a:endParaRPr lang="es-EC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13 Rectángulo"/>
          <p:cNvSpPr/>
          <p:nvPr/>
        </p:nvSpPr>
        <p:spPr>
          <a:xfrm rot="1390948">
            <a:off x="4561163" y="5931400"/>
            <a:ext cx="1929984" cy="52322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800" b="1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TEMA 5  </a:t>
            </a:r>
            <a:endParaRPr lang="es-EC" sz="28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11" name="10 Flecha izquierda y derecha"/>
          <p:cNvSpPr/>
          <p:nvPr/>
        </p:nvSpPr>
        <p:spPr>
          <a:xfrm>
            <a:off x="11916816" y="5109864"/>
            <a:ext cx="72008" cy="4571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1625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649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194" name="Picture 2" descr="Resultado de imagen de aspectos que afectan la comunicacion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704"/>
          <a:stretch/>
        </p:blipFill>
        <p:spPr bwMode="auto">
          <a:xfrm>
            <a:off x="17453" y="1493396"/>
            <a:ext cx="4745038" cy="3231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251520" y="260648"/>
            <a:ext cx="86409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4000" b="1" dirty="0" smtClean="0"/>
              <a:t>Aspectos</a:t>
            </a:r>
            <a:r>
              <a:rPr lang="es-CO" sz="3600" b="1" dirty="0" smtClean="0"/>
              <a:t> </a:t>
            </a:r>
            <a:r>
              <a:rPr lang="es-CO" sz="3600" b="1" dirty="0"/>
              <a:t>que afectan la comunicación:</a:t>
            </a:r>
            <a:endParaRPr lang="es-EC" sz="3600" dirty="0"/>
          </a:p>
        </p:txBody>
      </p:sp>
      <p:sp>
        <p:nvSpPr>
          <p:cNvPr id="6" name="5 Rectángulo"/>
          <p:cNvSpPr/>
          <p:nvPr/>
        </p:nvSpPr>
        <p:spPr>
          <a:xfrm>
            <a:off x="17452" y="1340768"/>
            <a:ext cx="41945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3600" b="1" dirty="0">
                <a:solidFill>
                  <a:schemeClr val="bg1"/>
                </a:solidFill>
              </a:rPr>
              <a:t>La falta de </a:t>
            </a:r>
            <a:r>
              <a:rPr lang="es-CO" sz="3600" b="1" dirty="0" smtClean="0">
                <a:solidFill>
                  <a:schemeClr val="bg1"/>
                </a:solidFill>
              </a:rPr>
              <a:t>escucha…</a:t>
            </a:r>
            <a:endParaRPr lang="es-EC" sz="3600" b="1" dirty="0">
              <a:solidFill>
                <a:schemeClr val="bg1"/>
              </a:solidFill>
            </a:endParaRPr>
          </a:p>
        </p:txBody>
      </p:sp>
      <p:pic>
        <p:nvPicPr>
          <p:cNvPr id="8196" name="Picture 4" descr="Resultado de imagen de aspectos que afectan la comunicacion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54" b="23037"/>
          <a:stretch/>
        </p:blipFill>
        <p:spPr bwMode="auto">
          <a:xfrm>
            <a:off x="4689166" y="1987099"/>
            <a:ext cx="4454834" cy="2738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4708525" y="1424970"/>
            <a:ext cx="4435475" cy="70788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EC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 violencia verbal,</a:t>
            </a:r>
            <a:r>
              <a:rPr kumimoji="0" lang="es-CO" altLang="es-EC" sz="20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s-CO" altLang="es-EC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los gritos, los insultos.</a:t>
            </a:r>
            <a:endParaRPr kumimoji="0" lang="es-CO" altLang="es-EC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8" name="Picture 6" descr="Resultado de imagen de la critica, la descalificacion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01"/>
          <a:stretch/>
        </p:blipFill>
        <p:spPr bwMode="auto">
          <a:xfrm>
            <a:off x="4591050" y="4697459"/>
            <a:ext cx="4552950" cy="213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-100437" y="5068341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CO" sz="2800" b="1" dirty="0">
                <a:solidFill>
                  <a:schemeClr val="bg1"/>
                </a:solidFill>
              </a:rPr>
              <a:t>La descalificación: la crítica, el regaño, la censura, la burla frecuente</a:t>
            </a:r>
            <a:endParaRPr lang="es-EC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25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Resultado de imagen de gracias por su atencio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70"/>
          <a:stretch/>
        </p:blipFill>
        <p:spPr bwMode="auto">
          <a:xfrm>
            <a:off x="-35785" y="-16099"/>
            <a:ext cx="9144000" cy="68740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3" name="2 Rectángulo"/>
          <p:cNvSpPr/>
          <p:nvPr/>
        </p:nvSpPr>
        <p:spPr>
          <a:xfrm>
            <a:off x="1619673" y="5589240"/>
            <a:ext cx="58326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4000" b="1" dirty="0"/>
              <a:t>¡Y no olviden </a:t>
            </a:r>
            <a:r>
              <a:rPr lang="es-CO" sz="4000" b="1" dirty="0" smtClean="0"/>
              <a:t>las </a:t>
            </a:r>
            <a:r>
              <a:rPr lang="es-CO" sz="4000" b="1" dirty="0"/>
              <a:t>actividades!!!</a:t>
            </a:r>
            <a:endParaRPr lang="es-EC" sz="4000" b="1" dirty="0"/>
          </a:p>
        </p:txBody>
      </p:sp>
    </p:spTree>
    <p:extLst>
      <p:ext uri="{BB962C8B-B14F-4D97-AF65-F5344CB8AC3E}">
        <p14:creationId xmlns:p14="http://schemas.microsoft.com/office/powerpoint/2010/main" val="6429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Resultado de imagen para FONDOS PARA PPS SOBRE LA COMUNICACIO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05" t="10955" r="42610" b="41519"/>
          <a:stretch/>
        </p:blipFill>
        <p:spPr bwMode="auto">
          <a:xfrm>
            <a:off x="0" y="-27383"/>
            <a:ext cx="9144000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0" y="3501009"/>
            <a:ext cx="9144000" cy="35394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s-CO" sz="2800" b="1" dirty="0" smtClean="0"/>
              <a:t>Es el proceso de intercambio entre los seres humanos, se emiten mensajes a los demás y al mismo tiempo, ellos nos aportan </a:t>
            </a:r>
            <a:r>
              <a:rPr lang="es-CO" sz="2800" b="1" dirty="0"/>
              <a:t>mensajes </a:t>
            </a:r>
            <a:r>
              <a:rPr lang="es-CO" sz="2800" b="1" dirty="0" smtClean="0"/>
              <a:t>.</a:t>
            </a:r>
          </a:p>
          <a:p>
            <a:pPr algn="just"/>
            <a:endParaRPr lang="es-CO" sz="2800" b="1" dirty="0" smtClean="0"/>
          </a:p>
          <a:p>
            <a:pPr algn="just"/>
            <a:endParaRPr lang="es-CO" sz="2800" b="1" dirty="0" smtClean="0"/>
          </a:p>
          <a:p>
            <a:pPr algn="just"/>
            <a:r>
              <a:rPr lang="es-CO" sz="2800" b="1" dirty="0" smtClean="0"/>
              <a:t> </a:t>
            </a:r>
            <a:r>
              <a:rPr lang="es-CO" sz="2800" b="1" dirty="0"/>
              <a:t>En este sentido, la comunicación es la base de todas las relaciones entre los seres humanos</a:t>
            </a:r>
            <a:r>
              <a:rPr lang="es-CO" sz="2800" b="1" dirty="0" smtClean="0"/>
              <a:t>.</a:t>
            </a:r>
          </a:p>
          <a:p>
            <a:pPr algn="just"/>
            <a:endParaRPr lang="es-CO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35738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 descr="Orilla%20Playa_8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8" name="Picture 2" descr="Resultado de imagen de comunicacion verbal dibujos animado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99" y="2636912"/>
            <a:ext cx="9109403" cy="4221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34597" y="1682805"/>
            <a:ext cx="9144000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800" b="1" dirty="0"/>
              <a:t>Los medios </a:t>
            </a:r>
            <a:r>
              <a:rPr lang="es-CO" sz="2800" b="1" dirty="0" smtClean="0"/>
              <a:t> de comunicación por </a:t>
            </a:r>
            <a:r>
              <a:rPr lang="es-CO" sz="2800" b="1" dirty="0"/>
              <a:t>los cuales las personas intercambian mensajes son de </a:t>
            </a:r>
            <a:r>
              <a:rPr lang="es-CO" sz="2800" b="1" dirty="0" smtClean="0"/>
              <a:t>varios tipos</a:t>
            </a:r>
            <a:r>
              <a:rPr lang="es-CO" sz="2800" b="1" dirty="0"/>
              <a:t>. </a:t>
            </a:r>
            <a:endParaRPr lang="es-CO" sz="2800" b="1" dirty="0" smtClean="0"/>
          </a:p>
        </p:txBody>
      </p:sp>
      <p:sp>
        <p:nvSpPr>
          <p:cNvPr id="12" name="11 Flecha izquierda y arriba"/>
          <p:cNvSpPr/>
          <p:nvPr/>
        </p:nvSpPr>
        <p:spPr>
          <a:xfrm rot="1620099">
            <a:off x="2910872" y="3816386"/>
            <a:ext cx="2895729" cy="649150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C" sz="2800" b="1" dirty="0" smtClean="0">
                <a:solidFill>
                  <a:schemeClr val="tx1"/>
                </a:solidFill>
              </a:rPr>
              <a:t>Comunicación verbal </a:t>
            </a:r>
            <a:endParaRPr lang="es-EC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34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Imagen relacionada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36"/>
          <a:stretch/>
        </p:blipFill>
        <p:spPr bwMode="auto">
          <a:xfrm>
            <a:off x="0" y="-9054"/>
            <a:ext cx="9144000" cy="6867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97674" y="96439"/>
            <a:ext cx="421196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3200" b="1" dirty="0"/>
              <a:t>También se intercambian mensajes por medio de las </a:t>
            </a:r>
            <a:r>
              <a:rPr lang="es-CO" sz="3200" b="1" dirty="0" smtClean="0"/>
              <a:t>expresiones: cara</a:t>
            </a:r>
            <a:r>
              <a:rPr lang="es-CO" sz="3200" b="1" dirty="0"/>
              <a:t>, </a:t>
            </a:r>
            <a:r>
              <a:rPr lang="es-CO" sz="3200" b="1" dirty="0" smtClean="0"/>
              <a:t> </a:t>
            </a:r>
            <a:r>
              <a:rPr lang="es-CO" sz="3200" b="1" dirty="0"/>
              <a:t>gestos y </a:t>
            </a:r>
            <a:r>
              <a:rPr lang="es-CO" sz="3200" b="1" dirty="0" smtClean="0"/>
              <a:t>movimientos </a:t>
            </a:r>
            <a:r>
              <a:rPr lang="es-CO" sz="3200" b="1" dirty="0"/>
              <a:t>corporales. </a:t>
            </a:r>
            <a:endParaRPr lang="es-CO" sz="3200" b="1" dirty="0" smtClean="0"/>
          </a:p>
          <a:p>
            <a:pPr algn="ctr"/>
            <a:r>
              <a:rPr lang="es-CO" sz="3200" b="1" dirty="0" smtClean="0"/>
              <a:t>Esta </a:t>
            </a:r>
            <a:r>
              <a:rPr lang="es-CO" sz="3200" b="1" dirty="0"/>
              <a:t>comunicación se </a:t>
            </a:r>
            <a:r>
              <a:rPr lang="es-CO" sz="3200" b="1" dirty="0" smtClean="0"/>
              <a:t>denomina:</a:t>
            </a:r>
            <a:endParaRPr lang="es-EC" sz="3200" b="1" dirty="0"/>
          </a:p>
        </p:txBody>
      </p:sp>
      <p:sp>
        <p:nvSpPr>
          <p:cNvPr id="5" name="4 Rectángulo"/>
          <p:cNvSpPr/>
          <p:nvPr/>
        </p:nvSpPr>
        <p:spPr>
          <a:xfrm rot="21161646">
            <a:off x="-185375" y="5615663"/>
            <a:ext cx="47780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800" b="1" dirty="0" smtClean="0"/>
              <a:t>COMUNICACIÓN NO VERBAL.</a:t>
            </a:r>
            <a:endParaRPr lang="es-EC" sz="2800" dirty="0"/>
          </a:p>
        </p:txBody>
      </p:sp>
      <p:sp>
        <p:nvSpPr>
          <p:cNvPr id="10" name="9 Flecha curvada hacia la izquierda"/>
          <p:cNvSpPr/>
          <p:nvPr/>
        </p:nvSpPr>
        <p:spPr>
          <a:xfrm rot="19123163">
            <a:off x="3734422" y="3855177"/>
            <a:ext cx="472670" cy="2130959"/>
          </a:xfrm>
          <a:prstGeom prst="curvedLeftArrow">
            <a:avLst>
              <a:gd name="adj1" fmla="val 25000"/>
              <a:gd name="adj2" fmla="val 67696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97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Orilla%20Playa_8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0" y="3788237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3200" b="1" dirty="0" smtClean="0"/>
              <a:t>Con </a:t>
            </a:r>
            <a:r>
              <a:rPr lang="es-CO" sz="3200" b="1" dirty="0"/>
              <a:t>la comunicación se intercambian </a:t>
            </a:r>
            <a:r>
              <a:rPr lang="es-CO" sz="3200" b="1" dirty="0" smtClean="0"/>
              <a:t>afectos, ideas</a:t>
            </a:r>
            <a:r>
              <a:rPr lang="es-CO" sz="3200" b="1" dirty="0"/>
              <a:t>, conceptos, opiniones y puntos de </a:t>
            </a:r>
            <a:r>
              <a:rPr lang="es-CO" sz="3200" b="1" dirty="0" smtClean="0"/>
              <a:t>vista. </a:t>
            </a:r>
          </a:p>
          <a:p>
            <a:pPr algn="ctr"/>
            <a:r>
              <a:rPr lang="es-CO" sz="3200" b="1" dirty="0" smtClean="0"/>
              <a:t>Por </a:t>
            </a:r>
            <a:r>
              <a:rPr lang="es-CO" sz="3200" b="1" dirty="0"/>
              <a:t>medio de ésta </a:t>
            </a:r>
            <a:r>
              <a:rPr lang="es-CO" sz="3200" b="1" dirty="0" smtClean="0"/>
              <a:t> se expresa </a:t>
            </a:r>
            <a:r>
              <a:rPr lang="es-CO" sz="3200" b="1" dirty="0"/>
              <a:t>reconocimiento, </a:t>
            </a:r>
            <a:r>
              <a:rPr lang="es-CO" sz="3200" b="1" dirty="0" smtClean="0"/>
              <a:t> </a:t>
            </a:r>
            <a:r>
              <a:rPr lang="es-CO" sz="3200" b="1" dirty="0"/>
              <a:t>alegría y </a:t>
            </a:r>
            <a:r>
              <a:rPr lang="es-CO" sz="3200" b="1" dirty="0" smtClean="0"/>
              <a:t>humor. </a:t>
            </a:r>
          </a:p>
          <a:p>
            <a:pPr algn="ctr"/>
            <a:r>
              <a:rPr lang="es-CO" sz="3200" b="1" dirty="0" smtClean="0"/>
              <a:t>La comunicación es indispensable para una convivencia pacífica.</a:t>
            </a:r>
            <a:endParaRPr lang="es-EC" sz="3200" b="1" dirty="0"/>
          </a:p>
        </p:txBody>
      </p:sp>
    </p:spTree>
    <p:extLst>
      <p:ext uri="{BB962C8B-B14F-4D97-AF65-F5344CB8AC3E}">
        <p14:creationId xmlns:p14="http://schemas.microsoft.com/office/powerpoint/2010/main" val="137131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de LA COMUNICACIÓN EN LA INTERVENCIÓN COMUNITARIA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73" b="30143"/>
          <a:stretch/>
        </p:blipFill>
        <p:spPr bwMode="auto">
          <a:xfrm>
            <a:off x="0" y="116632"/>
            <a:ext cx="9144000" cy="6827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251521" y="4305290"/>
            <a:ext cx="8496944" cy="70788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CO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Rockwell Extra Bold" panose="02060903040505020403" pitchFamily="18" charset="0"/>
              </a:rPr>
              <a:t>LA COMUNICACIÓN EN LA </a:t>
            </a:r>
            <a:endParaRPr lang="es-EC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Rockwell Extra Bold" panose="020609030405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32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Imagen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9156593" cy="6825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0" y="116632"/>
            <a:ext cx="914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3200" b="1" dirty="0" smtClean="0">
                <a:solidFill>
                  <a:srgbClr val="FF0000"/>
                </a:solidFill>
              </a:rPr>
              <a:t>PEDAGOGÍA PARA UNA BUENA COMUNICACIÓN</a:t>
            </a:r>
            <a:endParaRPr lang="es-EC" sz="3200" b="1" dirty="0">
              <a:solidFill>
                <a:srgbClr val="FF0000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248924" y="1652607"/>
            <a:ext cx="3683116" cy="138499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es-CO" sz="2800" b="1" dirty="0" smtClean="0"/>
              <a:t>Comunicarse </a:t>
            </a:r>
            <a:r>
              <a:rPr lang="es-CO" sz="2800" b="1" dirty="0"/>
              <a:t>de forma abierta, directa, franca y adecuada (Fil. 2,2)</a:t>
            </a:r>
            <a:endParaRPr lang="es-EC" sz="2800" b="1" dirty="0"/>
          </a:p>
        </p:txBody>
      </p:sp>
      <p:sp>
        <p:nvSpPr>
          <p:cNvPr id="5" name="4 Rectángulo"/>
          <p:cNvSpPr/>
          <p:nvPr/>
        </p:nvSpPr>
        <p:spPr>
          <a:xfrm rot="20637152">
            <a:off x="5972989" y="1588283"/>
            <a:ext cx="29151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CO" sz="3200" b="1" dirty="0"/>
              <a:t>Mirar a los ojos.</a:t>
            </a:r>
            <a:endParaRPr lang="es-EC" sz="3200" b="1" dirty="0"/>
          </a:p>
        </p:txBody>
      </p:sp>
      <p:sp>
        <p:nvSpPr>
          <p:cNvPr id="6" name="5 Rectángulo"/>
          <p:cNvSpPr/>
          <p:nvPr/>
        </p:nvSpPr>
        <p:spPr>
          <a:xfrm>
            <a:off x="3131840" y="3122965"/>
            <a:ext cx="594015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CO" sz="2800" b="1" dirty="0"/>
              <a:t>Establecer un buen contacto, entablar relaciones de empatía. (</a:t>
            </a:r>
            <a:r>
              <a:rPr lang="es-CO" sz="2800" b="1" dirty="0" err="1" smtClean="0"/>
              <a:t>Hech</a:t>
            </a:r>
            <a:r>
              <a:rPr lang="es-CO" sz="2800" b="1" dirty="0"/>
              <a:t>. 4,32)</a:t>
            </a:r>
            <a:endParaRPr lang="es-EC" sz="2800" b="1" dirty="0"/>
          </a:p>
        </p:txBody>
      </p:sp>
      <p:sp>
        <p:nvSpPr>
          <p:cNvPr id="7" name="6 Rectángulo"/>
          <p:cNvSpPr/>
          <p:nvPr/>
        </p:nvSpPr>
        <p:spPr>
          <a:xfrm rot="809924">
            <a:off x="82537" y="5124898"/>
            <a:ext cx="355261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3200" b="1" dirty="0" smtClean="0"/>
              <a:t>Adecua</a:t>
            </a:r>
            <a:r>
              <a:rPr lang="es-CO" sz="3200" b="1" dirty="0"/>
              <a:t>d</a:t>
            </a:r>
            <a:r>
              <a:rPr lang="es-CO" sz="3200" b="1" dirty="0" smtClean="0"/>
              <a:t>o volumen </a:t>
            </a:r>
            <a:r>
              <a:rPr lang="es-CO" sz="3200" b="1" dirty="0"/>
              <a:t>de la voz</a:t>
            </a:r>
            <a:endParaRPr lang="es-EC" sz="3200" b="1" dirty="0"/>
          </a:p>
        </p:txBody>
      </p:sp>
      <p:sp>
        <p:nvSpPr>
          <p:cNvPr id="10" name="9 Rectángulo"/>
          <p:cNvSpPr/>
          <p:nvPr/>
        </p:nvSpPr>
        <p:spPr>
          <a:xfrm>
            <a:off x="3779912" y="4869160"/>
            <a:ext cx="547260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CO" sz="3200" b="1" dirty="0"/>
              <a:t>El mensaje deber ser claro, explícito, directo, franco y respetuoso de los derechos de las demás personas.</a:t>
            </a:r>
            <a:endParaRPr lang="es-EC" sz="3200" b="1" dirty="0"/>
          </a:p>
        </p:txBody>
      </p:sp>
    </p:spTree>
    <p:extLst>
      <p:ext uri="{BB962C8B-B14F-4D97-AF65-F5344CB8AC3E}">
        <p14:creationId xmlns:p14="http://schemas.microsoft.com/office/powerpoint/2010/main" val="163116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Imagen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9" y="980728"/>
            <a:ext cx="9110369" cy="585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-36512" y="5298266"/>
            <a:ext cx="9180512" cy="156966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CO" sz="2400" b="1" dirty="0" smtClean="0"/>
              <a:t>Ya que la </a:t>
            </a:r>
            <a:r>
              <a:rPr lang="es-CO" sz="2400" b="1" dirty="0"/>
              <a:t>cultura enseña a los individuos cómo comunicar a través del lenguaje, los gestos, los vestidos, las comidas, la forma de utilizar el espacio, entre otras cosas, situaciones que deben ser analizadas para realizar una intervención comunitaria. </a:t>
            </a:r>
            <a:endParaRPr lang="es-EC" sz="2400" b="1" dirty="0"/>
          </a:p>
        </p:txBody>
      </p:sp>
      <p:sp>
        <p:nvSpPr>
          <p:cNvPr id="10" name="9 Rectángulo"/>
          <p:cNvSpPr/>
          <p:nvPr/>
        </p:nvSpPr>
        <p:spPr>
          <a:xfrm>
            <a:off x="37908" y="71280"/>
            <a:ext cx="896207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3200" b="1" dirty="0" smtClean="0">
                <a:latin typeface="Berlin Sans FB Demi" panose="020E0802020502020306" pitchFamily="34" charset="0"/>
              </a:rPr>
              <a:t>La </a:t>
            </a:r>
            <a:r>
              <a:rPr lang="es-CO" sz="3200" b="1" dirty="0">
                <a:latin typeface="Berlin Sans FB Demi" panose="020E0802020502020306" pitchFamily="34" charset="0"/>
              </a:rPr>
              <a:t>comunicación está íntimamente relacionada con los aspectos sociales y culturales. </a:t>
            </a:r>
            <a:endParaRPr lang="es-EC" sz="3200" b="1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64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para comunicacion no verbal en la familia vicenti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2" y="24771"/>
            <a:ext cx="9145756" cy="6833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0" y="188640"/>
            <a:ext cx="89644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800" b="1" dirty="0"/>
              <a:t>A</a:t>
            </a:r>
            <a:r>
              <a:rPr lang="es-CO" sz="2800" b="1" dirty="0" smtClean="0"/>
              <a:t>spectos </a:t>
            </a:r>
            <a:r>
              <a:rPr lang="es-CO" sz="2800" b="1" dirty="0"/>
              <a:t>que </a:t>
            </a:r>
            <a:r>
              <a:rPr lang="es-CO" sz="2800" b="1" dirty="0" smtClean="0"/>
              <a:t>deben favorecer </a:t>
            </a:r>
            <a:r>
              <a:rPr lang="es-CO" sz="2800" b="1" dirty="0"/>
              <a:t>la comunicación al interior de las </a:t>
            </a:r>
            <a:r>
              <a:rPr lang="es-CO" sz="2800" b="1" dirty="0" smtClean="0"/>
              <a:t>comunidades:</a:t>
            </a:r>
            <a:endParaRPr lang="es-EC" sz="2800" dirty="0"/>
          </a:p>
        </p:txBody>
      </p:sp>
      <p:sp>
        <p:nvSpPr>
          <p:cNvPr id="2" name="1 Rectángulo"/>
          <p:cNvSpPr/>
          <p:nvPr/>
        </p:nvSpPr>
        <p:spPr>
          <a:xfrm>
            <a:off x="0" y="1683965"/>
            <a:ext cx="4211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CO" sz="2400" b="1" dirty="0"/>
              <a:t>Ser un buen asesor y orientador, intentando comprender al otro sin imponerse.</a:t>
            </a:r>
            <a:endParaRPr lang="es-EC" sz="2400" b="1" dirty="0"/>
          </a:p>
        </p:txBody>
      </p:sp>
      <p:sp>
        <p:nvSpPr>
          <p:cNvPr id="5" name="4 Rectángulo"/>
          <p:cNvSpPr/>
          <p:nvPr/>
        </p:nvSpPr>
        <p:spPr>
          <a:xfrm>
            <a:off x="5004048" y="1868631"/>
            <a:ext cx="38884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CO" sz="2400" b="1" dirty="0"/>
              <a:t>Incentivar el fortalecimiento y la autonomía de los grupos con los </a:t>
            </a:r>
            <a:r>
              <a:rPr lang="es-CO" sz="2400" b="1" dirty="0" smtClean="0"/>
              <a:t>que se </a:t>
            </a:r>
            <a:r>
              <a:rPr lang="es-CO" sz="2400" b="1" dirty="0"/>
              <a:t>trabaja.</a:t>
            </a:r>
            <a:endParaRPr lang="es-EC" sz="2400" b="1" dirty="0"/>
          </a:p>
        </p:txBody>
      </p:sp>
      <p:sp>
        <p:nvSpPr>
          <p:cNvPr id="6" name="5 Rectángulo"/>
          <p:cNvSpPr/>
          <p:nvPr/>
        </p:nvSpPr>
        <p:spPr>
          <a:xfrm>
            <a:off x="6302826" y="4941168"/>
            <a:ext cx="28803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CO" sz="2400" b="1" dirty="0">
                <a:solidFill>
                  <a:schemeClr val="bg1"/>
                </a:solidFill>
              </a:rPr>
              <a:t>Reconocer los propios límites, estar dispuesto a buscar y recibir ayuda.</a:t>
            </a:r>
            <a:endParaRPr lang="es-EC" sz="2400" b="1" dirty="0">
              <a:solidFill>
                <a:schemeClr val="bg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-252536" y="4544516"/>
            <a:ext cx="327951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chemeClr val="bg1"/>
                </a:solidFill>
              </a:rPr>
              <a:t>Tratar a todas las personas de igual manera, sin favoritismos ni actitudes sobre-protectoras</a:t>
            </a:r>
            <a:endParaRPr lang="es-EC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8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</TotalTime>
  <Words>374</Words>
  <Application>Microsoft Office PowerPoint</Application>
  <PresentationFormat>Presentación en pantalla (4:3)</PresentationFormat>
  <Paragraphs>35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Aharoni</vt:lpstr>
      <vt:lpstr>Algerian</vt:lpstr>
      <vt:lpstr>Arial</vt:lpstr>
      <vt:lpstr>Arial Black</vt:lpstr>
      <vt:lpstr>Berlin Sans FB Demi</vt:lpstr>
      <vt:lpstr>Calibri</vt:lpstr>
      <vt:lpstr>Rockwell Extra Bold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HP</cp:lastModifiedBy>
  <cp:revision>42</cp:revision>
  <dcterms:created xsi:type="dcterms:W3CDTF">2016-12-05T16:52:17Z</dcterms:created>
  <dcterms:modified xsi:type="dcterms:W3CDTF">2021-09-14T01:44:41Z</dcterms:modified>
</cp:coreProperties>
</file>