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46" d="100"/>
          <a:sy n="46" d="100"/>
        </p:scale>
        <p:origin x="78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27EE8D40-F525-42AD-B0AA-8D5158543C34}" type="datetimeFigureOut">
              <a:rPr lang="es-EC" smtClean="0"/>
              <a:t>11/9/2021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87281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7EE8D40-F525-42AD-B0AA-8D5158543C34}" type="datetimeFigureOut">
              <a:rPr lang="es-EC" smtClean="0"/>
              <a:t>11/9/2021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167437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7EE8D40-F525-42AD-B0AA-8D5158543C34}" type="datetimeFigureOut">
              <a:rPr lang="es-EC" smtClean="0"/>
              <a:t>11/9/2021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344096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7EE8D40-F525-42AD-B0AA-8D5158543C34}" type="datetimeFigureOut">
              <a:rPr lang="es-EC" smtClean="0"/>
              <a:t>11/9/2021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251246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7EE8D40-F525-42AD-B0AA-8D5158543C34}" type="datetimeFigureOut">
              <a:rPr lang="es-EC" smtClean="0"/>
              <a:t>11/9/2021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349319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27EE8D40-F525-42AD-B0AA-8D5158543C34}" type="datetimeFigureOut">
              <a:rPr lang="es-EC" smtClean="0"/>
              <a:t>11/9/2021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166409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27EE8D40-F525-42AD-B0AA-8D5158543C34}" type="datetimeFigureOut">
              <a:rPr lang="es-EC" smtClean="0"/>
              <a:t>11/9/2021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73492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27EE8D40-F525-42AD-B0AA-8D5158543C34}" type="datetimeFigureOut">
              <a:rPr lang="es-EC" smtClean="0"/>
              <a:t>11/9/2021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130230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7EE8D40-F525-42AD-B0AA-8D5158543C34}" type="datetimeFigureOut">
              <a:rPr lang="es-EC" smtClean="0"/>
              <a:t>11/9/2021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145432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7EE8D40-F525-42AD-B0AA-8D5158543C34}" type="datetimeFigureOut">
              <a:rPr lang="es-EC" smtClean="0"/>
              <a:t>11/9/2021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396723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7EE8D40-F525-42AD-B0AA-8D5158543C34}" type="datetimeFigureOut">
              <a:rPr lang="es-EC" smtClean="0"/>
              <a:t>11/9/2021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330694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E8D40-F525-42AD-B0AA-8D5158543C34}" type="datetimeFigureOut">
              <a:rPr lang="es-EC" smtClean="0"/>
              <a:t>11/9/2021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1213F-A2D7-41F0-9A2F-B400612FC318}" type="slidenum">
              <a:rPr lang="es-EC" smtClean="0"/>
              <a:t>‹Nº›</a:t>
            </a:fld>
            <a:endParaRPr lang="es-EC"/>
          </a:p>
        </p:txBody>
      </p:sp>
    </p:spTree>
    <p:extLst>
      <p:ext uri="{BB962C8B-B14F-4D97-AF65-F5344CB8AC3E}">
        <p14:creationId xmlns:p14="http://schemas.microsoft.com/office/powerpoint/2010/main" val="3380184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ultado de imagen para DISCÍPULOS EN JERUSA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9160" cy="68625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ítulo 1"/>
          <p:cNvSpPr txBox="1">
            <a:spLocks/>
          </p:cNvSpPr>
          <p:nvPr/>
        </p:nvSpPr>
        <p:spPr>
          <a:xfrm>
            <a:off x="548640" y="1682534"/>
            <a:ext cx="10119360" cy="19189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b="1" dirty="0" smtClean="0">
                <a:ln w="57150">
                  <a:solidFill>
                    <a:schemeClr val="tx1"/>
                  </a:solidFill>
                </a:ln>
                <a:effectLst>
                  <a:glow rad="228600">
                    <a:schemeClr val="accent3">
                      <a:satMod val="175000"/>
                      <a:alpha val="40000"/>
                    </a:schemeClr>
                  </a:glow>
                </a:effectLst>
              </a:rPr>
              <a:t/>
            </a:r>
            <a:br>
              <a:rPr lang="es-EC" b="1" dirty="0" smtClean="0">
                <a:ln w="57150">
                  <a:solidFill>
                    <a:schemeClr val="tx1"/>
                  </a:solidFill>
                </a:ln>
                <a:effectLst>
                  <a:glow rad="228600">
                    <a:schemeClr val="accent3">
                      <a:satMod val="175000"/>
                      <a:alpha val="40000"/>
                    </a:schemeClr>
                  </a:glow>
                </a:effectLst>
              </a:rPr>
            </a:br>
            <a:r>
              <a:rPr lang="es-EC" b="1" dirty="0" smtClean="0">
                <a:ln w="57150">
                  <a:solidFill>
                    <a:schemeClr val="tx1"/>
                  </a:solidFill>
                </a:ln>
                <a:effectLst>
                  <a:glow rad="228600">
                    <a:schemeClr val="accent3">
                      <a:satMod val="175000"/>
                      <a:alpha val="40000"/>
                    </a:schemeClr>
                  </a:glow>
                </a:effectLst>
              </a:rPr>
              <a:t/>
            </a:r>
            <a:br>
              <a:rPr lang="es-EC" b="1" dirty="0" smtClean="0">
                <a:ln w="57150">
                  <a:solidFill>
                    <a:schemeClr val="tx1"/>
                  </a:solidFill>
                </a:ln>
                <a:effectLst>
                  <a:glow rad="228600">
                    <a:schemeClr val="accent3">
                      <a:satMod val="175000"/>
                      <a:alpha val="40000"/>
                    </a:schemeClr>
                  </a:glow>
                </a:effectLst>
              </a:rPr>
            </a:br>
            <a:r>
              <a:rPr lang="es-EC" b="1" dirty="0" smtClean="0">
                <a:ln w="57150">
                  <a:solidFill>
                    <a:schemeClr val="tx1"/>
                  </a:solidFill>
                </a:ln>
                <a:effectLst>
                  <a:glow rad="228600">
                    <a:schemeClr val="accent3">
                      <a:satMod val="175000"/>
                      <a:alpha val="40000"/>
                    </a:schemeClr>
                  </a:glow>
                </a:effectLst>
              </a:rPr>
              <a:t/>
            </a:r>
            <a:br>
              <a:rPr lang="es-EC" b="1" dirty="0" smtClean="0">
                <a:ln w="57150">
                  <a:solidFill>
                    <a:schemeClr val="tx1"/>
                  </a:solidFill>
                </a:ln>
                <a:effectLst>
                  <a:glow rad="228600">
                    <a:schemeClr val="accent3">
                      <a:satMod val="175000"/>
                      <a:alpha val="40000"/>
                    </a:schemeClr>
                  </a:glow>
                </a:effectLst>
              </a:rPr>
            </a:br>
            <a:r>
              <a:rPr lang="es-EC" sz="7200" b="1" dirty="0" smtClean="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EJE II </a:t>
            </a:r>
            <a:r>
              <a:rPr lang="es-EC" b="1" dirty="0" smtClean="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
            </a:r>
            <a:br>
              <a:rPr lang="es-EC" b="1" dirty="0" smtClean="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br>
            <a:r>
              <a:rPr lang="es-EC" sz="7200" b="1" dirty="0" smtClean="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Formación Cristiana </a:t>
            </a:r>
            <a:r>
              <a:rPr lang="es-EC" sz="7200" b="1" dirty="0" smtClean="0">
                <a:ln w="57150">
                  <a:solidFill>
                    <a:schemeClr val="accent2"/>
                  </a:solidFill>
                  <a:prstDash val="solid"/>
                </a:ln>
                <a:solidFill>
                  <a:srgbClr val="FFFF00"/>
                </a:solidFill>
                <a:effectLst>
                  <a:glow rad="228600">
                    <a:schemeClr val="accent3">
                      <a:satMod val="175000"/>
                      <a:alpha val="40000"/>
                    </a:schemeClr>
                  </a:glow>
                  <a:outerShdw dist="38100" dir="2700000" algn="tl" rotWithShape="0">
                    <a:schemeClr val="accent2"/>
                  </a:outerShdw>
                </a:effectLst>
              </a:rPr>
              <a:t/>
            </a:r>
            <a:br>
              <a:rPr lang="es-EC" sz="7200" b="1" dirty="0" smtClean="0">
                <a:ln w="57150">
                  <a:solidFill>
                    <a:schemeClr val="accent2"/>
                  </a:solidFill>
                  <a:prstDash val="solid"/>
                </a:ln>
                <a:solidFill>
                  <a:srgbClr val="FFFF00"/>
                </a:solidFill>
                <a:effectLst>
                  <a:glow rad="228600">
                    <a:schemeClr val="accent3">
                      <a:satMod val="175000"/>
                      <a:alpha val="40000"/>
                    </a:schemeClr>
                  </a:glow>
                  <a:outerShdw dist="38100" dir="2700000" algn="tl" rotWithShape="0">
                    <a:schemeClr val="accent2"/>
                  </a:outerShdw>
                </a:effectLst>
              </a:rPr>
            </a:br>
            <a:endParaRPr lang="es-EC" sz="7200" b="1" dirty="0">
              <a:ln w="57150">
                <a:solidFill>
                  <a:schemeClr val="accent2"/>
                </a:solidFill>
                <a:prstDash val="solid"/>
              </a:ln>
              <a:solidFill>
                <a:srgbClr val="FFFF00"/>
              </a:solidFill>
              <a:effectLst>
                <a:glow rad="228600">
                  <a:schemeClr val="accent3">
                    <a:satMod val="175000"/>
                    <a:alpha val="40000"/>
                  </a:schemeClr>
                </a:glow>
                <a:outerShdw dist="38100" dir="2700000" algn="tl" rotWithShape="0">
                  <a:schemeClr val="accent2"/>
                </a:outerShdw>
              </a:effectLst>
            </a:endParaRPr>
          </a:p>
        </p:txBody>
      </p:sp>
      <p:sp>
        <p:nvSpPr>
          <p:cNvPr id="6" name="Subtítulo 2"/>
          <p:cNvSpPr>
            <a:spLocks noGrp="1"/>
          </p:cNvSpPr>
          <p:nvPr>
            <p:ph type="subTitle" idx="1"/>
          </p:nvPr>
        </p:nvSpPr>
        <p:spPr>
          <a:xfrm>
            <a:off x="903544" y="3431264"/>
            <a:ext cx="10313096" cy="2587592"/>
          </a:xfrm>
        </p:spPr>
        <p:txBody>
          <a:bodyPr>
            <a:noAutofit/>
          </a:bodyPr>
          <a:lstStyle/>
          <a:p>
            <a:pPr algn="ctr"/>
            <a:r>
              <a:rPr lang="es-ES" sz="7200"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rPr>
              <a:t>Tema </a:t>
            </a:r>
            <a:r>
              <a:rPr lang="es-ES" sz="7200" b="1" dirty="0" smtClean="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rPr>
              <a:t>5 </a:t>
            </a:r>
            <a:endParaRPr lang="es-ES" sz="7200"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endParaRPr>
          </a:p>
          <a:p>
            <a:r>
              <a:rPr lang="es-EC" sz="7200" b="1" dirty="0" smtClean="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rPr>
              <a:t>LOS EVANGELIOS </a:t>
            </a:r>
            <a:endParaRPr lang="es-EC" sz="7200"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endParaRPr>
          </a:p>
          <a:p>
            <a:endParaRPr lang="es-EC" sz="6000" b="1"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endParaRPr>
          </a:p>
        </p:txBody>
      </p:sp>
    </p:spTree>
    <p:extLst>
      <p:ext uri="{BB962C8B-B14F-4D97-AF65-F5344CB8AC3E}">
        <p14:creationId xmlns:p14="http://schemas.microsoft.com/office/powerpoint/2010/main" val="32004992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ircle(in)">
                                      <p:cBhvr>
                                        <p:cTn id="25" dur="2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circle(in)">
                                      <p:cBhvr>
                                        <p:cTn id="3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sultado de imagen para JESUS GLORIFICADO"/>
          <p:cNvPicPr>
            <a:picLocks noChangeAspect="1" noChangeArrowheads="1"/>
          </p:cNvPicPr>
          <p:nvPr/>
        </p:nvPicPr>
        <p:blipFill rotWithShape="1">
          <a:blip r:embed="rId2">
            <a:extLst>
              <a:ext uri="{28A0092B-C50C-407E-A947-70E740481C1C}">
                <a14:useLocalDpi xmlns:a14="http://schemas.microsoft.com/office/drawing/2010/main" val="0"/>
              </a:ext>
            </a:extLst>
          </a:blip>
          <a:srcRect t="16228" b="4709"/>
          <a:stretch/>
        </p:blipFill>
        <p:spPr bwMode="auto">
          <a:xfrm>
            <a:off x="-1" y="0"/>
            <a:ext cx="12192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228599" y="441960"/>
            <a:ext cx="11734800" cy="6202680"/>
          </a:xfrm>
        </p:spPr>
        <p:txBody>
          <a:bodyPr>
            <a:noAutofit/>
          </a:bodyPr>
          <a:lstStyle/>
          <a:p>
            <a:r>
              <a:rPr lang="es-ES" sz="3500" cap="all" dirty="0" smtClean="0">
                <a:ln>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rPr>
              <a:t>En Jesús, su fe le hace ver al Señor glorificado. Desde el comienzo y luego, con frecuencia, lo proclama Hijo de Dios y deja vislumbrar su majestad y su  autoridad. </a:t>
            </a:r>
            <a:endParaRPr lang="es-ES" sz="3500" cap="all" dirty="0">
              <a:ln>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endParaRPr>
          </a:p>
          <a:p>
            <a:endParaRPr lang="es-ES" sz="2400" b="1" dirty="0">
              <a:ln w="12700">
                <a:solidFill>
                  <a:schemeClr val="accent1"/>
                </a:solidFill>
                <a:prstDash val="solid"/>
              </a:ln>
              <a:solidFill>
                <a:schemeClr val="bg1"/>
              </a:solidFill>
              <a:effectLst>
                <a:outerShdw dist="38100" dir="2640000" algn="bl" rotWithShape="0">
                  <a:schemeClr val="accent1"/>
                </a:outerShdw>
              </a:effectLst>
              <a:latin typeface="Cooper Std Black" panose="0208090304030B020404" pitchFamily="18" charset="0"/>
            </a:endParaRPr>
          </a:p>
          <a:p>
            <a:r>
              <a:rPr lang="es-ES" sz="3500" cap="all" dirty="0">
                <a:ln>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rPr>
              <a:t>Nos hace vivir en el seno de una Iglesia que celebra litúrgicamente a su Señor: sobre los discípulos de Jesús pone el “papel transparente” de los cristianos que adoran al resucitado, cantando: ¡Señor, sálvanos¡ en medio de la tempestad... </a:t>
            </a:r>
            <a:endParaRPr lang="es-EC" sz="3500" cap="all" dirty="0">
              <a:ln>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24974210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dIOSHI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65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426720" y="579120"/>
            <a:ext cx="11338560" cy="6035040"/>
          </a:xfrm>
        </p:spPr>
        <p:txBody>
          <a:bodyPr>
            <a:noAutofit/>
          </a:bodyPr>
          <a:lstStyle/>
          <a:p>
            <a:pPr marL="0" indent="0">
              <a:lnSpc>
                <a:spcPts val="3600"/>
              </a:lnSpc>
              <a:buClr>
                <a:schemeClr val="tx1"/>
              </a:buClr>
              <a:buNone/>
            </a:pPr>
            <a:r>
              <a:rPr lang="es-ES" sz="4400" b="1" dirty="0">
                <a:ln w="10160">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El  evangelio según San Mateo está estructurado en tres momentos, siguiendo un esquema  histórico y </a:t>
            </a:r>
            <a:r>
              <a:rPr lang="es-ES" sz="4400" b="1" dirty="0" smtClean="0">
                <a:ln w="10160">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teológico.</a:t>
            </a:r>
            <a:endParaRPr lang="es-ES" sz="4400" b="1" dirty="0">
              <a:ln w="10160">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nSpc>
                <a:spcPts val="3600"/>
              </a:lnSpc>
              <a:buClr>
                <a:schemeClr val="tx1"/>
              </a:buClr>
              <a:buNone/>
            </a:pPr>
            <a:endParaRPr lang="es-ES" sz="2400" b="1" dirty="0">
              <a:ln w="10160">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nSpc>
                <a:spcPts val="3600"/>
              </a:lnSpc>
              <a:buClr>
                <a:schemeClr val="tx1"/>
              </a:buClr>
              <a:buNone/>
            </a:pPr>
            <a:r>
              <a:rPr lang="es-ES" sz="4400" b="1" dirty="0">
                <a:ln w="10160">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La primera parte se titula  “Libro del Surgimiento de Jesús, El Cristo, hijo de David, hijo de Abraham” (1,1). Esta parte se extiende de 1,1 a 4,16 y ofrece aquello que se llama la “presentación de los personajes”: habla del surgimiento de Jesús desde </a:t>
            </a:r>
            <a:r>
              <a:rPr lang="es-ES" sz="4400" b="1" dirty="0" smtClean="0">
                <a:ln w="10160">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Israel.</a:t>
            </a:r>
            <a:endParaRPr lang="es-EC" sz="3800" b="1" dirty="0">
              <a:ln w="10160">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141315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DISCÍPULOS EN JERUSA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
            <a:ext cx="12192000" cy="68739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365760" y="335280"/>
            <a:ext cx="11292840" cy="6100763"/>
          </a:xfrm>
          <a:solidFill>
            <a:schemeClr val="accent1">
              <a:lumMod val="40000"/>
              <a:lumOff val="60000"/>
              <a:alpha val="40000"/>
            </a:schemeClr>
          </a:solidFill>
        </p:spPr>
        <p:txBody>
          <a:bodyPr>
            <a:noAutofit/>
          </a:bodyPr>
          <a:lstStyle/>
          <a:p>
            <a:pPr marL="0" indent="0" algn="just">
              <a:lnSpc>
                <a:spcPts val="3800"/>
              </a:lnSpc>
              <a:buClr>
                <a:schemeClr val="tx1"/>
              </a:buClr>
              <a:buNone/>
            </a:pPr>
            <a:r>
              <a:rPr lang="es-ES" sz="40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La segunda parte empieza así: “Desde entonces comenzó Jesús a proclamar el kerigma diciendo: convertíos, pues se acerca el Reino de los Cielos”. (4,17).</a:t>
            </a:r>
          </a:p>
          <a:p>
            <a:pPr marL="0" indent="0" algn="just">
              <a:lnSpc>
                <a:spcPts val="3800"/>
              </a:lnSpc>
              <a:buClr>
                <a:schemeClr val="tx1"/>
              </a:buClr>
              <a:buNone/>
            </a:pPr>
            <a:endParaRPr lang="es-EC" sz="4000" b="1" dirty="0">
              <a:ln w="10160">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lnSpc>
                <a:spcPts val="3800"/>
              </a:lnSpc>
              <a:buClr>
                <a:schemeClr val="tx1"/>
              </a:buClr>
              <a:buNone/>
            </a:pPr>
            <a:r>
              <a:rPr lang="es-ES" sz="40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La tercera parte se titula así: “Desde entonces comenzó Jesús a mostrar a sus discípulos que era necesario que se dirigiera hacia Jerusalén, para sufrir mucho de parte de los ancianos, sacerdotes y escribas; para morir y resucitar al tercer día”</a:t>
            </a:r>
            <a:r>
              <a:rPr lang="es-ES" sz="32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(16, 21).</a:t>
            </a:r>
            <a:endParaRPr lang="es-EC" sz="32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endParaRPr>
          </a:p>
        </p:txBody>
      </p:sp>
    </p:spTree>
    <p:extLst>
      <p:ext uri="{BB962C8B-B14F-4D97-AF65-F5344CB8AC3E}">
        <p14:creationId xmlns:p14="http://schemas.microsoft.com/office/powerpoint/2010/main" val="2878981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evangelista lu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a:xfrm>
            <a:off x="457200" y="685165"/>
            <a:ext cx="10515600" cy="671195"/>
          </a:xfrm>
        </p:spPr>
        <p:txBody>
          <a:bodyPr>
            <a:noAutofit/>
          </a:bodyPr>
          <a:lstStyle/>
          <a:p>
            <a:pPr lvl="1" algn="l" rtl="0">
              <a:lnSpc>
                <a:spcPct val="90000"/>
              </a:lnSpc>
              <a:spcBef>
                <a:spcPct val="0"/>
              </a:spcBef>
            </a:pPr>
            <a:r>
              <a:rPr lang="es-ES" sz="4800" b="1" kern="1200" dirty="0">
                <a:ln w="28575">
                  <a:solidFill>
                    <a:schemeClr val="bg1"/>
                  </a:solidFill>
                  <a:prstDash val="solid"/>
                </a:ln>
                <a:solidFill>
                  <a:srgbClr val="FF0000"/>
                </a:solidFill>
                <a:effectLst>
                  <a:outerShdw dist="38100" dir="2700000" algn="tl" rotWithShape="0">
                    <a:schemeClr val="accent2"/>
                  </a:outerShdw>
                </a:effectLst>
                <a:latin typeface="Cooper Std Black" panose="0208090304030B020404" pitchFamily="18" charset="0"/>
                <a:ea typeface="+mn-ea"/>
                <a:cs typeface="+mn-cs"/>
              </a:rPr>
              <a:t>EVANGELIO DE SAN LUCAS </a:t>
            </a:r>
            <a:r>
              <a:rPr lang="es-EC" sz="4800" b="1" kern="1200" dirty="0">
                <a:ln w="28575">
                  <a:solidFill>
                    <a:schemeClr val="bg1"/>
                  </a:solidFill>
                  <a:prstDash val="solid"/>
                </a:ln>
                <a:solidFill>
                  <a:srgbClr val="FF0000"/>
                </a:solidFill>
                <a:effectLst>
                  <a:outerShdw dist="38100" dir="2700000" algn="tl" rotWithShape="0">
                    <a:schemeClr val="accent2"/>
                  </a:outerShdw>
                </a:effectLst>
                <a:latin typeface="Cooper Std Black" panose="0208090304030B020404" pitchFamily="18" charset="0"/>
                <a:ea typeface="+mn-ea"/>
                <a:cs typeface="+mn-cs"/>
              </a:rPr>
              <a:t/>
            </a:r>
            <a:br>
              <a:rPr lang="es-EC" sz="4800" b="1" kern="1200" dirty="0">
                <a:ln w="28575">
                  <a:solidFill>
                    <a:schemeClr val="bg1"/>
                  </a:solidFill>
                  <a:prstDash val="solid"/>
                </a:ln>
                <a:solidFill>
                  <a:srgbClr val="FF0000"/>
                </a:solidFill>
                <a:effectLst>
                  <a:outerShdw dist="38100" dir="2700000" algn="tl" rotWithShape="0">
                    <a:schemeClr val="accent2"/>
                  </a:outerShdw>
                </a:effectLst>
                <a:latin typeface="Cooper Std Black" panose="0208090304030B020404" pitchFamily="18" charset="0"/>
                <a:ea typeface="+mn-ea"/>
                <a:cs typeface="+mn-cs"/>
              </a:rPr>
            </a:br>
            <a:endParaRPr lang="es-EC" sz="4800" b="1" kern="1200" dirty="0">
              <a:ln w="28575">
                <a:solidFill>
                  <a:schemeClr val="bg1"/>
                </a:solidFill>
                <a:prstDash val="solid"/>
              </a:ln>
              <a:solidFill>
                <a:srgbClr val="FF0000"/>
              </a:solidFill>
              <a:effectLst>
                <a:outerShdw dist="38100" dir="2700000" algn="tl" rotWithShape="0">
                  <a:schemeClr val="accent2"/>
                </a:outerShdw>
              </a:effectLst>
              <a:latin typeface="Cooper Std Black" panose="0208090304030B020404" pitchFamily="18" charset="0"/>
              <a:ea typeface="+mn-ea"/>
              <a:cs typeface="+mn-cs"/>
            </a:endParaRPr>
          </a:p>
        </p:txBody>
      </p:sp>
      <p:sp>
        <p:nvSpPr>
          <p:cNvPr id="3" name="Marcador de contenido 2"/>
          <p:cNvSpPr>
            <a:spLocks noGrp="1"/>
          </p:cNvSpPr>
          <p:nvPr>
            <p:ph idx="1"/>
          </p:nvPr>
        </p:nvSpPr>
        <p:spPr>
          <a:xfrm>
            <a:off x="365760" y="1188720"/>
            <a:ext cx="11643360" cy="5440680"/>
          </a:xfrm>
          <a:solidFill>
            <a:schemeClr val="accent1">
              <a:lumMod val="20000"/>
              <a:lumOff val="80000"/>
              <a:alpha val="25000"/>
            </a:schemeClr>
          </a:solidFill>
        </p:spPr>
        <p:txBody>
          <a:bodyPr>
            <a:noAutofit/>
          </a:bodyPr>
          <a:lstStyle/>
          <a:p>
            <a:r>
              <a:rPr lang="es-ES" sz="40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El autor del tercer evangelio y Hechos de los Apóstoles es San Lucas, de quien podemos decir que su cultura griega ha conservado su amor a la claridad. Según la antigua Tradición cristiana, Lucas es médico y compañero de San Pablo, natural de Antioquía. </a:t>
            </a:r>
            <a:r>
              <a:rPr lang="en-US"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Col. 4 ,</a:t>
            </a:r>
            <a:r>
              <a:rPr lang="en-US" sz="3600" b="1" dirty="0" smtClean="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14.</a:t>
            </a:r>
          </a:p>
          <a:p>
            <a:endParaRPr lang="es-EC" sz="9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endParaRPr>
          </a:p>
          <a:p>
            <a:r>
              <a:rPr lang="es-ES" sz="40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A Lucas se le llama el evangelista de los </a:t>
            </a:r>
            <a:r>
              <a:rPr lang="es-ES" sz="4000" b="1" dirty="0" smtClean="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pobres</a:t>
            </a:r>
            <a:r>
              <a:rPr lang="es-ES" sz="40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a:t>
            </a:r>
          </a:p>
        </p:txBody>
      </p:sp>
    </p:spTree>
    <p:extLst>
      <p:ext uri="{BB962C8B-B14F-4D97-AF65-F5344CB8AC3E}">
        <p14:creationId xmlns:p14="http://schemas.microsoft.com/office/powerpoint/2010/main" val="220836174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esultado de imagen para jesus y las mujeres"/>
          <p:cNvPicPr>
            <a:picLocks noChangeAspect="1" noChangeArrowheads="1"/>
          </p:cNvPicPr>
          <p:nvPr/>
        </p:nvPicPr>
        <p:blipFill rotWithShape="1">
          <a:blip r:embed="rId2">
            <a:extLst>
              <a:ext uri="{28A0092B-C50C-407E-A947-70E740481C1C}">
                <a14:useLocalDpi xmlns:a14="http://schemas.microsoft.com/office/drawing/2010/main" val="0"/>
              </a:ext>
            </a:extLst>
          </a:blip>
          <a:srcRect b="4372"/>
          <a:stretch/>
        </p:blipFill>
        <p:spPr bwMode="auto">
          <a:xfrm>
            <a:off x="0" y="-1"/>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716280" y="758824"/>
            <a:ext cx="11033760" cy="5230495"/>
          </a:xfrm>
        </p:spPr>
        <p:txBody>
          <a:bodyPr>
            <a:noAutofit/>
          </a:bodyPr>
          <a:lstStyle/>
          <a:p>
            <a:r>
              <a:rPr lang="es-ES"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Una simple lectura de sus obras deja impresionado al lector por la delicadeza de Jesús, con las mujeres, con los pobres y con los pecadores. También es el evangelista de María, la madre de Jesús. </a:t>
            </a:r>
            <a:endParaRPr lang="es-EC"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endParaRPr>
          </a:p>
          <a:p>
            <a:endParaRPr lang="es-EC" sz="14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endParaRPr>
          </a:p>
          <a:p>
            <a:r>
              <a:rPr lang="es-MX" sz="4400" b="1" u="sng" dirty="0">
                <a:ln w="28575">
                  <a:solidFill>
                    <a:schemeClr val="tx1"/>
                  </a:solidFill>
                  <a:prstDash val="solid"/>
                </a:ln>
                <a:solidFill>
                  <a:srgbClr val="00B0F0"/>
                </a:solidFill>
                <a:effectLst>
                  <a:outerShdw dist="38100" dir="2700000" algn="tl" rotWithShape="0">
                    <a:schemeClr val="accent2"/>
                  </a:outerShdw>
                </a:effectLst>
                <a:latin typeface="Cooper Std Black" panose="0208090304030B020404" pitchFamily="18" charset="0"/>
              </a:rPr>
              <a:t>La finalidad del </a:t>
            </a:r>
            <a:r>
              <a:rPr lang="es-MX" sz="4400" b="1" u="sng" dirty="0" smtClean="0">
                <a:ln w="28575">
                  <a:solidFill>
                    <a:schemeClr val="tx1"/>
                  </a:solidFill>
                  <a:prstDash val="solid"/>
                </a:ln>
                <a:solidFill>
                  <a:srgbClr val="00B0F0"/>
                </a:solidFill>
                <a:effectLst>
                  <a:outerShdw dist="38100" dir="2700000" algn="tl" rotWithShape="0">
                    <a:schemeClr val="accent2"/>
                  </a:outerShdw>
                </a:effectLst>
                <a:latin typeface="Cooper Std Black" panose="0208090304030B020404" pitchFamily="18" charset="0"/>
              </a:rPr>
              <a:t>evangelio.</a:t>
            </a:r>
          </a:p>
          <a:p>
            <a:endParaRPr lang="es-MX" sz="100" b="1" u="sng" dirty="0">
              <a:ln w="28575">
                <a:solidFill>
                  <a:schemeClr val="tx1"/>
                </a:solidFill>
                <a:prstDash val="solid"/>
              </a:ln>
              <a:solidFill>
                <a:srgbClr val="00B0F0"/>
              </a:solidFill>
              <a:effectLst>
                <a:outerShdw dist="38100" dir="2700000" algn="tl" rotWithShape="0">
                  <a:schemeClr val="accent2"/>
                </a:outerShdw>
              </a:effectLst>
              <a:latin typeface="Cooper Std Black" panose="0208090304030B020404" pitchFamily="18" charset="0"/>
            </a:endParaRPr>
          </a:p>
          <a:p>
            <a:r>
              <a:rPr lang="es-ES" sz="3600" b="1" dirty="0" smtClean="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La </a:t>
            </a:r>
            <a:r>
              <a:rPr lang="es-ES"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misericordia y tiene como objetivo presentar la ternura de Dios para con todos los pecadores y necesitados. </a:t>
            </a:r>
            <a:endParaRPr lang="es-EC"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endParaRPr>
          </a:p>
        </p:txBody>
      </p:sp>
    </p:spTree>
    <p:extLst>
      <p:ext uri="{BB962C8B-B14F-4D97-AF65-F5344CB8AC3E}">
        <p14:creationId xmlns:p14="http://schemas.microsoft.com/office/powerpoint/2010/main" val="3697349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virgen m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490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304800" y="411480"/>
            <a:ext cx="11597640" cy="6065519"/>
          </a:xfrm>
        </p:spPr>
        <p:txBody>
          <a:bodyPr>
            <a:noAutofit/>
          </a:bodyPr>
          <a:lstStyle/>
          <a:p>
            <a:r>
              <a:rPr lang="es-ES" sz="4400" dirty="0">
                <a:ln w="28575">
                  <a:solidFill>
                    <a:schemeClr val="tx1"/>
                  </a:solidFill>
                </a:ln>
                <a:solidFill>
                  <a:schemeClr val="bg1"/>
                </a:solidFill>
                <a:latin typeface="Cooper Black" panose="0208090404030B020404" pitchFamily="18" charset="0"/>
              </a:rPr>
              <a:t>Lucas ha recogido y elaborado las tradiciones marianas de la Iglesia y destaca a María como:</a:t>
            </a:r>
            <a:endParaRPr lang="es-EC" sz="4400" dirty="0">
              <a:ln w="28575">
                <a:solidFill>
                  <a:schemeClr val="tx1"/>
                </a:solidFill>
              </a:ln>
              <a:solidFill>
                <a:schemeClr val="bg1"/>
              </a:solidFill>
              <a:latin typeface="Cooper Black" panose="0208090404030B020404" pitchFamily="18" charset="0"/>
            </a:endParaRPr>
          </a:p>
          <a:p>
            <a:pPr marL="0" indent="0">
              <a:buNone/>
            </a:pPr>
            <a:endParaRPr lang="es-EC" sz="12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endParaRPr>
          </a:p>
          <a:p>
            <a:r>
              <a:rPr lang="es-ES" sz="4400" b="1" u="sng" dirty="0">
                <a:ln w="28575">
                  <a:solidFill>
                    <a:schemeClr val="tx1"/>
                  </a:solidFill>
                </a:ln>
                <a:solidFill>
                  <a:srgbClr val="00B0F0"/>
                </a:solidFill>
                <a:latin typeface="Cooper Black" panose="0208090404030B020404" pitchFamily="18" charset="0"/>
              </a:rPr>
              <a:t>Colaboradora de Dios: </a:t>
            </a:r>
            <a:r>
              <a:rPr lang="es-ES" sz="4400" dirty="0">
                <a:ln w="28575">
                  <a:solidFill>
                    <a:schemeClr val="tx1"/>
                  </a:solidFill>
                </a:ln>
                <a:solidFill>
                  <a:schemeClr val="bg1"/>
                </a:solidFill>
                <a:latin typeface="Cooper Black" panose="0208090404030B020404" pitchFamily="18" charset="0"/>
              </a:rPr>
              <a:t>Dios mismo la ha llamado para actuar de una manera salvadora del mundo y ella le responde: “hágase en mi según tu palabra</a:t>
            </a:r>
            <a:r>
              <a:rPr lang="es-ES" sz="4400" dirty="0" smtClean="0">
                <a:ln w="28575">
                  <a:solidFill>
                    <a:schemeClr val="tx1"/>
                  </a:solidFill>
                </a:ln>
                <a:solidFill>
                  <a:schemeClr val="bg1"/>
                </a:solidFill>
                <a:latin typeface="Cooper Black" panose="0208090404030B020404" pitchFamily="18" charset="0"/>
              </a:rPr>
              <a:t>”.</a:t>
            </a:r>
          </a:p>
          <a:p>
            <a:endParaRPr lang="es-ES" sz="1050" dirty="0">
              <a:ln w="28575">
                <a:solidFill>
                  <a:schemeClr val="tx1"/>
                </a:solidFill>
              </a:ln>
              <a:solidFill>
                <a:schemeClr val="bg1"/>
              </a:solidFill>
              <a:latin typeface="Cooper Black" panose="0208090404030B020404" pitchFamily="18" charset="0"/>
            </a:endParaRPr>
          </a:p>
          <a:p>
            <a:r>
              <a:rPr lang="es-ES" sz="4400" b="1" u="sng" dirty="0" smtClean="0">
                <a:ln w="28575">
                  <a:solidFill>
                    <a:schemeClr val="tx1"/>
                  </a:solidFill>
                </a:ln>
                <a:solidFill>
                  <a:srgbClr val="00B0F0"/>
                </a:solidFill>
                <a:latin typeface="Cooper Black" panose="0208090404030B020404" pitchFamily="18" charset="0"/>
              </a:rPr>
              <a:t>La </a:t>
            </a:r>
            <a:r>
              <a:rPr lang="es-ES" sz="4400" b="1" u="sng" dirty="0">
                <a:ln w="28575">
                  <a:solidFill>
                    <a:schemeClr val="tx1"/>
                  </a:solidFill>
                </a:ln>
                <a:solidFill>
                  <a:srgbClr val="00B0F0"/>
                </a:solidFill>
                <a:latin typeface="Cooper Black" panose="0208090404030B020404" pitchFamily="18" charset="0"/>
              </a:rPr>
              <a:t>creyente. </a:t>
            </a:r>
            <a:r>
              <a:rPr lang="es-ES" sz="4400" dirty="0">
                <a:ln w="28575">
                  <a:solidFill>
                    <a:schemeClr val="tx1"/>
                  </a:solidFill>
                </a:ln>
                <a:solidFill>
                  <a:schemeClr val="bg1"/>
                </a:solidFill>
                <a:latin typeface="Cooper Black" panose="0208090404030B020404" pitchFamily="18" charset="0"/>
              </a:rPr>
              <a:t>Es Bienaventurada  porque ha aceptado la Palabra de </a:t>
            </a:r>
            <a:r>
              <a:rPr lang="es-ES" sz="4400" dirty="0" smtClean="0">
                <a:ln w="28575">
                  <a:solidFill>
                    <a:schemeClr val="tx1"/>
                  </a:solidFill>
                </a:ln>
                <a:solidFill>
                  <a:schemeClr val="bg1"/>
                </a:solidFill>
                <a:latin typeface="Cooper Black" panose="0208090404030B020404" pitchFamily="18" charset="0"/>
              </a:rPr>
              <a:t>Dios.</a:t>
            </a:r>
            <a:endParaRPr lang="es-EC" sz="4400" dirty="0">
              <a:ln w="28575">
                <a:solidFill>
                  <a:schemeClr val="tx1"/>
                </a:solidFill>
              </a:ln>
              <a:solidFill>
                <a:schemeClr val="bg1"/>
              </a:solidFill>
              <a:latin typeface="Cooper Black" panose="0208090404030B020404" pitchFamily="18" charset="0"/>
            </a:endParaRPr>
          </a:p>
        </p:txBody>
      </p:sp>
    </p:spTree>
    <p:extLst>
      <p:ext uri="{BB962C8B-B14F-4D97-AF65-F5344CB8AC3E}">
        <p14:creationId xmlns:p14="http://schemas.microsoft.com/office/powerpoint/2010/main" val="33295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virgen m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304800" y="274320"/>
            <a:ext cx="11673840" cy="6370320"/>
          </a:xfrm>
        </p:spPr>
        <p:txBody>
          <a:bodyPr>
            <a:noAutofit/>
          </a:bodyPr>
          <a:lstStyle/>
          <a:p>
            <a:r>
              <a:rPr lang="es-ES" sz="4400" b="1" u="sng" dirty="0">
                <a:ln w="28575">
                  <a:solidFill>
                    <a:schemeClr val="tx1"/>
                  </a:solidFill>
                </a:ln>
                <a:solidFill>
                  <a:srgbClr val="00B0F0"/>
                </a:solidFill>
                <a:latin typeface="Cooper Black" panose="0208090404030B020404" pitchFamily="18" charset="0"/>
              </a:rPr>
              <a:t>Profetiza de la nueva humanidad. </a:t>
            </a:r>
            <a:r>
              <a:rPr lang="es-ES" sz="3600" dirty="0">
                <a:ln w="28575">
                  <a:solidFill>
                    <a:schemeClr val="tx1"/>
                  </a:solidFill>
                </a:ln>
                <a:solidFill>
                  <a:schemeClr val="bg1"/>
                </a:solidFill>
                <a:latin typeface="Cooper Black" panose="0208090404030B020404" pitchFamily="18" charset="0"/>
              </a:rPr>
              <a:t>María ha proclamado la gran obra salvadora de Dios entre los </a:t>
            </a:r>
            <a:r>
              <a:rPr lang="es-ES" sz="3600" dirty="0" smtClean="0">
                <a:ln w="28575">
                  <a:solidFill>
                    <a:schemeClr val="tx1"/>
                  </a:solidFill>
                </a:ln>
                <a:solidFill>
                  <a:schemeClr val="bg1"/>
                </a:solidFill>
                <a:latin typeface="Cooper Black" panose="0208090404030B020404" pitchFamily="18" charset="0"/>
              </a:rPr>
              <a:t>hombres.</a:t>
            </a:r>
            <a:endParaRPr lang="es-ES" sz="3600" dirty="0">
              <a:ln w="28575">
                <a:solidFill>
                  <a:schemeClr val="tx1"/>
                </a:solidFill>
              </a:ln>
              <a:solidFill>
                <a:schemeClr val="bg1"/>
              </a:solidFill>
              <a:latin typeface="Cooper Black" panose="0208090404030B020404" pitchFamily="18" charset="0"/>
            </a:endParaRPr>
          </a:p>
          <a:p>
            <a:endParaRPr lang="es-ES" sz="1800" dirty="0">
              <a:ln w="28575">
                <a:solidFill>
                  <a:schemeClr val="tx1"/>
                </a:solidFill>
              </a:ln>
              <a:solidFill>
                <a:schemeClr val="bg1"/>
              </a:solidFill>
              <a:latin typeface="Cooper Black" panose="0208090404030B020404" pitchFamily="18" charset="0"/>
            </a:endParaRPr>
          </a:p>
          <a:p>
            <a:r>
              <a:rPr lang="es-ES" sz="4400" b="1" u="sng" dirty="0">
                <a:ln w="28575">
                  <a:solidFill>
                    <a:schemeClr val="tx1"/>
                  </a:solidFill>
                </a:ln>
                <a:solidFill>
                  <a:srgbClr val="00B0F0"/>
                </a:solidFill>
                <a:latin typeface="Cooper Black" panose="0208090404030B020404" pitchFamily="18" charset="0"/>
              </a:rPr>
              <a:t>La primera de los fieles de la Iglesia: </a:t>
            </a:r>
            <a:r>
              <a:rPr lang="es-ES" sz="3600" dirty="0">
                <a:ln w="28575">
                  <a:solidFill>
                    <a:schemeClr val="tx1"/>
                  </a:solidFill>
                </a:ln>
                <a:solidFill>
                  <a:schemeClr val="bg1"/>
                </a:solidFill>
                <a:latin typeface="Cooper Black" panose="0208090404030B020404" pitchFamily="18" charset="0"/>
              </a:rPr>
              <a:t>Ella ha recorrido todo el camino de Dios, siguiendo la palabra y la exigencia de su hijo </a:t>
            </a:r>
            <a:r>
              <a:rPr lang="es-ES" sz="3600" dirty="0" smtClean="0">
                <a:ln w="28575">
                  <a:solidFill>
                    <a:schemeClr val="tx1"/>
                  </a:solidFill>
                </a:ln>
                <a:solidFill>
                  <a:schemeClr val="bg1"/>
                </a:solidFill>
                <a:latin typeface="Cooper Black" panose="0208090404030B020404" pitchFamily="18" charset="0"/>
              </a:rPr>
              <a:t>Jesucristo.</a:t>
            </a:r>
            <a:endParaRPr lang="es-ES" sz="3600" dirty="0">
              <a:ln w="28575">
                <a:solidFill>
                  <a:schemeClr val="tx1"/>
                </a:solidFill>
              </a:ln>
              <a:solidFill>
                <a:schemeClr val="bg1"/>
              </a:solidFill>
              <a:latin typeface="Cooper Black" panose="0208090404030B020404" pitchFamily="18" charset="0"/>
            </a:endParaRPr>
          </a:p>
          <a:p>
            <a:endParaRPr lang="es-ES" sz="1400" dirty="0">
              <a:ln w="28575">
                <a:solidFill>
                  <a:schemeClr val="tx1"/>
                </a:solidFill>
              </a:ln>
              <a:solidFill>
                <a:schemeClr val="bg1"/>
              </a:solidFill>
              <a:latin typeface="Cooper Black" panose="0208090404030B020404" pitchFamily="18" charset="0"/>
            </a:endParaRPr>
          </a:p>
          <a:p>
            <a:r>
              <a:rPr lang="es-ES" sz="3600" dirty="0">
                <a:ln w="28575">
                  <a:solidFill>
                    <a:schemeClr val="tx1"/>
                  </a:solidFill>
                </a:ln>
                <a:solidFill>
                  <a:schemeClr val="bg1"/>
                </a:solidFill>
                <a:latin typeface="Cooper Black" panose="0208090404030B020404" pitchFamily="18" charset="0"/>
              </a:rPr>
              <a:t>Lucas escribió para los paganos convertidos al cristianismo. El año de composición de la obra lucana parece estar entre los años 80 y 90, y el lugar de composición más probable es Roma.</a:t>
            </a:r>
            <a:endParaRPr lang="es-EC" sz="3600" dirty="0">
              <a:ln w="28575">
                <a:solidFill>
                  <a:schemeClr val="tx1"/>
                </a:solidFill>
              </a:ln>
              <a:solidFill>
                <a:schemeClr val="bg1"/>
              </a:solidFill>
              <a:latin typeface="Cooper Black" panose="0208090404030B020404" pitchFamily="18" charset="0"/>
            </a:endParaRPr>
          </a:p>
          <a:p>
            <a:endParaRPr lang="es-EC" sz="3600" dirty="0">
              <a:ln w="28575">
                <a:solidFill>
                  <a:schemeClr val="tx1"/>
                </a:solidFill>
              </a:ln>
              <a:solidFill>
                <a:schemeClr val="bg1"/>
              </a:solidFill>
              <a:latin typeface="Cooper Black" panose="0208090404030B020404" pitchFamily="18" charset="0"/>
            </a:endParaRPr>
          </a:p>
        </p:txBody>
      </p:sp>
    </p:spTree>
    <p:extLst>
      <p:ext uri="{BB962C8B-B14F-4D97-AF65-F5344CB8AC3E}">
        <p14:creationId xmlns:p14="http://schemas.microsoft.com/office/powerpoint/2010/main" val="2667726452"/>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evangelista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96" y="-1"/>
            <a:ext cx="12312196" cy="68401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a:xfrm>
            <a:off x="609600" y="253279"/>
            <a:ext cx="10744200" cy="716279"/>
          </a:xfrm>
        </p:spPr>
        <p:txBody>
          <a:bodyPr>
            <a:noAutofit/>
          </a:bodyPr>
          <a:lstStyle/>
          <a:p>
            <a:pPr lvl="1" algn="l" rtl="0">
              <a:lnSpc>
                <a:spcPct val="90000"/>
              </a:lnSpc>
              <a:spcBef>
                <a:spcPct val="0"/>
              </a:spcBef>
            </a:pPr>
            <a:r>
              <a:rPr lang="es-ES" sz="4800" b="1" kern="1200" dirty="0">
                <a:ln w="28575">
                  <a:solidFill>
                    <a:schemeClr val="bg1"/>
                  </a:solidFill>
                  <a:prstDash val="solid"/>
                </a:ln>
                <a:solidFill>
                  <a:srgbClr val="FF0000"/>
                </a:solidFill>
                <a:effectLst>
                  <a:outerShdw dist="38100" dir="2700000" algn="tl" rotWithShape="0">
                    <a:schemeClr val="accent2"/>
                  </a:outerShdw>
                </a:effectLst>
                <a:latin typeface="Cooper Std Black" panose="0208090304030B020404" pitchFamily="18" charset="0"/>
                <a:ea typeface="+mn-ea"/>
                <a:cs typeface="+mn-cs"/>
              </a:rPr>
              <a:t>EVANGELIO DE SAN </a:t>
            </a:r>
            <a:r>
              <a:rPr lang="es-ES" sz="4800" b="1" kern="1200" dirty="0" smtClean="0">
                <a:ln w="28575">
                  <a:solidFill>
                    <a:schemeClr val="bg1"/>
                  </a:solidFill>
                  <a:prstDash val="solid"/>
                </a:ln>
                <a:solidFill>
                  <a:srgbClr val="FF0000"/>
                </a:solidFill>
                <a:effectLst>
                  <a:outerShdw dist="38100" dir="2700000" algn="tl" rotWithShape="0">
                    <a:schemeClr val="accent2"/>
                  </a:outerShdw>
                </a:effectLst>
                <a:latin typeface="Cooper Std Black" panose="0208090304030B020404" pitchFamily="18" charset="0"/>
                <a:ea typeface="+mn-ea"/>
                <a:cs typeface="+mn-cs"/>
              </a:rPr>
              <a:t>JUAN</a:t>
            </a:r>
            <a:endParaRPr lang="es-EC" sz="4800" b="1" kern="1200" dirty="0">
              <a:ln w="28575">
                <a:solidFill>
                  <a:schemeClr val="bg1"/>
                </a:solidFill>
                <a:prstDash val="solid"/>
              </a:ln>
              <a:solidFill>
                <a:srgbClr val="FF0000"/>
              </a:solidFill>
              <a:effectLst>
                <a:outerShdw dist="38100" dir="2700000" algn="tl" rotWithShape="0">
                  <a:schemeClr val="accent2"/>
                </a:outerShdw>
              </a:effectLst>
              <a:latin typeface="Cooper Std Black" panose="0208090304030B020404" pitchFamily="18" charset="0"/>
              <a:ea typeface="+mn-ea"/>
              <a:cs typeface="+mn-cs"/>
            </a:endParaRPr>
          </a:p>
        </p:txBody>
      </p:sp>
      <p:sp>
        <p:nvSpPr>
          <p:cNvPr id="3" name="Marcador de contenido 2"/>
          <p:cNvSpPr>
            <a:spLocks noGrp="1"/>
          </p:cNvSpPr>
          <p:nvPr>
            <p:ph idx="1"/>
          </p:nvPr>
        </p:nvSpPr>
        <p:spPr>
          <a:xfrm>
            <a:off x="609600" y="1468976"/>
            <a:ext cx="11132457" cy="4973314"/>
          </a:xfrm>
          <a:solidFill>
            <a:schemeClr val="accent5">
              <a:lumMod val="75000"/>
              <a:alpha val="50000"/>
            </a:schemeClr>
          </a:solidFill>
        </p:spPr>
        <p:txBody>
          <a:bodyPr>
            <a:noAutofit/>
          </a:bodyPr>
          <a:lstStyle/>
          <a:p>
            <a:r>
              <a:rPr lang="es-MX"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El autor: </a:t>
            </a:r>
            <a:r>
              <a:rPr lang="es-ES"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Juan significa: "Dios es misericordioso". Apóstol de Jesús. Hijo de </a:t>
            </a:r>
            <a:r>
              <a:rPr lang="es-ES" sz="3600" b="1" dirty="0" err="1">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Zebedeo</a:t>
            </a:r>
            <a:r>
              <a:rPr lang="es-ES"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 un pescador, y de Salomé, quien frecuentaba el círculo de </a:t>
            </a:r>
            <a:r>
              <a:rPr lang="es-ES" sz="3600" b="1" dirty="0" smtClean="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discípulos.</a:t>
            </a:r>
            <a:endParaRPr lang="es-ES"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endParaRPr>
          </a:p>
          <a:p>
            <a:endParaRPr lang="es-ES" sz="9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endParaRPr>
          </a:p>
          <a:p>
            <a:r>
              <a:rPr lang="es-ES"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Se le atribuye la autoría del cuarto Evangelio, de las tres epístolas que llevan su nombre y del libro del Apocalipsis. Así mismo, se cree que fue responsable de la evangelización de Asia </a:t>
            </a:r>
            <a:r>
              <a:rPr lang="es-ES" sz="3600" b="1" dirty="0" smtClean="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rPr>
              <a:t>Menor.</a:t>
            </a:r>
            <a:endParaRPr lang="es-EC" sz="3600" b="1" dirty="0">
              <a:ln w="28575">
                <a:solidFill>
                  <a:schemeClr val="tx1"/>
                </a:solidFill>
                <a:prstDash val="solid"/>
              </a:ln>
              <a:solidFill>
                <a:srgbClr val="FFFF00"/>
              </a:solidFill>
              <a:effectLst>
                <a:outerShdw dist="38100" dir="2700000" algn="tl" rotWithShape="0">
                  <a:schemeClr val="accent2"/>
                </a:outerShdw>
              </a:effectLst>
              <a:latin typeface="Cooper Std Black" panose="0208090304030B020404" pitchFamily="18" charset="0"/>
            </a:endParaRPr>
          </a:p>
        </p:txBody>
      </p:sp>
    </p:spTree>
    <p:extLst>
      <p:ext uri="{BB962C8B-B14F-4D97-AF65-F5344CB8AC3E}">
        <p14:creationId xmlns:p14="http://schemas.microsoft.com/office/powerpoint/2010/main" val="547034795"/>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Resultado de imagen para DISCÍPULOS EN JERUSA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7"/>
            <a:ext cx="12192000" cy="68008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228600" y="518160"/>
            <a:ext cx="11963400" cy="6065520"/>
          </a:xfrm>
          <a:solidFill>
            <a:schemeClr val="accent1">
              <a:lumMod val="40000"/>
              <a:lumOff val="60000"/>
              <a:alpha val="40000"/>
            </a:schemeClr>
          </a:solidFill>
        </p:spPr>
        <p:txBody>
          <a:bodyPr>
            <a:noAutofit/>
          </a:bodyPr>
          <a:lstStyle/>
          <a:p>
            <a:r>
              <a:rPr lang="es-MX" sz="40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La finalidad del evangelio </a:t>
            </a:r>
            <a:endParaRPr lang="es-MX" sz="4000" b="1" dirty="0" smtClean="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r>
              <a:rPr lang="es-MX" sz="3800" b="1" dirty="0" smtClean="0">
                <a:ln w="28575">
                  <a:solidFill>
                    <a:srgbClr val="FF0000"/>
                  </a:solidFill>
                  <a:prstDash val="solid"/>
                </a:ln>
                <a:solidFill>
                  <a:schemeClr val="bg1"/>
                </a:solidFill>
                <a:effectLst>
                  <a:outerShdw dist="38100" dir="2700000" algn="tl" rotWithShape="0">
                    <a:schemeClr val="accent2"/>
                  </a:outerShdw>
                </a:effectLst>
                <a:latin typeface="Cooper Std Black" panose="0208090304030B020404" pitchFamily="18" charset="0"/>
              </a:rPr>
              <a:t>Es </a:t>
            </a:r>
            <a:r>
              <a:rPr lang="es-MX" sz="3800" b="1" dirty="0">
                <a:ln w="28575">
                  <a:solidFill>
                    <a:srgbClr val="FF0000"/>
                  </a:solidFill>
                  <a:prstDash val="solid"/>
                </a:ln>
                <a:solidFill>
                  <a:schemeClr val="bg1"/>
                </a:solidFill>
                <a:effectLst>
                  <a:outerShdw dist="38100" dir="2700000" algn="tl" rotWithShape="0">
                    <a:schemeClr val="accent2"/>
                  </a:outerShdw>
                </a:effectLst>
                <a:latin typeface="Cooper Std Black" panose="0208090304030B020404" pitchFamily="18" charset="0"/>
              </a:rPr>
              <a:t>una respuesta a la situación que vive su comunidad y contiene una profunda reflexión acerca del misterio de Jesús. Los que se encuentran con Él y lo aceptan, van descubriendo progresivamente la hondura de este misterio, mediante la fe.</a:t>
            </a:r>
          </a:p>
          <a:p>
            <a:endParaRPr lang="es-MX" sz="1600" b="1" dirty="0">
              <a:ln w="28575">
                <a:solidFill>
                  <a:schemeClr val="tx1"/>
                </a:solidFill>
                <a:prstDash val="solid"/>
              </a:ln>
              <a:solidFill>
                <a:schemeClr val="bg1"/>
              </a:solidFill>
              <a:effectLst>
                <a:outerShdw dist="38100" dir="2700000" algn="tl" rotWithShape="0">
                  <a:schemeClr val="accent2"/>
                </a:outerShdw>
              </a:effectLst>
              <a:latin typeface="Cooper Std Black" panose="0208090304030B020404" pitchFamily="18" charset="0"/>
            </a:endParaRPr>
          </a:p>
          <a:p>
            <a:r>
              <a:rPr lang="es-MX" sz="3800" b="1" dirty="0">
                <a:ln w="28575">
                  <a:solidFill>
                    <a:srgbClr val="FF0000"/>
                  </a:solidFill>
                  <a:prstDash val="solid"/>
                </a:ln>
                <a:solidFill>
                  <a:schemeClr val="bg1"/>
                </a:solidFill>
                <a:effectLst>
                  <a:outerShdw dist="38100" dir="2700000" algn="tl" rotWithShape="0">
                    <a:schemeClr val="accent2"/>
                  </a:outerShdw>
                </a:effectLst>
                <a:latin typeface="Cooper Std Black" panose="0208090304030B020404" pitchFamily="18" charset="0"/>
              </a:rPr>
              <a:t>Todos los signos y milagros están orientados a descubrir una faceta de la riqueza insondable de Jesús.</a:t>
            </a:r>
            <a:endParaRPr lang="es-EC" sz="3800" b="1" dirty="0">
              <a:ln w="28575">
                <a:solidFill>
                  <a:srgbClr val="FF0000"/>
                </a:solidFill>
                <a:prstDash val="solid"/>
              </a:ln>
              <a:solidFill>
                <a:schemeClr val="bg1"/>
              </a:solidFill>
              <a:effectLst>
                <a:outerShdw dist="38100" dir="2700000" algn="tl" rotWithShape="0">
                  <a:schemeClr val="accent2"/>
                </a:outerShdw>
              </a:effectLst>
              <a:latin typeface="Cooper Std Black" panose="0208090304030B020404" pitchFamily="18" charset="0"/>
            </a:endParaRPr>
          </a:p>
        </p:txBody>
      </p:sp>
    </p:spTree>
    <p:extLst>
      <p:ext uri="{BB962C8B-B14F-4D97-AF65-F5344CB8AC3E}">
        <p14:creationId xmlns:p14="http://schemas.microsoft.com/office/powerpoint/2010/main" val="2021204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243840" y="274320"/>
            <a:ext cx="11719560" cy="6400800"/>
          </a:xfrm>
        </p:spPr>
        <p:txBody>
          <a:bodyPr>
            <a:noAutofit/>
          </a:bodyPr>
          <a:lstStyle/>
          <a:p>
            <a:r>
              <a:rPr lang="es-MX" sz="40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Algunas características del evangelio de Juan son:</a:t>
            </a:r>
          </a:p>
          <a:p>
            <a:endParaRPr lang="es-MX" sz="1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r>
              <a:rPr lang="es-MX"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Se le ha llamado el evangelio espiritual, pues es el testimonio de un hombre y de una comunidad, que ha ido creciendo con la ayuda del Espíritu </a:t>
            </a:r>
            <a:r>
              <a:rPr lang="es-MX" sz="3800" b="1" dirty="0" smtClean="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Santo.</a:t>
            </a:r>
            <a:endParaRPr lang="es-MX"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endParaRPr lang="es-MX" sz="16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pPr lvl="0"/>
            <a:r>
              <a:rPr lang="es-MX"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La referencia cronológica segura son las fiestas. Los otros tres evangelios mencionan únicamente la pascua, Juan refiere varias fiestas de los judíos.</a:t>
            </a:r>
            <a:endParaRPr lang="es-EC" sz="38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endParaRPr lang="es-EC" sz="40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40168218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l="11594" t="29129" r="47025" b="12834"/>
          <a:stretch/>
        </p:blipFill>
        <p:spPr>
          <a:xfrm>
            <a:off x="0" y="0"/>
            <a:ext cx="12192000" cy="6855813"/>
          </a:xfrm>
          <a:prstGeom prst="rect">
            <a:avLst/>
          </a:prstGeom>
        </p:spPr>
      </p:pic>
      <p:sp>
        <p:nvSpPr>
          <p:cNvPr id="2" name="Título 1"/>
          <p:cNvSpPr>
            <a:spLocks noGrp="1"/>
          </p:cNvSpPr>
          <p:nvPr>
            <p:ph type="title"/>
          </p:nvPr>
        </p:nvSpPr>
        <p:spPr>
          <a:xfrm>
            <a:off x="838200" y="205468"/>
            <a:ext cx="10515600" cy="1325563"/>
          </a:xfrm>
        </p:spPr>
        <p:txBody>
          <a:bodyPr>
            <a:noAutofit/>
          </a:bodyPr>
          <a:lstStyle/>
          <a:p>
            <a:pPr algn="ctr"/>
            <a:r>
              <a:rPr lang="es-MX" sz="6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LOS </a:t>
            </a:r>
            <a:r>
              <a:rPr lang="es-MX" sz="6600" b="1" dirty="0" smtClean="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EVANGELIOS</a:t>
            </a:r>
            <a:endParaRPr lang="es-EC" sz="6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304800" y="1300766"/>
            <a:ext cx="11625943" cy="5241701"/>
          </a:xfrm>
        </p:spPr>
        <p:txBody>
          <a:bodyPr>
            <a:noAutofit/>
          </a:bodyPr>
          <a:lstStyle/>
          <a:p>
            <a:pPr marL="0" indent="0" algn="just">
              <a:buNone/>
            </a:pPr>
            <a:r>
              <a:rPr lang="es-MX" sz="41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Evangelio </a:t>
            </a:r>
            <a:r>
              <a:rPr lang="es-MX" sz="41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quiere decir Buena Nueva, porque eso fue lo que Jesús vino a traernos: La Buena Nueva del Reino de Dios</a:t>
            </a:r>
            <a:r>
              <a:rPr lang="es-MX" sz="41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a:t>
            </a:r>
          </a:p>
          <a:p>
            <a:pPr marL="0" indent="0" algn="just">
              <a:buNone/>
            </a:pPr>
            <a:endParaRPr lang="es-MX" sz="20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None/>
            </a:pPr>
            <a:r>
              <a:rPr lang="es-MX" sz="41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r>
              <a:rPr lang="es-MX" sz="41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Tenemos cuatro Evangelios reconocidos canónicamente por la Iglesia Católica y escritos al parecer en el siguiente orden: Marcos, Mateo, Lucas y </a:t>
            </a:r>
            <a:r>
              <a:rPr lang="es-MX" sz="41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Juan.</a:t>
            </a:r>
            <a:endParaRPr lang="es-EC" sz="41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396073488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Jesus orando"/>
          <p:cNvPicPr>
            <a:picLocks noChangeAspect="1" noChangeArrowheads="1"/>
          </p:cNvPicPr>
          <p:nvPr/>
        </p:nvPicPr>
        <p:blipFill rotWithShape="1">
          <a:blip r:embed="rId2">
            <a:extLst>
              <a:ext uri="{28A0092B-C50C-407E-A947-70E740481C1C}">
                <a14:useLocalDpi xmlns:a14="http://schemas.microsoft.com/office/drawing/2010/main" val="0"/>
              </a:ext>
            </a:extLst>
          </a:blip>
          <a:srcRect t="5237" b="5405"/>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259080" y="655320"/>
            <a:ext cx="11932920" cy="6202680"/>
          </a:xfrm>
        </p:spPr>
        <p:txBody>
          <a:bodyPr>
            <a:normAutofit/>
          </a:bodyPr>
          <a:lstStyle/>
          <a:p>
            <a:r>
              <a:rPr lang="es-MX" sz="3600" b="1" dirty="0">
                <a:ln w="12700">
                  <a:solidFill>
                    <a:schemeClr val="accent1"/>
                  </a:solidFill>
                  <a:prstDash val="solid"/>
                </a:ln>
                <a:solidFill>
                  <a:schemeClr val="bg1"/>
                </a:solidFill>
                <a:effectLst>
                  <a:outerShdw dist="38100" dir="2640000" algn="bl" rotWithShape="0">
                    <a:schemeClr val="accent1"/>
                  </a:outerShdw>
                </a:effectLst>
                <a:latin typeface="Cooper Std Black" panose="0208090304030B020404" pitchFamily="18" charset="0"/>
              </a:rPr>
              <a:t>Al narrar la historia de Jesús lo va haciendo con la intención de descubrir un sentido más profundo.</a:t>
            </a:r>
          </a:p>
          <a:p>
            <a:endParaRPr lang="es-MX" sz="2000" b="1" dirty="0">
              <a:ln w="12700">
                <a:solidFill>
                  <a:schemeClr val="accent1"/>
                </a:solidFill>
                <a:prstDash val="solid"/>
              </a:ln>
              <a:solidFill>
                <a:schemeClr val="bg1"/>
              </a:solidFill>
              <a:effectLst>
                <a:outerShdw dist="38100" dir="2640000" algn="bl" rotWithShape="0">
                  <a:schemeClr val="accent1"/>
                </a:outerShdw>
              </a:effectLst>
              <a:latin typeface="Cooper Std Black" panose="0208090304030B020404" pitchFamily="18" charset="0"/>
            </a:endParaRPr>
          </a:p>
          <a:p>
            <a:r>
              <a:rPr lang="es-MX" sz="3600" b="1" dirty="0">
                <a:ln w="12700">
                  <a:solidFill>
                    <a:schemeClr val="accent1"/>
                  </a:solidFill>
                  <a:prstDash val="solid"/>
                </a:ln>
                <a:solidFill>
                  <a:schemeClr val="bg1"/>
                </a:solidFill>
                <a:effectLst>
                  <a:outerShdw dist="38100" dir="2640000" algn="bl" rotWithShape="0">
                    <a:schemeClr val="accent1"/>
                  </a:outerShdw>
                </a:effectLst>
                <a:latin typeface="Cooper Std Black" panose="0208090304030B020404" pitchFamily="18" charset="0"/>
              </a:rPr>
              <a:t>El dualismo. Consiste en la contraposición de términos opuestos: vida-muerte verdad-mentira, luz-tinieblas</a:t>
            </a:r>
            <a:r>
              <a:rPr lang="es-MX" sz="3600" b="1">
                <a:ln w="12700">
                  <a:solidFill>
                    <a:schemeClr val="accent1"/>
                  </a:solidFill>
                  <a:prstDash val="solid"/>
                </a:ln>
                <a:solidFill>
                  <a:schemeClr val="bg1"/>
                </a:solidFill>
                <a:effectLst>
                  <a:outerShdw dist="38100" dir="2640000" algn="bl" rotWithShape="0">
                    <a:schemeClr val="accent1"/>
                  </a:outerShdw>
                </a:effectLst>
                <a:latin typeface="Cooper Std Black" panose="0208090304030B020404" pitchFamily="18" charset="0"/>
              </a:rPr>
              <a:t>, </a:t>
            </a:r>
            <a:r>
              <a:rPr lang="es-MX" sz="3600" b="1" smtClean="0">
                <a:ln w="12700">
                  <a:solidFill>
                    <a:schemeClr val="accent1"/>
                  </a:solidFill>
                  <a:prstDash val="solid"/>
                </a:ln>
                <a:solidFill>
                  <a:schemeClr val="bg1"/>
                </a:solidFill>
                <a:effectLst>
                  <a:outerShdw dist="38100" dir="2640000" algn="bl" rotWithShape="0">
                    <a:schemeClr val="accent1"/>
                  </a:outerShdw>
                </a:effectLst>
                <a:latin typeface="Cooper Std Black" panose="0208090304030B020404" pitchFamily="18" charset="0"/>
              </a:rPr>
              <a:t>espíritu-carne.</a:t>
            </a:r>
            <a:endParaRPr lang="es-MX" sz="3600" b="1" dirty="0">
              <a:ln w="12700">
                <a:solidFill>
                  <a:schemeClr val="accent1"/>
                </a:solidFill>
                <a:prstDash val="solid"/>
              </a:ln>
              <a:solidFill>
                <a:schemeClr val="bg1"/>
              </a:solidFill>
              <a:effectLst>
                <a:outerShdw dist="38100" dir="2640000" algn="bl" rotWithShape="0">
                  <a:schemeClr val="accent1"/>
                </a:outerShdw>
              </a:effectLst>
              <a:latin typeface="Cooper Std Black" panose="0208090304030B020404" pitchFamily="18" charset="0"/>
            </a:endParaRPr>
          </a:p>
          <a:p>
            <a:endParaRPr lang="es-MX" sz="2000" b="1" dirty="0">
              <a:ln w="12700">
                <a:solidFill>
                  <a:schemeClr val="accent1"/>
                </a:solidFill>
                <a:prstDash val="solid"/>
              </a:ln>
              <a:solidFill>
                <a:schemeClr val="bg1"/>
              </a:solidFill>
              <a:effectLst>
                <a:outerShdw dist="38100" dir="2640000" algn="bl" rotWithShape="0">
                  <a:schemeClr val="accent1"/>
                </a:outerShdw>
              </a:effectLst>
              <a:latin typeface="Cooper Std Black" panose="0208090304030B020404" pitchFamily="18" charset="0"/>
            </a:endParaRPr>
          </a:p>
          <a:p>
            <a:pPr lvl="0"/>
            <a:r>
              <a:rPr lang="es-MX" sz="3600" b="1" dirty="0">
                <a:ln w="12700">
                  <a:solidFill>
                    <a:schemeClr val="accent1"/>
                  </a:solidFill>
                  <a:prstDash val="solid"/>
                </a:ln>
                <a:solidFill>
                  <a:schemeClr val="bg1"/>
                </a:solidFill>
                <a:effectLst>
                  <a:outerShdw dist="38100" dir="2640000" algn="bl" rotWithShape="0">
                    <a:schemeClr val="accent1"/>
                  </a:outerShdw>
                </a:effectLst>
                <a:latin typeface="Cooper Std Black" panose="0208090304030B020404" pitchFamily="18" charset="0"/>
              </a:rPr>
              <a:t>Juan no utiliza el sustantivo fe, sino el  verbo creer para mostrar el dinamismo de la vida cristiana. </a:t>
            </a:r>
            <a:endParaRPr lang="es-EC" sz="3600" b="1" dirty="0">
              <a:ln w="12700">
                <a:solidFill>
                  <a:schemeClr val="accent1"/>
                </a:solidFill>
                <a:prstDash val="solid"/>
              </a:ln>
              <a:solidFill>
                <a:schemeClr val="bg1"/>
              </a:solidFill>
              <a:effectLst>
                <a:outerShdw dist="38100" dir="2640000" algn="bl" rotWithShape="0">
                  <a:schemeClr val="accent1"/>
                </a:outerShdw>
              </a:effectLst>
              <a:latin typeface="Cooper Std Black" panose="0208090304030B020404" pitchFamily="18" charset="0"/>
            </a:endParaRPr>
          </a:p>
          <a:p>
            <a:endParaRPr lang="es-EC" dirty="0"/>
          </a:p>
        </p:txBody>
      </p:sp>
    </p:spTree>
    <p:extLst>
      <p:ext uri="{BB962C8B-B14F-4D97-AF65-F5344CB8AC3E}">
        <p14:creationId xmlns:p14="http://schemas.microsoft.com/office/powerpoint/2010/main" val="3922906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ultado de imagen para DISCÍPULOS EN JERUSA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65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ítulo 1"/>
          <p:cNvSpPr txBox="1">
            <a:spLocks/>
          </p:cNvSpPr>
          <p:nvPr/>
        </p:nvSpPr>
        <p:spPr>
          <a:xfrm>
            <a:off x="335280" y="1737360"/>
            <a:ext cx="11689080" cy="3733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8800" b="1" dirty="0" smtClean="0">
                <a:ln w="38100" cmpd="sng">
                  <a:solidFill>
                    <a:schemeClr val="tx1"/>
                  </a:solidFill>
                </a:ln>
                <a:solidFill>
                  <a:schemeClr val="bg1"/>
                </a:solidFill>
                <a:latin typeface="Cooper Black" panose="0208090404030B020404" pitchFamily="18" charset="0"/>
              </a:rPr>
              <a:t>Gracias por su Atención </a:t>
            </a:r>
            <a:endParaRPr lang="es-EC" sz="8800" b="1" dirty="0">
              <a:ln w="38100" cmpd="sng">
                <a:solidFill>
                  <a:schemeClr val="tx1"/>
                </a:solidFill>
              </a:ln>
              <a:solidFill>
                <a:schemeClr val="bg1"/>
              </a:solidFill>
              <a:latin typeface="Cooper Black" panose="0208090404030B020404" pitchFamily="18" charset="0"/>
            </a:endParaRPr>
          </a:p>
        </p:txBody>
      </p:sp>
    </p:spTree>
    <p:extLst>
      <p:ext uri="{BB962C8B-B14F-4D97-AF65-F5344CB8AC3E}">
        <p14:creationId xmlns:p14="http://schemas.microsoft.com/office/powerpoint/2010/main" val="29773487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vangel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289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433754" y="410308"/>
            <a:ext cx="10920046" cy="5766655"/>
          </a:xfrm>
        </p:spPr>
        <p:txBody>
          <a:bodyPr>
            <a:noAutofit/>
          </a:bodyPr>
          <a:lstStyle/>
          <a:p>
            <a:r>
              <a:rPr lang="es-MX" sz="4400" b="1" dirty="0">
                <a:ln w="28575">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“Los Evangelios son el corazón de todas las Escrituras “por ser el testimonio principal de la vida y doctrina de la Palabra hecha carne, nuestro Salvador”.</a:t>
            </a:r>
          </a:p>
          <a:p>
            <a:endParaRPr lang="es-MX" sz="4000" b="1" dirty="0">
              <a:ln w="10160">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r>
              <a:rPr lang="es-MX" sz="4400" b="1" dirty="0">
                <a:ln w="28575">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Son la vivencia de la pascua de Jesucristo de las primeras comunidades </a:t>
            </a:r>
            <a:r>
              <a:rPr lang="es-MX" sz="4400" b="1" dirty="0" smtClean="0">
                <a:ln w="28575">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cristianas. </a:t>
            </a:r>
            <a:endParaRPr lang="es-EC" sz="4400" b="1" dirty="0">
              <a:ln w="28575">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3018524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Jesus orando"/>
          <p:cNvPicPr>
            <a:picLocks noChangeAspect="1" noChangeArrowheads="1"/>
          </p:cNvPicPr>
          <p:nvPr/>
        </p:nvPicPr>
        <p:blipFill rotWithShape="1">
          <a:blip r:embed="rId2">
            <a:extLst>
              <a:ext uri="{28A0092B-C50C-407E-A947-70E740481C1C}">
                <a14:useLocalDpi xmlns:a14="http://schemas.microsoft.com/office/drawing/2010/main" val="0"/>
              </a:ext>
            </a:extLst>
          </a:blip>
          <a:srcRect t="5237" b="5405"/>
          <a:stretch/>
        </p:blipFill>
        <p:spPr bwMode="auto">
          <a:xfrm>
            <a:off x="0" y="0"/>
            <a:ext cx="1229750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318866" y="469679"/>
            <a:ext cx="11659773" cy="5809201"/>
          </a:xfrm>
          <a:solidFill>
            <a:srgbClr val="FFFF00">
              <a:alpha val="19000"/>
            </a:srgbClr>
          </a:solidFill>
        </p:spPr>
        <p:txBody>
          <a:bodyPr>
            <a:noAutofit/>
          </a:bodyPr>
          <a:lstStyle/>
          <a:p>
            <a:pPr marL="0" indent="0">
              <a:lnSpc>
                <a:spcPts val="4500"/>
              </a:lnSpc>
              <a:buNone/>
            </a:pPr>
            <a:r>
              <a:rPr lang="es-MX" sz="4800" b="1" dirty="0">
                <a:ln w="190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erlin Sans FB Demi" panose="020E0802020502020306" pitchFamily="34" charset="0"/>
              </a:rPr>
              <a:t>Por lo tanto, más que hablarnos del Jesús histórico nos están hablando de la experiencia Pascual del Resucitado, haciéndonos saber que el cristianismo no es una doctrina estática, sino que es la realidad dinámica del Cristo Vivo.</a:t>
            </a:r>
            <a:endParaRPr lang="es-EC" sz="4800" b="1" dirty="0">
              <a:ln w="190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erlin Sans FB Demi" panose="020E0802020502020306" pitchFamily="34" charset="0"/>
            </a:endParaRPr>
          </a:p>
          <a:p>
            <a:pPr marL="0" indent="0">
              <a:lnSpc>
                <a:spcPts val="4000"/>
              </a:lnSpc>
              <a:buNone/>
            </a:pPr>
            <a:endParaRPr lang="es-EC" sz="1100" b="1" dirty="0">
              <a:ln w="190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erlin Sans FB Demi" panose="020E0802020502020306" pitchFamily="34" charset="0"/>
            </a:endParaRPr>
          </a:p>
          <a:p>
            <a:pPr marL="0" indent="0">
              <a:lnSpc>
                <a:spcPts val="4000"/>
              </a:lnSpc>
              <a:buNone/>
            </a:pPr>
            <a:r>
              <a:rPr lang="es-MX" sz="4800" b="1" dirty="0" smtClean="0">
                <a:ln w="190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erlin Sans FB Demi" panose="020E0802020502020306" pitchFamily="34" charset="0"/>
              </a:rPr>
              <a:t>Cada </a:t>
            </a:r>
            <a:r>
              <a:rPr lang="es-MX" sz="4800" b="1" dirty="0">
                <a:ln w="190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erlin Sans FB Demi" panose="020E0802020502020306" pitchFamily="34" charset="0"/>
              </a:rPr>
              <a:t>uno de los evangelistas nos da una perspectiva de Cristo; cuatro caminos para llegar al corazón del </a:t>
            </a:r>
            <a:r>
              <a:rPr lang="es-MX" sz="4800" b="1" dirty="0" smtClean="0">
                <a:ln w="190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erlin Sans FB Demi" panose="020E0802020502020306" pitchFamily="34" charset="0"/>
              </a:rPr>
              <a:t>Evangelio.</a:t>
            </a:r>
            <a:endParaRPr lang="es-EC" sz="4800" b="1" dirty="0">
              <a:ln w="1905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erlin Sans FB Demi" panose="020E0802020502020306" pitchFamily="34" charset="0"/>
            </a:endParaRPr>
          </a:p>
        </p:txBody>
      </p:sp>
    </p:spTree>
    <p:extLst>
      <p:ext uri="{BB962C8B-B14F-4D97-AF65-F5344CB8AC3E}">
        <p14:creationId xmlns:p14="http://schemas.microsoft.com/office/powerpoint/2010/main" val="18128398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vangelista mar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a:xfrm>
            <a:off x="838200" y="288925"/>
            <a:ext cx="10515600" cy="1325563"/>
          </a:xfrm>
        </p:spPr>
        <p:txBody>
          <a:bodyPr>
            <a:noAutofit/>
          </a:bodyPr>
          <a:lstStyle/>
          <a:p>
            <a:pPr lvl="1" algn="l" rtl="0">
              <a:lnSpc>
                <a:spcPct val="90000"/>
              </a:lnSpc>
              <a:spcBef>
                <a:spcPts val="1000"/>
              </a:spcBef>
            </a:pPr>
            <a:r>
              <a:rPr lang="es-ES" sz="4800" b="1" kern="1200" dirty="0">
                <a:ln w="28575">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EL EVANGELIO DE MARCOS</a:t>
            </a:r>
            <a:r>
              <a:rPr lang="es-EC" sz="4800" b="1" kern="1200" dirty="0">
                <a:ln w="28575">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r>
            <a:br>
              <a:rPr lang="es-EC" sz="4800" b="1" kern="1200" dirty="0">
                <a:ln w="28575">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br>
            <a:endParaRPr lang="es-EC" sz="4800" b="1" kern="1200" dirty="0">
              <a:ln w="28575">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563880" y="1027906"/>
            <a:ext cx="11452273" cy="5510054"/>
          </a:xfrm>
          <a:solidFill>
            <a:schemeClr val="bg2">
              <a:alpha val="20000"/>
            </a:schemeClr>
          </a:solidFill>
        </p:spPr>
        <p:txBody>
          <a:bodyPr>
            <a:noAutofit/>
          </a:bodyPr>
          <a:lstStyle/>
          <a:p>
            <a:pPr marL="0" indent="0">
              <a:buNone/>
            </a:pPr>
            <a:r>
              <a:rPr lang="es-MX" sz="3600" cap="all" dirty="0">
                <a:ln w="12700">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rPr>
              <a:t>El autor: No existen pruebas definitivas acerca de quién fue el autor de este evangelio. El texto no incluye ninguna indicación sobre su autoría. </a:t>
            </a:r>
            <a:endParaRPr lang="es-MX" sz="3600" cap="all" dirty="0" smtClean="0">
              <a:ln w="12700">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endParaRPr>
          </a:p>
          <a:p>
            <a:endParaRPr lang="es-MX" sz="2000" cap="all" dirty="0">
              <a:effectLst>
                <a:glow rad="228600">
                  <a:schemeClr val="accent2">
                    <a:satMod val="175000"/>
                    <a:alpha val="40000"/>
                  </a:schemeClr>
                </a:glow>
              </a:effectLst>
              <a:latin typeface="Cooper Black" panose="0208090404030B020404" pitchFamily="18" charset="0"/>
              <a:cs typeface="Aharoni" panose="02010803020104030203" pitchFamily="2" charset="-79"/>
            </a:endParaRPr>
          </a:p>
          <a:p>
            <a:pPr marL="0" indent="0">
              <a:buNone/>
            </a:pPr>
            <a:r>
              <a:rPr lang="es-MX" sz="3600" cap="all" dirty="0" smtClean="0">
                <a:ln w="12700">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rPr>
              <a:t>La </a:t>
            </a:r>
            <a:r>
              <a:rPr lang="es-MX" sz="3600" cap="all" dirty="0">
                <a:ln w="12700">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rPr>
              <a:t>tradición cristiana, sin embargo, ha atribuido el evangelio a Marcos, discípulo de Pedro personaje citado en las epístolas de Pablo de </a:t>
            </a:r>
            <a:r>
              <a:rPr lang="es-MX" sz="3600" cap="all" dirty="0" smtClean="0">
                <a:ln w="12700">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rPr>
              <a:t>Tarso, en </a:t>
            </a:r>
            <a:r>
              <a:rPr lang="es-MX" sz="3600" cap="all" dirty="0">
                <a:ln w="12700">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rPr>
              <a:t>los Hechos de </a:t>
            </a:r>
            <a:r>
              <a:rPr lang="es-MX" sz="3600" cap="all" dirty="0" smtClean="0">
                <a:ln w="12700">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rPr>
              <a:t>los apóstoles.</a:t>
            </a:r>
            <a:endParaRPr lang="es-EC" sz="3600" cap="all" dirty="0">
              <a:ln w="12700">
                <a:solidFill>
                  <a:srgbClr val="FFFF00"/>
                </a:solidFill>
              </a:ln>
              <a:effectLst>
                <a:glow rad="228600">
                  <a:schemeClr val="accent2">
                    <a:satMod val="175000"/>
                    <a:alpha val="40000"/>
                  </a:schemeClr>
                </a:glow>
              </a:effectLst>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41775216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jesus hijo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421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274320" y="274320"/>
            <a:ext cx="11792111" cy="6355080"/>
          </a:xfrm>
          <a:solidFill>
            <a:schemeClr val="accent4">
              <a:lumMod val="60000"/>
              <a:lumOff val="40000"/>
              <a:alpha val="40000"/>
            </a:schemeClr>
          </a:solidFill>
        </p:spPr>
        <p:txBody>
          <a:bodyPr>
            <a:noAutofit/>
          </a:bodyPr>
          <a:lstStyle/>
          <a:p>
            <a:pPr marL="0" indent="0" algn="just">
              <a:buNone/>
            </a:pPr>
            <a:endParaRPr lang="es-MX" sz="1600" b="1" dirty="0" smtClean="0">
              <a:ln w="2857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pPr marL="0" indent="0" algn="just">
              <a:buNone/>
            </a:pPr>
            <a:r>
              <a:rPr lang="es-MX" sz="5400" b="1" dirty="0" smtClean="0">
                <a:ln w="2857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La </a:t>
            </a:r>
            <a:r>
              <a:rPr lang="es-MX" sz="5400" b="1" dirty="0">
                <a:ln w="2857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Finalidad Del Evangelio</a:t>
            </a:r>
          </a:p>
          <a:p>
            <a:pPr marL="0" indent="0" algn="just">
              <a:buNone/>
            </a:pPr>
            <a:endParaRPr lang="es-MX" sz="900" b="1" dirty="0" smtClean="0">
              <a:ln w="19050">
                <a:solidFill>
                  <a:schemeClr val="tx1"/>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cs typeface="Adobe Arabic" panose="02040503050201020203" pitchFamily="18" charset="-78"/>
            </a:endParaRPr>
          </a:p>
          <a:p>
            <a:pPr marL="0" indent="0" algn="just">
              <a:buNone/>
            </a:pPr>
            <a:r>
              <a:rPr lang="es-MX" sz="3600" b="1" dirty="0" smtClean="0">
                <a:ln w="19050">
                  <a:solidFill>
                    <a:schemeClr val="tx1"/>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cs typeface="Adobe Arabic" panose="02040503050201020203" pitchFamily="18" charset="-78"/>
              </a:rPr>
              <a:t>Se </a:t>
            </a:r>
            <a:r>
              <a:rPr lang="es-MX" sz="3600" b="1" dirty="0">
                <a:ln w="19050">
                  <a:solidFill>
                    <a:schemeClr val="tx1"/>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cs typeface="Adobe Arabic" panose="02040503050201020203" pitchFamily="18" charset="-78"/>
              </a:rPr>
              <a:t>dirige a probar que Jesucristo es Hijo de Dios; por eso, se dedica sobre todo a narrar </a:t>
            </a:r>
            <a:r>
              <a:rPr lang="es-MX" sz="3600" b="1" dirty="0" smtClean="0">
                <a:ln w="19050">
                  <a:solidFill>
                    <a:schemeClr val="tx1"/>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cs typeface="Adobe Arabic" panose="02040503050201020203" pitchFamily="18" charset="-78"/>
              </a:rPr>
              <a:t>milagros.</a:t>
            </a:r>
            <a:endParaRPr lang="es-EC" sz="3600" b="1" dirty="0">
              <a:ln w="19050">
                <a:solidFill>
                  <a:schemeClr val="tx1"/>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cs typeface="Adobe Arabic" panose="02040503050201020203" pitchFamily="18" charset="-78"/>
            </a:endParaRPr>
          </a:p>
          <a:p>
            <a:pPr algn="just"/>
            <a:endParaRPr lang="es-EC" sz="1000" b="1" dirty="0">
              <a:ln w="19050">
                <a:solidFill>
                  <a:schemeClr val="tx1"/>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cs typeface="Adobe Arabic" panose="02040503050201020203" pitchFamily="18" charset="-78"/>
            </a:endParaRPr>
          </a:p>
          <a:p>
            <a:pPr marL="0" indent="0" algn="just">
              <a:buNone/>
            </a:pPr>
            <a:r>
              <a:rPr lang="es-MX" sz="3600" b="1" dirty="0" smtClean="0">
                <a:ln w="19050">
                  <a:solidFill>
                    <a:schemeClr val="tx1"/>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cs typeface="Aharoni" panose="02010803020104030203" pitchFamily="2" charset="-79"/>
              </a:rPr>
              <a:t>El </a:t>
            </a:r>
            <a:r>
              <a:rPr lang="es-MX" sz="3600" b="1" dirty="0">
                <a:ln w="19050">
                  <a:solidFill>
                    <a:schemeClr val="tx1"/>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cs typeface="Aharoni" panose="02010803020104030203" pitchFamily="2" charset="-79"/>
              </a:rPr>
              <a:t>Cristo que presenta Marcos no es un Mesías triunfalista y coronado de victoria, sino un Cristo que va derecho a la cruz. Por eso, el secreto mesiánico de Marcos quiere dar a entender que a Cristo no le interesan la fama ni el </a:t>
            </a:r>
            <a:r>
              <a:rPr lang="es-MX" sz="3600" b="1" dirty="0" smtClean="0">
                <a:ln w="19050">
                  <a:solidFill>
                    <a:schemeClr val="tx1"/>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cs typeface="Aharoni" panose="02010803020104030203" pitchFamily="2" charset="-79"/>
              </a:rPr>
              <a:t>prestigio.</a:t>
            </a:r>
            <a:endParaRPr lang="es-EC" sz="3600" b="1" dirty="0">
              <a:ln w="19050">
                <a:solidFill>
                  <a:schemeClr val="tx1"/>
                </a:solidFill>
                <a:prstDash val="solid"/>
              </a:ln>
              <a:solidFill>
                <a:srgbClr val="FF0000"/>
              </a:solidFill>
              <a:effectLst>
                <a:outerShdw blurRad="38100" dist="22860" dir="5400000" algn="tl" rotWithShape="0">
                  <a:srgbClr val="000000">
                    <a:alpha val="30000"/>
                  </a:srgbClr>
                </a:outerShdw>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245921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jesus hijo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723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335280" y="838200"/>
            <a:ext cx="11750040" cy="5338763"/>
          </a:xfrm>
        </p:spPr>
        <p:txBody>
          <a:bodyPr>
            <a:noAutofit/>
          </a:bodyPr>
          <a:lstStyle/>
          <a:p>
            <a:pPr marL="0" indent="0">
              <a:buNone/>
            </a:pPr>
            <a:r>
              <a:rPr lang="es-MX"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Tiene pocas parábolas y solo dos discursos. Las narraciones están constituidas por discursos muy breves y diálogos separados. Este evangelio fue escrito en Roma, entre los años 65 y 70. </a:t>
            </a:r>
            <a:r>
              <a:rPr lang="es-ES"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Está destinado a lectores cristianos convertidos del paganismo y judaísmo.</a:t>
            </a:r>
            <a:endParaRPr lang="es-EC"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35565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evangelista mat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811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p:txBody>
          <a:bodyPr>
            <a:normAutofit/>
          </a:bodyPr>
          <a:lstStyle/>
          <a:p>
            <a:r>
              <a:rPr lang="es-ES" sz="5400" b="1" dirty="0">
                <a:ln w="28575">
                  <a:solidFill>
                    <a:schemeClr val="bg1"/>
                  </a:solidFill>
                </a:ln>
                <a:solidFill>
                  <a:srgbClr val="FF0000"/>
                </a:solidFill>
                <a:latin typeface="Cooper Black" panose="0208090404030B020404" pitchFamily="18" charset="0"/>
              </a:rPr>
              <a:t>EL EVANGELIO DE MATEO</a:t>
            </a:r>
            <a:r>
              <a:rPr lang="es-ES" sz="5400" dirty="0">
                <a:ln w="28575">
                  <a:solidFill>
                    <a:schemeClr val="bg1"/>
                  </a:solidFill>
                </a:ln>
                <a:solidFill>
                  <a:srgbClr val="FF0000"/>
                </a:solidFill>
                <a:latin typeface="Cooper Black" panose="0208090404030B020404" pitchFamily="18" charset="0"/>
              </a:rPr>
              <a:t> </a:t>
            </a:r>
            <a:endParaRPr lang="es-EC" sz="5400" dirty="0">
              <a:ln w="28575">
                <a:solidFill>
                  <a:schemeClr val="bg1"/>
                </a:solidFill>
              </a:ln>
              <a:solidFill>
                <a:srgbClr val="FF0000"/>
              </a:solidFill>
              <a:latin typeface="Cooper Black" panose="0208090404030B020404" pitchFamily="18" charset="0"/>
            </a:endParaRPr>
          </a:p>
        </p:txBody>
      </p:sp>
      <p:sp>
        <p:nvSpPr>
          <p:cNvPr id="3" name="Marcador de contenido 2"/>
          <p:cNvSpPr>
            <a:spLocks noGrp="1"/>
          </p:cNvSpPr>
          <p:nvPr>
            <p:ph idx="1"/>
          </p:nvPr>
        </p:nvSpPr>
        <p:spPr>
          <a:xfrm>
            <a:off x="838200" y="1932305"/>
            <a:ext cx="10759440" cy="4351338"/>
          </a:xfrm>
          <a:solidFill>
            <a:schemeClr val="accent2">
              <a:alpha val="35000"/>
            </a:schemeClr>
          </a:solidFill>
        </p:spPr>
        <p:txBody>
          <a:bodyPr>
            <a:normAutofit/>
          </a:bodyPr>
          <a:lstStyle/>
          <a:p>
            <a:pPr marL="0" indent="0">
              <a:buNone/>
            </a:pPr>
            <a:r>
              <a:rPr lang="es-MX"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El autor: Mateo significa: "regalo de Dios". Se llamaba también Leví, y era hijo de Alfeo. Su oficio era el de recaudador de impuestos, un cargo muy odiado por los judíos, porque esos impuestos se recolectaban para una nación extranjera. </a:t>
            </a:r>
            <a:endParaRPr lang="es-EC" sz="44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232090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jesus hijo de dios SOBRE AL AGUA"/>
          <p:cNvPicPr>
            <a:picLocks noChangeAspect="1" noChangeArrowheads="1"/>
          </p:cNvPicPr>
          <p:nvPr/>
        </p:nvPicPr>
        <p:blipFill rotWithShape="1">
          <a:blip r:embed="rId2">
            <a:extLst>
              <a:ext uri="{28A0092B-C50C-407E-A947-70E740481C1C}">
                <a14:useLocalDpi xmlns:a14="http://schemas.microsoft.com/office/drawing/2010/main" val="0"/>
              </a:ext>
            </a:extLst>
          </a:blip>
          <a:srcRect l="5735" t="3186" r="5735" b="2085"/>
          <a:stretch/>
        </p:blipFill>
        <p:spPr bwMode="auto">
          <a:xfrm>
            <a:off x="0" y="1"/>
            <a:ext cx="12192000" cy="67970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365760" y="381000"/>
            <a:ext cx="11719560" cy="5976267"/>
          </a:xfrm>
        </p:spPr>
        <p:txBody>
          <a:bodyPr>
            <a:normAutofit/>
          </a:bodyPr>
          <a:lstStyle/>
          <a:p>
            <a:r>
              <a:rPr lang="es-MX" sz="5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La finalidad del evangelio </a:t>
            </a:r>
            <a:endParaRPr lang="es-EC" sz="5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ndParaRPr>
          </a:p>
          <a:p>
            <a:pPr marL="0" indent="0">
              <a:buNone/>
            </a:pPr>
            <a:r>
              <a:rPr lang="es-MX" sz="40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E</a:t>
            </a:r>
            <a:r>
              <a:rPr lang="es-ES" sz="4000" b="1" dirty="0" err="1">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stá</a:t>
            </a:r>
            <a:r>
              <a:rPr lang="es-ES" sz="40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 dirigido a probar que Jesucristo es el Mesías anunciado por los profetas y que en Él se cumplieron todo lo anunciado por ellos. </a:t>
            </a:r>
            <a:endParaRPr lang="es-EC" sz="40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endParaRPr lang="es-EC" sz="40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a:p>
            <a:pPr marL="0" indent="0">
              <a:buNone/>
            </a:pPr>
            <a:r>
              <a:rPr lang="es-ES" sz="40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Agrupa las palabras de Jesús en cinco grandes discursos, sin duda para presentarlo como el nuevo </a:t>
            </a:r>
            <a:r>
              <a:rPr lang="es-ES" sz="4000" b="1" dirty="0" smtClean="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rPr>
              <a:t>Moisés.</a:t>
            </a:r>
            <a:endParaRPr lang="es-EC" sz="4000" b="1" dirty="0">
              <a:ln w="9525">
                <a:solidFill>
                  <a:srgbClr val="FF0000"/>
                </a:solidFill>
                <a:prstDash val="solid"/>
              </a:ln>
              <a:solidFill>
                <a:srgbClr val="FFFF00"/>
              </a:solidFill>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17937203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1232</Words>
  <Application>Microsoft Office PowerPoint</Application>
  <PresentationFormat>Panorámica</PresentationFormat>
  <Paragraphs>77</Paragraphs>
  <Slides>21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Adobe Arabic</vt:lpstr>
      <vt:lpstr>Aharoni</vt:lpstr>
      <vt:lpstr>Arial</vt:lpstr>
      <vt:lpstr>Arial Black</vt:lpstr>
      <vt:lpstr>Berlin Sans FB Demi</vt:lpstr>
      <vt:lpstr>Calibri</vt:lpstr>
      <vt:lpstr>Calibri Light</vt:lpstr>
      <vt:lpstr>Cooper Black</vt:lpstr>
      <vt:lpstr>Cooper Std Black</vt:lpstr>
      <vt:lpstr>Tema de Office</vt:lpstr>
      <vt:lpstr>Presentación de PowerPoint</vt:lpstr>
      <vt:lpstr>LOS EVANGELIOS</vt:lpstr>
      <vt:lpstr>Presentación de PowerPoint</vt:lpstr>
      <vt:lpstr>Presentación de PowerPoint</vt:lpstr>
      <vt:lpstr>EL EVANGELIO DE MARCOS </vt:lpstr>
      <vt:lpstr>Presentación de PowerPoint</vt:lpstr>
      <vt:lpstr>Presentación de PowerPoint</vt:lpstr>
      <vt:lpstr>EL EVANGELIO DE MATEO </vt:lpstr>
      <vt:lpstr>Presentación de PowerPoint</vt:lpstr>
      <vt:lpstr>Presentación de PowerPoint</vt:lpstr>
      <vt:lpstr>Presentación de PowerPoint</vt:lpstr>
      <vt:lpstr>Presentación de PowerPoint</vt:lpstr>
      <vt:lpstr>EVANGELIO DE SAN LUCAS  </vt:lpstr>
      <vt:lpstr>Presentación de PowerPoint</vt:lpstr>
      <vt:lpstr>Presentación de PowerPoint</vt:lpstr>
      <vt:lpstr>Presentación de PowerPoint</vt:lpstr>
      <vt:lpstr>EVANGELIO DE SAN JUAN</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Hacker Center 6</dc:creator>
  <cp:lastModifiedBy>HP</cp:lastModifiedBy>
  <cp:revision>22</cp:revision>
  <dcterms:created xsi:type="dcterms:W3CDTF">2017-01-04T03:24:01Z</dcterms:created>
  <dcterms:modified xsi:type="dcterms:W3CDTF">2021-09-12T00:43:19Z</dcterms:modified>
</cp:coreProperties>
</file>