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F0915E5-F212-4F82-BAF0-3F4371F086D4}">
          <p14:sldIdLst>
            <p14:sldId id="256"/>
            <p14:sldId id="257"/>
            <p14:sldId id="258"/>
            <p14:sldId id="259"/>
          </p14:sldIdLst>
        </p14:section>
        <p14:section name="Sección sin título" id="{DB3297AB-EA39-496F-A977-BFFD942E73AB}">
          <p14:sldIdLst>
            <p14:sldId id="260"/>
            <p14:sldId id="261"/>
            <p14:sldId id="262"/>
            <p14:sldId id="266"/>
            <p14:sldId id="263"/>
            <p14:sldId id="264"/>
            <p14:sldId id="265"/>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1"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3764169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BF9166-D70C-44A4-9B0F-CFAA52A789CF}" type="datetimeFigureOut">
              <a:rPr lang="es-EC" smtClean="0"/>
              <a:t>13/9/2021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58815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281817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741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142289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775255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4"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409981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3711476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348147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77993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239617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EBF9166-D70C-44A4-9B0F-CFAA52A789CF}" type="datetimeFigureOut">
              <a:rPr lang="es-EC" smtClean="0"/>
              <a:t>13/9/2021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208294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EBF9166-D70C-44A4-9B0F-CFAA52A789CF}" type="datetimeFigureOut">
              <a:rPr lang="es-EC" smtClean="0"/>
              <a:t>13/9/2021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129468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3"/>
          <p:cNvSpPr>
            <a:spLocks noGrp="1"/>
          </p:cNvSpPr>
          <p:nvPr>
            <p:ph type="ftr" sz="quarter" idx="11"/>
          </p:nvPr>
        </p:nvSpPr>
        <p:spPr/>
        <p:txBody>
          <a:bodyPr/>
          <a:lstStyle/>
          <a:p>
            <a:endParaRPr lang="es-EC"/>
          </a:p>
        </p:txBody>
      </p:sp>
      <p:sp>
        <p:nvSpPr>
          <p:cNvPr id="6" name="Slide Number Placeholder 4"/>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1911015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2"/>
          <p:cNvSpPr>
            <a:spLocks noGrp="1"/>
          </p:cNvSpPr>
          <p:nvPr>
            <p:ph type="ftr" sz="quarter" idx="11"/>
          </p:nvPr>
        </p:nvSpPr>
        <p:spPr/>
        <p:txBody>
          <a:bodyPr/>
          <a:lstStyle/>
          <a:p>
            <a:endParaRPr lang="es-EC"/>
          </a:p>
        </p:txBody>
      </p:sp>
      <p:sp>
        <p:nvSpPr>
          <p:cNvPr id="6" name="Slide Number Placeholder 3"/>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3903705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4"/>
          <p:cNvSpPr>
            <a:spLocks noGrp="1"/>
          </p:cNvSpPr>
          <p:nvPr>
            <p:ph type="dt" sz="half" idx="10"/>
          </p:nvPr>
        </p:nvSpPr>
        <p:spPr/>
        <p:txBody>
          <a:bodyPr/>
          <a:lstStyle/>
          <a:p>
            <a:fld id="{7EBF9166-D70C-44A4-9B0F-CFAA52A789CF}" type="datetimeFigureOut">
              <a:rPr lang="es-EC" smtClean="0"/>
              <a:t>13/9/2021</a:t>
            </a:fld>
            <a:endParaRPr lang="es-EC"/>
          </a:p>
        </p:txBody>
      </p:sp>
      <p:sp>
        <p:nvSpPr>
          <p:cNvPr id="5" name="Footer Placeholder 5"/>
          <p:cNvSpPr>
            <a:spLocks noGrp="1"/>
          </p:cNvSpPr>
          <p:nvPr>
            <p:ph type="ftr" sz="quarter" idx="11"/>
          </p:nvPr>
        </p:nvSpPr>
        <p:spPr/>
        <p:txBody>
          <a:bodyPr/>
          <a:lstStyle/>
          <a:p>
            <a:endParaRPr lang="es-EC"/>
          </a:p>
        </p:txBody>
      </p:sp>
      <p:sp>
        <p:nvSpPr>
          <p:cNvPr id="6" name="Slide Number Placeholder 6"/>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592771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EBF9166-D70C-44A4-9B0F-CFAA52A789CF}" type="datetimeFigureOut">
              <a:rPr lang="es-EC" smtClean="0"/>
              <a:t>13/9/2021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4DFFDBBE-6DF0-4670-971E-D545B936FDA7}" type="slidenum">
              <a:rPr lang="es-EC" smtClean="0"/>
              <a:t>‹Nº›</a:t>
            </a:fld>
            <a:endParaRPr lang="es-EC"/>
          </a:p>
        </p:txBody>
      </p:sp>
    </p:spTree>
    <p:extLst>
      <p:ext uri="{BB962C8B-B14F-4D97-AF65-F5344CB8AC3E}">
        <p14:creationId xmlns:p14="http://schemas.microsoft.com/office/powerpoint/2010/main" val="136098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BF9166-D70C-44A4-9B0F-CFAA52A789CF}" type="datetimeFigureOut">
              <a:rPr lang="es-EC" smtClean="0"/>
              <a:t>13/9/2021</a:t>
            </a:fld>
            <a:endParaRPr lang="es-EC"/>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EC"/>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DFFDBBE-6DF0-4670-971E-D545B936FDA7}" type="slidenum">
              <a:rPr lang="es-EC" smtClean="0"/>
              <a:t>‹Nº›</a:t>
            </a:fld>
            <a:endParaRPr lang="es-EC"/>
          </a:p>
        </p:txBody>
      </p:sp>
    </p:spTree>
    <p:extLst>
      <p:ext uri="{BB962C8B-B14F-4D97-AF65-F5344CB8AC3E}">
        <p14:creationId xmlns:p14="http://schemas.microsoft.com/office/powerpoint/2010/main" val="23595914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POTENCIALIDADES DEL SER HUMAN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p:cNvSpPr txBox="1">
            <a:spLocks/>
          </p:cNvSpPr>
          <p:nvPr/>
        </p:nvSpPr>
        <p:spPr>
          <a:xfrm>
            <a:off x="-224589" y="513567"/>
            <a:ext cx="12127831" cy="25825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
            </a:r>
            <a:b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
            </a:r>
            <a:b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
            </a:r>
            <a:b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EJE I </a:t>
            </a:r>
            <a:b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FORMACIÓN  HUMANA</a:t>
            </a:r>
            <a:br>
              <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br>
            <a:endParaRPr lang="es-EC" b="1" cap="all"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ndParaRPr>
          </a:p>
        </p:txBody>
      </p:sp>
      <p:sp>
        <p:nvSpPr>
          <p:cNvPr id="5" name="Subtítulo 2"/>
          <p:cNvSpPr>
            <a:spLocks noGrp="1"/>
          </p:cNvSpPr>
          <p:nvPr>
            <p:ph type="subTitle" idx="1"/>
          </p:nvPr>
        </p:nvSpPr>
        <p:spPr>
          <a:xfrm>
            <a:off x="939452" y="2959073"/>
            <a:ext cx="10450443" cy="2587592"/>
          </a:xfrm>
        </p:spPr>
        <p:txBody>
          <a:bodyPr>
            <a:noAutofit/>
          </a:bodyPr>
          <a:lstStyle/>
          <a:p>
            <a:pPr algn="ctr"/>
            <a:r>
              <a:rPr lang="es-ES" sz="60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rPr>
              <a:t>Tema  5 </a:t>
            </a:r>
          </a:p>
          <a:p>
            <a:pPr algn="ctr"/>
            <a:endParaRPr lang="es-ES" sz="48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ndParaRPr>
          </a:p>
          <a:p>
            <a:pPr algn="ctr"/>
            <a:r>
              <a:rPr lang="es-ES" sz="54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rPr>
              <a:t>POTENCIALIDADES  DEL SER  HUMANO</a:t>
            </a:r>
            <a:endParaRPr lang="es-EC" sz="6600" b="1" dirty="0">
              <a:ln w="6600">
                <a:solidFill>
                  <a:schemeClr val="accent2"/>
                </a:solidFill>
                <a:prstDash val="solid"/>
              </a:ln>
              <a:solidFill>
                <a:srgbClr val="FFFF00"/>
              </a:solidFill>
              <a:effectLst>
                <a:glow rad="228600">
                  <a:schemeClr val="accent1">
                    <a:satMod val="175000"/>
                    <a:alpha val="40000"/>
                  </a:schemeClr>
                </a:glow>
                <a:outerShdw dist="38100" dir="2700000" algn="tl" rotWithShape="0">
                  <a:schemeClr val="accent2"/>
                </a:outerShdw>
              </a:effectLst>
              <a:latin typeface="Cooper Black" panose="0208090404030B020404" pitchFamily="18" charset="0"/>
              <a:ea typeface="+mj-ea"/>
              <a:cs typeface="+mj-cs"/>
            </a:endParaRPr>
          </a:p>
        </p:txBody>
      </p:sp>
    </p:spTree>
    <p:extLst>
      <p:ext uri="{BB962C8B-B14F-4D97-AF65-F5344CB8AC3E}">
        <p14:creationId xmlns:p14="http://schemas.microsoft.com/office/powerpoint/2010/main" val="764511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circle(in)">
                                      <p:cBhvr>
                                        <p:cTn id="25" dur="20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additive="base">
                                        <p:cTn id="3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n relacionad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625642" y="498936"/>
            <a:ext cx="10796008" cy="1865895"/>
          </a:xfrm>
          <a:prstGeom prst="rect">
            <a:avLst/>
          </a:prstGeom>
        </p:spPr>
        <p:txBody>
          <a:bodyPr wrap="square">
            <a:spAutoFit/>
          </a:bodyPr>
          <a:lstStyle/>
          <a:p>
            <a:pPr algn="just">
              <a:lnSpc>
                <a:spcPts val="3400"/>
              </a:lnSpc>
              <a:spcAft>
                <a:spcPts val="0"/>
              </a:spcAft>
            </a:pPr>
            <a:r>
              <a:rPr lang="es-CO" sz="4000" dirty="0">
                <a:effectLst>
                  <a:glow rad="228600">
                    <a:schemeClr val="accent2">
                      <a:satMod val="175000"/>
                      <a:alpha val="40000"/>
                    </a:schemeClr>
                  </a:glow>
                </a:effectLst>
                <a:latin typeface="Aharoni" panose="02010803020104030203" pitchFamily="2" charset="-79"/>
                <a:cs typeface="Aharoni" panose="02010803020104030203" pitchFamily="2" charset="-79"/>
              </a:rPr>
              <a:t>Todas estas áreas del desarrollo y crecimiento humano necesitan condiciones favorables que puedan dar verdadero sentido a la existencia humana.</a:t>
            </a:r>
            <a:endParaRPr lang="es-EC" sz="4000" dirty="0">
              <a:effectLst>
                <a:glow rad="228600">
                  <a:schemeClr val="accent2">
                    <a:satMod val="175000"/>
                    <a:alpha val="40000"/>
                  </a:schemeClr>
                </a:glow>
              </a:effectLst>
              <a:latin typeface="Aharoni" panose="02010803020104030203" pitchFamily="2" charset="-79"/>
              <a:cs typeface="Aharoni" panose="02010803020104030203" pitchFamily="2" charset="-79"/>
            </a:endParaRPr>
          </a:p>
        </p:txBody>
      </p:sp>
      <p:sp>
        <p:nvSpPr>
          <p:cNvPr id="5" name="Rectángulo 4"/>
          <p:cNvSpPr/>
          <p:nvPr/>
        </p:nvSpPr>
        <p:spPr>
          <a:xfrm>
            <a:off x="449179" y="2947803"/>
            <a:ext cx="11421979" cy="3724738"/>
          </a:xfrm>
          <a:prstGeom prst="rect">
            <a:avLst/>
          </a:prstGeom>
        </p:spPr>
        <p:txBody>
          <a:bodyPr wrap="square">
            <a:spAutoFit/>
          </a:bodyPr>
          <a:lstStyle/>
          <a:p>
            <a:pPr algn="just">
              <a:lnSpc>
                <a:spcPts val="3500"/>
              </a:lnSpc>
              <a:spcAft>
                <a:spcPts val="0"/>
              </a:spcAft>
            </a:pPr>
            <a:r>
              <a:rPr lang="es-CO" sz="4000" dirty="0">
                <a:effectLst>
                  <a:glow rad="228600">
                    <a:schemeClr val="accent2">
                      <a:satMod val="175000"/>
                      <a:alpha val="40000"/>
                    </a:schemeClr>
                  </a:glow>
                </a:effectLst>
                <a:latin typeface="Aharoni" panose="02010803020104030203" pitchFamily="2" charset="-79"/>
                <a:cs typeface="Aharoni" panose="02010803020104030203" pitchFamily="2" charset="-79"/>
              </a:rPr>
              <a:t>Nos debe llevar a descubrir nuestro ser personal, para darnos cuenta de la existencia de sí mismo y reconocer la individualidad que hay en cada ser humano para respetarla y promoverla, además, descubrir los valores y cualidades que existen dentro de cada ser, que poseen sentido universal para actuar conforme a ellos.</a:t>
            </a:r>
            <a:endParaRPr lang="es-EC" sz="4000" dirty="0">
              <a:effectLst>
                <a:glow rad="228600">
                  <a:schemeClr val="accent2">
                    <a:satMod val="175000"/>
                    <a:alpha val="4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17276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amor a Di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6407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02105" y="1274373"/>
            <a:ext cx="11518232" cy="3609475"/>
          </a:xfrm>
        </p:spPr>
        <p:txBody>
          <a:bodyPr>
            <a:normAutofit/>
          </a:bodyPr>
          <a:lstStyle/>
          <a:p>
            <a:pPr marL="0" indent="0">
              <a:lnSpc>
                <a:spcPts val="5600"/>
              </a:lnSpc>
              <a:buNone/>
            </a:pPr>
            <a:r>
              <a:rPr lang="es-CO"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t>En esta medida cada persona vive en un lugar concreto, que abarca lo más íntimo que posee el ser humano: «EL YO» único, individual e irrepetible.</a:t>
            </a:r>
            <a:endParaRPr lang="es-EC"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endParaRPr>
          </a:p>
        </p:txBody>
      </p:sp>
    </p:spTree>
    <p:extLst>
      <p:ext uri="{BB962C8B-B14F-4D97-AF65-F5344CB8AC3E}">
        <p14:creationId xmlns:p14="http://schemas.microsoft.com/office/powerpoint/2010/main" val="15290066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Picture 4" descr="Resultado de imagen para orando a dio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646111" y="2120598"/>
            <a:ext cx="10775868" cy="253161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EC" sz="8800" b="1" dirty="0">
                <a:ln w="57150" cmpd="sng">
                  <a:solidFill>
                    <a:srgbClr val="FFFF00"/>
                  </a:solidFill>
                </a:ln>
                <a:solidFill>
                  <a:schemeClr val="bg1"/>
                </a:solidFill>
                <a:latin typeface="Cooper Black" panose="0208090404030B020404" pitchFamily="18" charset="0"/>
              </a:rPr>
              <a:t>Gracias por su Atención </a:t>
            </a:r>
          </a:p>
        </p:txBody>
      </p:sp>
    </p:spTree>
    <p:extLst>
      <p:ext uri="{BB962C8B-B14F-4D97-AF65-F5344CB8AC3E}">
        <p14:creationId xmlns:p14="http://schemas.microsoft.com/office/powerpoint/2010/main" val="166615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2" name="Picture 14" descr="Resultado de imagen para hombre imagen y semejanz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97" y="0"/>
            <a:ext cx="269807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26566" y="340917"/>
            <a:ext cx="12015537" cy="1325563"/>
          </a:xfrm>
        </p:spPr>
        <p:txBody>
          <a:bodyPr>
            <a:noAutofit/>
          </a:bodyPr>
          <a:lstStyle/>
          <a:p>
            <a:r>
              <a:rPr lang="es-CO" sz="4900" b="1" dirty="0">
                <a:ln w="38100">
                  <a:solidFill>
                    <a:srgbClr val="FFFF00"/>
                  </a:solidFill>
                  <a:prstDash val="solid"/>
                </a:ln>
                <a:solidFill>
                  <a:schemeClr val="bg1"/>
                </a:solidFill>
                <a:effectLst>
                  <a:outerShdw dist="38100" dir="2700000" algn="tl" rotWithShape="0">
                    <a:schemeClr val="accent2"/>
                  </a:outerShdw>
                </a:effectLst>
                <a:latin typeface="Cooper Black" panose="0208090404030B020404" pitchFamily="18" charset="0"/>
                <a:ea typeface="+mn-ea"/>
                <a:cs typeface="+mn-cs"/>
              </a:rPr>
              <a:t>LAS POTENCIALIDADES HUMANAS</a:t>
            </a:r>
            <a:endParaRPr lang="es-EC" sz="4900" b="1" dirty="0">
              <a:ln w="38100">
                <a:solidFill>
                  <a:srgbClr val="FFFF00"/>
                </a:solidFill>
                <a:prstDash val="solid"/>
              </a:ln>
              <a:solidFill>
                <a:schemeClr val="bg1"/>
              </a:solidFill>
              <a:effectLst>
                <a:outerShdw dist="38100" dir="2700000" algn="tl" rotWithShape="0">
                  <a:schemeClr val="accent2"/>
                </a:outerShdw>
              </a:effectLst>
              <a:latin typeface="Cooper Black" panose="0208090404030B020404" pitchFamily="18" charset="0"/>
              <a:ea typeface="+mn-ea"/>
              <a:cs typeface="+mn-cs"/>
            </a:endParaRPr>
          </a:p>
        </p:txBody>
      </p:sp>
      <p:sp>
        <p:nvSpPr>
          <p:cNvPr id="8" name="Rectángulo 7"/>
          <p:cNvSpPr/>
          <p:nvPr/>
        </p:nvSpPr>
        <p:spPr>
          <a:xfrm>
            <a:off x="432263" y="1330036"/>
            <a:ext cx="11454938" cy="5286062"/>
          </a:xfrm>
          <a:prstGeom prst="rect">
            <a:avLst/>
          </a:prstGeom>
        </p:spPr>
        <p:txBody>
          <a:bodyPr wrap="square">
            <a:spAutoFit/>
          </a:bodyPr>
          <a:lstStyle/>
          <a:p>
            <a:pPr>
              <a:lnSpc>
                <a:spcPts val="4500"/>
              </a:lnSpc>
            </a:pPr>
            <a:r>
              <a:rPr lang="es-CO"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Aharoni" panose="02010803020104030203" pitchFamily="2" charset="-79"/>
              </a:rPr>
              <a:t>El hombre creado a imagen y semejanza de DIOS </a:t>
            </a:r>
            <a:r>
              <a:rPr lang="es-CO" sz="32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Aharoni" panose="02010803020104030203" pitchFamily="2" charset="-79"/>
              </a:rPr>
              <a:t>(Gn.1,26-27), </a:t>
            </a:r>
            <a:r>
              <a:rPr lang="es-CO"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Aharoni" panose="02010803020104030203" pitchFamily="2" charset="-79"/>
              </a:rPr>
              <a:t>es un ser espiritual, que posee facultades que lo hacen diferente a las demás especies. </a:t>
            </a:r>
          </a:p>
          <a:p>
            <a:pPr>
              <a:lnSpc>
                <a:spcPts val="4500"/>
              </a:lnSpc>
            </a:pPr>
            <a:endParaRPr lang="es-CO" sz="3600" b="1" dirty="0">
              <a:ln w="19050">
                <a:solidFill>
                  <a:srgbClr val="FF0000"/>
                </a:solidFill>
                <a:prstDash val="solid"/>
              </a:ln>
              <a:solidFill>
                <a:schemeClr val="bg1"/>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algn="just">
              <a:lnSpc>
                <a:spcPts val="4500"/>
              </a:lnSpc>
            </a:pPr>
            <a:r>
              <a:rPr lang="es-CO"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Aharoni" panose="02010803020104030203" pitchFamily="2" charset="-79"/>
              </a:rPr>
              <a:t>En el ser humano están inscritos elementos genéticos tanto físicos como psicológicos, es decir, lo que un bebé será más tarde, está ya en él.</a:t>
            </a:r>
            <a:endParaRPr lang="es-EC" sz="4400" b="1"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cs typeface="Aharoni" panose="02010803020104030203" pitchFamily="2" charset="-79"/>
            </a:endParaRPr>
          </a:p>
        </p:txBody>
      </p:sp>
    </p:spTree>
    <p:extLst>
      <p:ext uri="{BB962C8B-B14F-4D97-AF65-F5344CB8AC3E}">
        <p14:creationId xmlns:p14="http://schemas.microsoft.com/office/powerpoint/2010/main" val="34342764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NIÑO EN EL FUTURO PROFESIONA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45616"/>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00625" y="526094"/>
            <a:ext cx="11736887" cy="6150280"/>
          </a:xfrm>
        </p:spPr>
        <p:txBody>
          <a:bodyPr>
            <a:normAutofit/>
          </a:bodyPr>
          <a:lstStyle/>
          <a:p>
            <a:pPr marL="0" indent="0">
              <a:buNone/>
            </a:pPr>
            <a:r>
              <a:rPr lang="es-CO"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A nivel del ser humano se encuentran en potencia muchos rasgos que le dan al hombre, su naturaleza humana, como la inteligencia, la voluntad, la libertad y la sociabilidad.</a:t>
            </a:r>
          </a:p>
          <a:p>
            <a:pPr marL="0" indent="0">
              <a:buNone/>
            </a:pPr>
            <a:endParaRPr lang="es-CO" sz="3600" b="1" dirty="0">
              <a:ln w="1905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a:p>
            <a:pPr marL="0" indent="0">
              <a:buNone/>
            </a:pPr>
            <a:r>
              <a:rPr lang="es-CO"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 Se dicen potencialidades porque son realidades capaces de crecer y desarrollarse, son como la semilla que un día dará un árbol.</a:t>
            </a:r>
            <a:endParaRPr lang="es-EC"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a:p>
            <a:pPr marL="0" indent="0">
              <a:buNone/>
            </a:pPr>
            <a:endParaRPr lang="es-EC"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Tree>
    <p:extLst>
      <p:ext uri="{BB962C8B-B14F-4D97-AF65-F5344CB8AC3E}">
        <p14:creationId xmlns:p14="http://schemas.microsoft.com/office/powerpoint/2010/main" val="249748274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superando obstaculos"/>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12205796" cy="6964472"/>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2734" y="438411"/>
            <a:ext cx="11724362" cy="6419589"/>
          </a:xfrm>
        </p:spPr>
        <p:txBody>
          <a:bodyPr>
            <a:normAutofit lnSpcReduction="10000"/>
          </a:bodyPr>
          <a:lstStyle/>
          <a:p>
            <a:pPr algn="just"/>
            <a:r>
              <a:rPr lang="es-CO" sz="40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El dinamismo y crecimiento, es propio a los seres vivos, muchas veces a pesar de los obstáculos o ambientes desfavorables.</a:t>
            </a:r>
          </a:p>
          <a:p>
            <a:pPr algn="just"/>
            <a:endParaRPr lang="es-CO" sz="18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algn="just"/>
            <a:endParaRPr lang="es-CO" sz="18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pPr algn="just"/>
            <a:r>
              <a:rPr lang="es-CO" sz="40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rPr>
              <a:t>Hablemos de cuatro potencialidades que constituyen el fundamento de la moralidad de los actos humanos, las facultades del hombre lo hacen capaz de conocer la existencia de DIOS, que se revela, a todo hombre a través de todo lo creado, por la fe.</a:t>
            </a:r>
            <a:endParaRPr lang="es-EC" sz="4000" b="1"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ndParaRPr>
          </a:p>
          <a:p>
            <a:endParaRPr lang="es-EC" dirty="0"/>
          </a:p>
        </p:txBody>
      </p:sp>
    </p:spTree>
    <p:extLst>
      <p:ext uri="{BB962C8B-B14F-4D97-AF65-F5344CB8AC3E}">
        <p14:creationId xmlns:p14="http://schemas.microsoft.com/office/powerpoint/2010/main" val="10141251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55857" y="1"/>
            <a:ext cx="1238856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989556" y="1327759"/>
            <a:ext cx="10584493" cy="4870536"/>
          </a:xfrm>
        </p:spPr>
        <p:txBody>
          <a:bodyPr>
            <a:noAutofit/>
          </a:bodyPr>
          <a:lstStyle/>
          <a:p>
            <a:pPr algn="ctr"/>
            <a:r>
              <a:rPr lang="es-CO" sz="4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El hombre puede elegir en forma deliberada su fin y acercarse a Él con sus acciones; es un ser perfectible (Capaz de perfeccionarse o de ser perfeccionado), su naturaleza dinámica, lo hace creativo, y capaz de trascenderse a sí mismo.</a:t>
            </a:r>
            <a:endParaRPr lang="es-EC" sz="4000" b="1" dirty="0">
              <a:ln w="10160">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p:txBody>
      </p:sp>
    </p:spTree>
    <p:extLst>
      <p:ext uri="{BB962C8B-B14F-4D97-AF65-F5344CB8AC3E}">
        <p14:creationId xmlns:p14="http://schemas.microsoft.com/office/powerpoint/2010/main" val="980105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380" y="100208"/>
            <a:ext cx="11642612" cy="1121080"/>
          </a:xfrm>
          <a:gradFill>
            <a:gsLst>
              <a:gs pos="0">
                <a:schemeClr val="accent2">
                  <a:tint val="64000"/>
                  <a:lumMod val="118000"/>
                  <a:alpha val="59000"/>
                </a:schemeClr>
              </a:gs>
              <a:gs pos="100000">
                <a:schemeClr val="accent2">
                  <a:tint val="92000"/>
                  <a:alpha val="100000"/>
                  <a:lumMod val="110000"/>
                </a:schemeClr>
              </a:gs>
            </a:gsLst>
          </a:gradFill>
        </p:spPr>
        <p:style>
          <a:lnRef idx="1">
            <a:schemeClr val="accent2"/>
          </a:lnRef>
          <a:fillRef idx="2">
            <a:schemeClr val="accent2"/>
          </a:fillRef>
          <a:effectRef idx="1">
            <a:schemeClr val="accent2"/>
          </a:effectRef>
          <a:fontRef idx="minor">
            <a:schemeClr val="dk1"/>
          </a:fontRef>
        </p:style>
        <p:txBody>
          <a:bodyPr/>
          <a:lstStyle/>
          <a:p>
            <a:pPr>
              <a:lnSpc>
                <a:spcPts val="4100"/>
              </a:lnSpc>
            </a:pPr>
            <a:r>
              <a:rPr lang="es-CO"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Cooper Black" panose="0208090404030B020404" pitchFamily="18" charset="0"/>
                <a:ea typeface="+mn-ea"/>
                <a:cs typeface="Aharoni" panose="02010803020104030203" pitchFamily="2" charset="-79"/>
              </a:rPr>
              <a:t>Las cuatro Potencialidades son:</a:t>
            </a:r>
            <a:r>
              <a:rPr lang="es-EC"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n-ea"/>
                <a:cs typeface="Aharoni" panose="02010803020104030203" pitchFamily="2" charset="-79"/>
              </a:rPr>
              <a:t/>
            </a:r>
            <a:br>
              <a:rPr lang="es-EC"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n-ea"/>
                <a:cs typeface="Aharoni" panose="02010803020104030203" pitchFamily="2" charset="-79"/>
              </a:rPr>
            </a:br>
            <a:endParaRPr lang="es-EC" sz="40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mn-ea"/>
              <a:cs typeface="Aharoni" panose="02010803020104030203" pitchFamily="2" charset="-79"/>
            </a:endParaRPr>
          </a:p>
        </p:txBody>
      </p:sp>
      <p:sp>
        <p:nvSpPr>
          <p:cNvPr id="3" name="Marcador de contenido 2"/>
          <p:cNvSpPr>
            <a:spLocks noGrp="1"/>
          </p:cNvSpPr>
          <p:nvPr>
            <p:ph idx="1"/>
          </p:nvPr>
        </p:nvSpPr>
        <p:spPr>
          <a:xfrm>
            <a:off x="0" y="1507958"/>
            <a:ext cx="12063663" cy="5316309"/>
          </a:xfrm>
          <a:solidFill>
            <a:schemeClr val="tx1"/>
          </a:solidFill>
        </p:spPr>
        <p:txBody>
          <a:bodyPr>
            <a:noAutofit/>
          </a:bodyPr>
          <a:lstStyle/>
          <a:p>
            <a:pPr>
              <a:lnSpc>
                <a:spcPts val="3200"/>
              </a:lnSpc>
            </a:pPr>
            <a:r>
              <a:rPr lang="es-CO" sz="4400" b="1" u="sng" dirty="0">
                <a:ln w="28575">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rPr>
              <a:t>LA INTELIGENCIA:</a:t>
            </a:r>
            <a:r>
              <a:rPr lang="es-CO" sz="4000" b="1" u="sng" dirty="0">
                <a:ln w="6600">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rPr>
              <a:t> </a:t>
            </a:r>
            <a:r>
              <a:rPr lang="es-CO" sz="3600" b="1" dirty="0">
                <a:ln w="10160">
                  <a:solidFill>
                    <a:schemeClr val="accent5"/>
                  </a:solidFill>
                  <a:prstDash val="solid"/>
                </a:ln>
                <a:solidFill>
                  <a:srgbClr val="002060"/>
                </a:solidFill>
                <a:latin typeface="Cooper Black" panose="0208090404030B020404" pitchFamily="18" charset="0"/>
                <a:ea typeface="+mn-ea"/>
                <a:cs typeface="Aharoni" panose="02010803020104030203" pitchFamily="2" charset="-79"/>
              </a:rPr>
              <a:t>Es la facultad de aprender, reflexionar, comprender y razonar, que se inclina a la verdad.</a:t>
            </a:r>
            <a:r>
              <a:rPr lang="es-CO" sz="3200" b="1" i="1" dirty="0">
                <a:ln w="10160">
                  <a:solidFill>
                    <a:schemeClr val="accent5"/>
                  </a:solidFill>
                  <a:prstDash val="solid"/>
                </a:ln>
                <a:solidFill>
                  <a:srgbClr val="002060"/>
                </a:solidFill>
                <a:latin typeface="Cooper Black" panose="0208090404030B020404" pitchFamily="18" charset="0"/>
                <a:ea typeface="+mn-ea"/>
                <a:cs typeface="Aharoni" panose="02010803020104030203" pitchFamily="2" charset="-79"/>
              </a:rPr>
              <a:t>(Prov. 9.10;) </a:t>
            </a:r>
            <a:r>
              <a:rPr lang="es-EC" sz="3200" b="1" i="1" dirty="0">
                <a:ln w="10160">
                  <a:solidFill>
                    <a:schemeClr val="accent5"/>
                  </a:solidFill>
                  <a:prstDash val="solid"/>
                </a:ln>
                <a:solidFill>
                  <a:srgbClr val="002060"/>
                </a:solidFill>
                <a:latin typeface="Cooper Black" panose="0208090404030B020404" pitchFamily="18" charset="0"/>
                <a:ea typeface="+mn-ea"/>
                <a:cs typeface="Aharoni" panose="02010803020104030203" pitchFamily="2" charset="-79"/>
              </a:rPr>
              <a:t>.</a:t>
            </a:r>
          </a:p>
          <a:p>
            <a:pPr>
              <a:lnSpc>
                <a:spcPts val="3200"/>
              </a:lnSpc>
            </a:pPr>
            <a:endParaRPr lang="es-CO" sz="300" b="1" dirty="0">
              <a:ln w="6600">
                <a:solidFill>
                  <a:schemeClr val="accent2"/>
                </a:solidFill>
                <a:prstDash val="solid"/>
              </a:ln>
              <a:solidFill>
                <a:srgbClr val="002060"/>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endParaRPr>
          </a:p>
          <a:p>
            <a:pPr algn="just">
              <a:lnSpc>
                <a:spcPts val="3200"/>
              </a:lnSpc>
            </a:pPr>
            <a:r>
              <a:rPr lang="es-CO" sz="4400" b="1" u="sng" dirty="0">
                <a:ln w="28575">
                  <a:solidFill>
                    <a:schemeClr val="accent2"/>
                  </a:solidFill>
                  <a:prstDash val="solid"/>
                </a:ln>
                <a:solidFill>
                  <a:srgbClr val="002060"/>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rPr>
              <a:t>LA VOLUNTAD: </a:t>
            </a:r>
            <a:r>
              <a:rPr lang="es-CO" sz="3600" b="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Es el vínculo que nos une a nuestro creador, y por lo cual el hombre conoce la verdad de DIOS, facultad que tiende al bien, no sólo conocido por el intelecto, sino también tiende al bien sensible, captado por los sentidos, además de ser la fuerza y valor de hacer las cosas por encima de las dificultades y contratiempos. </a:t>
            </a:r>
            <a:r>
              <a:rPr lang="es-CO" sz="3200" b="1" i="1" dirty="0">
                <a:ln w="10160">
                  <a:solidFill>
                    <a:schemeClr val="accent5"/>
                  </a:solidFill>
                  <a:prstDash val="solid"/>
                </a:ln>
                <a:solidFill>
                  <a:srgbClr val="00206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(1Cro. 19.13; Sal 143; Col. 1,9; Ef. 5,17; Rom.12,2 ).</a:t>
            </a:r>
            <a:endParaRPr lang="es-EC" sz="1000" i="1" dirty="0">
              <a:solidFill>
                <a:srgbClr val="002060"/>
              </a:solidFill>
            </a:endParaRPr>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1511512262"/>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sociabilidad human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385011" y="689810"/>
            <a:ext cx="11405936" cy="6128084"/>
          </a:xfrm>
        </p:spPr>
        <p:txBody>
          <a:bodyPr>
            <a:normAutofit/>
          </a:bodyPr>
          <a:lstStyle/>
          <a:p>
            <a:pPr marL="0" indent="0">
              <a:buNone/>
            </a:pPr>
            <a:r>
              <a:rPr lang="es-CO" sz="4400" b="1" u="sng" dirty="0">
                <a:ln w="28575">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rPr>
              <a:t>LA LIBERTAD: </a:t>
            </a:r>
            <a:r>
              <a:rPr lang="es-CO"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Es la facultad natural, que posee el ser humano, de obrar según su voluntad (Gal, 5,1; Gal. 5,13; 2Cor. 3.17).</a:t>
            </a:r>
            <a:endParaRPr lang="es-EC"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a:p>
            <a:pPr marL="0" indent="0">
              <a:buNone/>
            </a:pPr>
            <a:endParaRPr lang="es-EC" sz="28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endParaRPr>
          </a:p>
          <a:p>
            <a:pPr marL="0" indent="0">
              <a:buNone/>
            </a:pPr>
            <a:r>
              <a:rPr lang="es-CO" sz="4400" b="1" u="sng" dirty="0">
                <a:ln w="28575">
                  <a:solidFill>
                    <a:schemeClr val="accent2"/>
                  </a:solidFill>
                  <a:prstDash val="solid"/>
                </a:ln>
                <a:solidFill>
                  <a:srgbClr val="FFFFFF"/>
                </a:solidFill>
                <a:effectLst>
                  <a:outerShdw dist="38100" dir="2700000" algn="tl" rotWithShape="0">
                    <a:schemeClr val="accent2"/>
                  </a:outerShdw>
                </a:effectLst>
                <a:latin typeface="Cooper Black" panose="0208090404030B020404" pitchFamily="18" charset="0"/>
                <a:ea typeface="+mn-ea"/>
                <a:cs typeface="Aharoni" panose="02010803020104030203" pitchFamily="2" charset="-79"/>
              </a:rPr>
              <a:t>LA SOCIABILIDAD: </a:t>
            </a:r>
            <a:r>
              <a:rPr lang="es-CO" sz="40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ea typeface="+mn-ea"/>
                <a:cs typeface="Aharoni" panose="02010803020104030203" pitchFamily="2" charset="-79"/>
              </a:rPr>
              <a:t>Capacidad natural del hombre para asociarse y tiene que vivir con otros y para los otros, logrando su realización y la de los demás. </a:t>
            </a:r>
            <a:endParaRPr lang="es-EC" dirty="0"/>
          </a:p>
        </p:txBody>
      </p:sp>
    </p:spTree>
    <p:extLst>
      <p:ext uri="{BB962C8B-B14F-4D97-AF65-F5344CB8AC3E}">
        <p14:creationId xmlns:p14="http://schemas.microsoft.com/office/powerpoint/2010/main" val="318620019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sociabilidad human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1"/>
            <a:ext cx="12192001" cy="6893239"/>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0" y="481263"/>
            <a:ext cx="11694695" cy="6411975"/>
          </a:xfrm>
        </p:spPr>
        <p:txBody>
          <a:bodyPr>
            <a:normAutofit fontScale="92500" lnSpcReduction="10000"/>
          </a:bodyPr>
          <a:lstStyle/>
          <a:p>
            <a:pPr algn="just"/>
            <a:r>
              <a:rPr lang="es-CO" sz="3900" b="1" dirty="0">
                <a:ln w="1905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Son muchos los aspectos que enmarcan las potencialidades humanas que posibilitan la autorrealización y se expresan en necesidades como: Identidad, Memoria, Motivación, Afecto, Participación, Creatividad, las cuales dan al ser humano el carácter de unidad dinámica, creciente e íntegra. </a:t>
            </a:r>
            <a:endParaRPr lang="es-EC" sz="3900" dirty="0">
              <a:ln w="19050">
                <a:solidFill>
                  <a:srgbClr val="FF0000"/>
                </a:solidFill>
                <a:prstDash val="solid"/>
              </a:ln>
              <a:latin typeface="Cooper Black" panose="0208090404030B020404" pitchFamily="18" charset="0"/>
            </a:endParaRPr>
          </a:p>
          <a:p>
            <a:pPr marL="0" indent="0" algn="just">
              <a:buNone/>
            </a:pPr>
            <a:endParaRPr lang="es-CO" sz="1500" b="1" dirty="0">
              <a:ln w="28575">
                <a:solidFill>
                  <a:schemeClr val="accent5"/>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pPr algn="just"/>
            <a:r>
              <a:rPr lang="es-CO" sz="3900" b="1" dirty="0">
                <a:ln w="1905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Situándolo en dimensiones que le dan sentido a su ser y a su hacer, mediante el pensamiento que le da la capacidad de transformarse y transformar su entorno. </a:t>
            </a:r>
            <a:r>
              <a:rPr lang="es-CO" sz="3000" b="1" dirty="0">
                <a:ln w="1905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rPr>
              <a:t>(Gn.1, 26; Mt. 23,8; Col. 1,24).</a:t>
            </a:r>
            <a:endParaRPr lang="es-EC" sz="3000" b="1" dirty="0">
              <a:ln w="19050">
                <a:solidFill>
                  <a:srgbClr val="FF0000"/>
                </a:solidFill>
                <a:prstDash val="solid"/>
              </a:ln>
              <a:solidFill>
                <a:srgbClr val="FFFF00"/>
              </a:solidFill>
              <a:effectLst>
                <a:outerShdw blurRad="38100" dist="22860" dir="5400000" algn="tl" rotWithShape="0">
                  <a:srgbClr val="000000">
                    <a:alpha val="30000"/>
                  </a:srgbClr>
                </a:outerShdw>
              </a:effectLst>
              <a:latin typeface="Cooper Black" panose="0208090404030B020404" pitchFamily="18" charset="0"/>
              <a:cs typeface="Aharoni" panose="02010803020104030203" pitchFamily="2" charset="-79"/>
            </a:endParaRPr>
          </a:p>
          <a:p>
            <a:endParaRPr lang="es-EC" dirty="0"/>
          </a:p>
        </p:txBody>
      </p:sp>
    </p:spTree>
    <p:extLst>
      <p:ext uri="{BB962C8B-B14F-4D97-AF65-F5344CB8AC3E}">
        <p14:creationId xmlns:p14="http://schemas.microsoft.com/office/powerpoint/2010/main" val="4201602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Imagen relacionad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80211" y="1906544"/>
            <a:ext cx="12031578" cy="4766972"/>
          </a:xfrm>
          <a:solidFill>
            <a:schemeClr val="accent1">
              <a:lumMod val="20000"/>
              <a:lumOff val="80000"/>
              <a:alpha val="40000"/>
            </a:schemeClr>
          </a:solidFill>
        </p:spPr>
        <p:txBody>
          <a:bodyPr>
            <a:normAutofit fontScale="32500" lnSpcReduction="20000"/>
          </a:bodyPr>
          <a:lstStyle/>
          <a:p>
            <a:pPr lvl="0"/>
            <a:r>
              <a:rPr lang="es-CO" sz="12300" u="sng" dirty="0">
                <a:solidFill>
                  <a:srgbClr val="FF0000"/>
                </a:solidFill>
                <a:effectLst>
                  <a:glow rad="228600">
                    <a:schemeClr val="accent3">
                      <a:satMod val="175000"/>
                      <a:alpha val="40000"/>
                    </a:schemeClr>
                  </a:glow>
                </a:effectLst>
                <a:latin typeface="Aharoni" panose="02010803020104030203" pitchFamily="2" charset="-79"/>
                <a:ea typeface="+mn-ea"/>
                <a:cs typeface="Aharoni" panose="02010803020104030203" pitchFamily="2" charset="-79"/>
              </a:rPr>
              <a:t>La corporal o biológica: </a:t>
            </a:r>
            <a:r>
              <a:rPr lang="es-CO" sz="9500" b="1" cap="all" dirty="0">
                <a:solidFill>
                  <a:schemeClr val="bg1"/>
                </a:solidFill>
                <a:effectLst>
                  <a:glow rad="139700">
                    <a:schemeClr val="accent4">
                      <a:satMod val="175000"/>
                      <a:alpha val="40000"/>
                    </a:schemeClr>
                  </a:glow>
                </a:effectLst>
                <a:latin typeface="Calibri" panose="020F0502020204030204" pitchFamily="34" charset="0"/>
                <a:ea typeface="+mn-ea"/>
                <a:cs typeface="Arial" panose="020B0604020202020204" pitchFamily="34" charset="0"/>
              </a:rPr>
              <a:t>En la que somos iguales a todos los demás seres vivos.</a:t>
            </a:r>
          </a:p>
          <a:p>
            <a:pPr lvl="0"/>
            <a:r>
              <a:rPr lang="es-CO" sz="12300" u="sng" dirty="0">
                <a:solidFill>
                  <a:srgbClr val="FF0000"/>
                </a:solidFill>
                <a:effectLst>
                  <a:glow rad="228600">
                    <a:schemeClr val="accent3">
                      <a:satMod val="175000"/>
                      <a:alpha val="40000"/>
                    </a:schemeClr>
                  </a:glow>
                </a:effectLst>
                <a:latin typeface="Aharoni" panose="02010803020104030203" pitchFamily="2" charset="-79"/>
                <a:ea typeface="+mn-ea"/>
                <a:cs typeface="Aharoni" panose="02010803020104030203" pitchFamily="2" charset="-79"/>
              </a:rPr>
              <a:t>La relacional o social: </a:t>
            </a:r>
            <a:r>
              <a:rPr lang="es-CO" sz="9500" b="1" cap="all"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rPr>
              <a:t>Relaciones interpersonales y convivencia social.</a:t>
            </a:r>
          </a:p>
          <a:p>
            <a:pPr lvl="0"/>
            <a:r>
              <a:rPr lang="es-CO" sz="12300" u="sng" dirty="0">
                <a:solidFill>
                  <a:srgbClr val="FF0000"/>
                </a:solidFill>
                <a:effectLst>
                  <a:glow rad="228600">
                    <a:schemeClr val="accent3">
                      <a:satMod val="175000"/>
                      <a:alpha val="40000"/>
                    </a:schemeClr>
                  </a:glow>
                </a:effectLst>
                <a:latin typeface="Aharoni" panose="02010803020104030203" pitchFamily="2" charset="-79"/>
                <a:ea typeface="+mn-ea"/>
                <a:cs typeface="Aharoni" panose="02010803020104030203" pitchFamily="2" charset="-79"/>
              </a:rPr>
              <a:t>La intelectiva: </a:t>
            </a:r>
            <a:r>
              <a:rPr lang="es-CO" sz="9500" b="1" cap="all"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rPr>
              <a:t>Nos diferencia de los animales, por el pensamiento y la razón.</a:t>
            </a:r>
            <a:endParaRPr lang="es-EC" sz="9500" b="1" cap="all"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endParaRPr>
          </a:p>
          <a:p>
            <a:pPr lvl="0"/>
            <a:r>
              <a:rPr lang="es-CO" sz="12300" u="sng" dirty="0">
                <a:solidFill>
                  <a:srgbClr val="FF0000"/>
                </a:solidFill>
                <a:effectLst>
                  <a:glow rad="228600">
                    <a:schemeClr val="accent3">
                      <a:satMod val="175000"/>
                      <a:alpha val="40000"/>
                    </a:schemeClr>
                  </a:glow>
                </a:effectLst>
                <a:latin typeface="Aharoni" panose="02010803020104030203" pitchFamily="2" charset="-79"/>
                <a:ea typeface="+mn-ea"/>
                <a:cs typeface="Aharoni" panose="02010803020104030203" pitchFamily="2" charset="-79"/>
              </a:rPr>
              <a:t>La ética y moral:</a:t>
            </a:r>
            <a:r>
              <a:rPr lang="es-CO" sz="9500" cap="all" dirty="0">
                <a:solidFill>
                  <a:schemeClr val="bg1"/>
                </a:solidFill>
                <a:effectLst>
                  <a:glow rad="139700">
                    <a:schemeClr val="accent4">
                      <a:satMod val="175000"/>
                      <a:alpha val="40000"/>
                    </a:schemeClr>
                  </a:glow>
                </a:effectLst>
                <a:latin typeface="Bauhaus 93" panose="04030905020B02020C02" pitchFamily="82" charset="0"/>
                <a:ea typeface="+mn-ea"/>
                <a:cs typeface="Aharoni" panose="02010803020104030203" pitchFamily="2" charset="-79"/>
              </a:rPr>
              <a:t> </a:t>
            </a:r>
            <a:r>
              <a:rPr lang="es-CO" sz="9500" b="1" cap="all" dirty="0">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rPr>
              <a:t>Se refiere al actuar con rectitud para el bien común.</a:t>
            </a:r>
            <a:endParaRPr lang="es-EC" sz="9500" b="1" cap="all" dirty="0">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endParaRPr>
          </a:p>
          <a:p>
            <a:pPr lvl="0"/>
            <a:r>
              <a:rPr lang="es-CO" sz="12300" u="sng" dirty="0">
                <a:solidFill>
                  <a:srgbClr val="FF0000"/>
                </a:solidFill>
                <a:effectLst>
                  <a:glow rad="228600">
                    <a:schemeClr val="accent3">
                      <a:satMod val="175000"/>
                      <a:alpha val="40000"/>
                    </a:schemeClr>
                  </a:glow>
                </a:effectLst>
                <a:latin typeface="Aharoni" panose="02010803020104030203" pitchFamily="2" charset="-79"/>
                <a:ea typeface="+mn-ea"/>
                <a:cs typeface="Aharoni" panose="02010803020104030203" pitchFamily="2" charset="-79"/>
              </a:rPr>
              <a:t>La trascendente:</a:t>
            </a:r>
            <a:r>
              <a:rPr lang="es-CO" sz="9500" cap="all" dirty="0">
                <a:solidFill>
                  <a:schemeClr val="bg1"/>
                </a:solidFill>
                <a:effectLst>
                  <a:glow rad="139700">
                    <a:schemeClr val="accent4">
                      <a:satMod val="175000"/>
                      <a:alpha val="40000"/>
                    </a:schemeClr>
                  </a:glow>
                </a:effectLst>
                <a:latin typeface="Bauhaus 93" panose="04030905020B02020C02" pitchFamily="82" charset="0"/>
                <a:ea typeface="+mn-ea"/>
                <a:cs typeface="Aharoni" panose="02010803020104030203" pitchFamily="2" charset="-79"/>
              </a:rPr>
              <a:t> </a:t>
            </a:r>
            <a:r>
              <a:rPr lang="es-CO" sz="9500" b="1" cap="all" dirty="0">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rPr>
              <a:t>Nuestra relación con Dios.</a:t>
            </a:r>
            <a:endParaRPr lang="es-EC" sz="9500" b="1" cap="all" dirty="0">
              <a:effectLst>
                <a:glow rad="139700">
                  <a:schemeClr val="accent4">
                    <a:satMod val="175000"/>
                    <a:alpha val="40000"/>
                  </a:schemeClr>
                </a:glow>
                <a:outerShdw blurRad="38100" dist="38100" dir="2700000" algn="tl">
                  <a:srgbClr val="000000">
                    <a:alpha val="43137"/>
                  </a:srgbClr>
                </a:outerShdw>
              </a:effectLst>
              <a:latin typeface="Calibri" panose="020F0502020204030204" pitchFamily="34" charset="0"/>
              <a:ea typeface="+mn-ea"/>
              <a:cs typeface="Aharoni" panose="02010803020104030203" pitchFamily="2" charset="-79"/>
            </a:endParaRPr>
          </a:p>
        </p:txBody>
      </p:sp>
      <p:sp>
        <p:nvSpPr>
          <p:cNvPr id="4" name="Rectángulo 3"/>
          <p:cNvSpPr/>
          <p:nvPr/>
        </p:nvSpPr>
        <p:spPr>
          <a:xfrm>
            <a:off x="80211" y="72189"/>
            <a:ext cx="12031578" cy="1419727"/>
          </a:xfrm>
          <a:prstGeom prst="rect">
            <a:avLst/>
          </a:prstGeom>
          <a:gradFill>
            <a:gsLst>
              <a:gs pos="0">
                <a:schemeClr val="accent4">
                  <a:tint val="64000"/>
                  <a:lumMod val="118000"/>
                  <a:alpha val="35000"/>
                </a:schemeClr>
              </a:gs>
              <a:gs pos="100000">
                <a:schemeClr val="accent4">
                  <a:tint val="92000"/>
                  <a:alpha val="100000"/>
                  <a:lumMod val="110000"/>
                </a:schemeClr>
              </a:gs>
            </a:gsLst>
          </a:gradFill>
        </p:spPr>
        <p:style>
          <a:lnRef idx="1">
            <a:schemeClr val="accent4"/>
          </a:lnRef>
          <a:fillRef idx="2">
            <a:schemeClr val="accent4"/>
          </a:fillRef>
          <a:effectRef idx="1">
            <a:schemeClr val="accent4"/>
          </a:effectRef>
          <a:fontRef idx="minor">
            <a:schemeClr val="dk1"/>
          </a:fontRef>
        </p:style>
        <p:txBody>
          <a:bodyPr wrap="square">
            <a:spAutoFit/>
          </a:bodyPr>
          <a:lstStyle/>
          <a:p>
            <a:pPr>
              <a:lnSpc>
                <a:spcPts val="3400"/>
              </a:lnSpc>
            </a:pPr>
            <a:r>
              <a:rPr lang="es-CO" sz="3600" dirty="0">
                <a:solidFill>
                  <a:schemeClr val="bg1"/>
                </a:solidFill>
                <a:effectLst>
                  <a:glow rad="228600">
                    <a:schemeClr val="accent3">
                      <a:satMod val="175000"/>
                      <a:alpha val="40000"/>
                    </a:schemeClr>
                  </a:glow>
                </a:effectLst>
                <a:latin typeface="Cooper Black" panose="0208090404030B020404" pitchFamily="18" charset="0"/>
                <a:ea typeface="+mn-ea"/>
                <a:cs typeface="Aharoni" panose="02010803020104030203" pitchFamily="2" charset="-79"/>
              </a:rPr>
              <a:t>Para lograr el desarrollo de todas estas facultades, se debe tener en cuenta las dimensiones humanas vistas anteriormente:</a:t>
            </a:r>
            <a:endParaRPr lang="es-EC" sz="3600" dirty="0">
              <a:solidFill>
                <a:schemeClr val="bg1"/>
              </a:solidFill>
              <a:effectLst>
                <a:glow rad="228600">
                  <a:schemeClr val="accent3">
                    <a:satMod val="175000"/>
                    <a:alpha val="40000"/>
                  </a:schemeClr>
                </a:glow>
              </a:effectLst>
              <a:latin typeface="Cooper Black" panose="0208090404030B020404" pitchFamily="18" charset="0"/>
              <a:ea typeface="+mn-ea"/>
              <a:cs typeface="Aharoni" panose="02010803020104030203" pitchFamily="2" charset="-79"/>
            </a:endParaRPr>
          </a:p>
        </p:txBody>
      </p:sp>
    </p:spTree>
    <p:extLst>
      <p:ext uri="{BB962C8B-B14F-4D97-AF65-F5344CB8AC3E}">
        <p14:creationId xmlns:p14="http://schemas.microsoft.com/office/powerpoint/2010/main" val="35136930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318</TotalTime>
  <Words>715</Words>
  <Application>Microsoft Office PowerPoint</Application>
  <PresentationFormat>Panorámica</PresentationFormat>
  <Paragraphs>36</Paragraphs>
  <Slides>12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Aharoni</vt:lpstr>
      <vt:lpstr>Arial</vt:lpstr>
      <vt:lpstr>Arial Black</vt:lpstr>
      <vt:lpstr>Bauhaus 93</vt:lpstr>
      <vt:lpstr>Calibri</vt:lpstr>
      <vt:lpstr>Century Gothic</vt:lpstr>
      <vt:lpstr>Cooper Black</vt:lpstr>
      <vt:lpstr>Wingdings 3</vt:lpstr>
      <vt:lpstr>Ion</vt:lpstr>
      <vt:lpstr>Presentación de PowerPoint</vt:lpstr>
      <vt:lpstr>LAS POTENCIALIDADES HUMANAS</vt:lpstr>
      <vt:lpstr>Presentación de PowerPoint</vt:lpstr>
      <vt:lpstr>Presentación de PowerPoint</vt:lpstr>
      <vt:lpstr>Presentación de PowerPoint</vt:lpstr>
      <vt:lpstr>Las cuatro Potencialidades son: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 Cabrera</dc:creator>
  <cp:lastModifiedBy>HP</cp:lastModifiedBy>
  <cp:revision>28</cp:revision>
  <dcterms:created xsi:type="dcterms:W3CDTF">2017-01-15T16:20:34Z</dcterms:created>
  <dcterms:modified xsi:type="dcterms:W3CDTF">2021-09-14T02:11:24Z</dcterms:modified>
</cp:coreProperties>
</file>