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276"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4" d="100"/>
          <a:sy n="74"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13/9/2021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87281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13/9/2021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67437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13/9/2021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44096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7EE8D40-F525-42AD-B0AA-8D5158543C34}" type="datetimeFigureOut">
              <a:rPr lang="es-EC" smtClean="0"/>
              <a:t>13/9/2021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251246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7EE8D40-F525-42AD-B0AA-8D5158543C34}" type="datetimeFigureOut">
              <a:rPr lang="es-EC" smtClean="0"/>
              <a:t>13/9/2021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49319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7EE8D40-F525-42AD-B0AA-8D5158543C34}" type="datetimeFigureOut">
              <a:rPr lang="es-EC" smtClean="0"/>
              <a:t>13/9/2021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6640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7EE8D40-F525-42AD-B0AA-8D5158543C34}" type="datetimeFigureOut">
              <a:rPr lang="es-EC" smtClean="0"/>
              <a:t>13/9/2021</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7349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7EE8D40-F525-42AD-B0AA-8D5158543C34}" type="datetimeFigureOut">
              <a:rPr lang="es-EC" smtClean="0"/>
              <a:t>13/9/2021</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30230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EE8D40-F525-42AD-B0AA-8D5158543C34}" type="datetimeFigureOut">
              <a:rPr lang="es-EC" smtClean="0"/>
              <a:t>13/9/2021</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145432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EE8D40-F525-42AD-B0AA-8D5158543C34}" type="datetimeFigureOut">
              <a:rPr lang="es-EC" smtClean="0"/>
              <a:t>13/9/2021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96723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7EE8D40-F525-42AD-B0AA-8D5158543C34}" type="datetimeFigureOut">
              <a:rPr lang="es-EC" smtClean="0"/>
              <a:t>13/9/2021</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2681213F-A2D7-41F0-9A2F-B400612FC318}" type="slidenum">
              <a:rPr lang="es-EC" smtClean="0"/>
              <a:t>‹Nº›</a:t>
            </a:fld>
            <a:endParaRPr lang="es-EC"/>
          </a:p>
        </p:txBody>
      </p:sp>
    </p:spTree>
    <p:extLst>
      <p:ext uri="{BB962C8B-B14F-4D97-AF65-F5344CB8AC3E}">
        <p14:creationId xmlns:p14="http://schemas.microsoft.com/office/powerpoint/2010/main" val="330694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8D40-F525-42AD-B0AA-8D5158543C34}" type="datetimeFigureOut">
              <a:rPr lang="es-EC" smtClean="0"/>
              <a:t>13/9/2021</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1213F-A2D7-41F0-9A2F-B400612FC318}" type="slidenum">
              <a:rPr lang="es-EC" smtClean="0"/>
              <a:t>‹Nº›</a:t>
            </a:fld>
            <a:endParaRPr lang="es-EC"/>
          </a:p>
        </p:txBody>
      </p:sp>
    </p:spTree>
    <p:extLst>
      <p:ext uri="{BB962C8B-B14F-4D97-AF65-F5344CB8AC3E}">
        <p14:creationId xmlns:p14="http://schemas.microsoft.com/office/powerpoint/2010/main" val="338018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amvi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0" cy="6861254"/>
          </a:xfrm>
          <a:prstGeom prst="rect">
            <a:avLst/>
          </a:prstGeom>
          <a:noFill/>
          <a:ln>
            <a:noFill/>
          </a:ln>
          <a:effectLst>
            <a:outerShdw dist="5388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txBox="1">
            <a:spLocks/>
          </p:cNvSpPr>
          <p:nvPr/>
        </p:nvSpPr>
        <p:spPr>
          <a:xfrm>
            <a:off x="142240" y="1012900"/>
            <a:ext cx="11115040" cy="1573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b="1" dirty="0">
                <a:ln w="57150">
                  <a:solidFill>
                    <a:schemeClr val="tx1"/>
                  </a:solidFill>
                </a:ln>
                <a:effectLst>
                  <a:glow rad="228600">
                    <a:schemeClr val="accent3">
                      <a:satMod val="175000"/>
                      <a:alpha val="40000"/>
                    </a:schemeClr>
                  </a:glow>
                </a:effectLst>
              </a:rPr>
              <a:t/>
            </a:r>
            <a:br>
              <a:rPr lang="es-EC" b="1" dirty="0">
                <a:ln w="57150">
                  <a:solidFill>
                    <a:schemeClr val="tx1"/>
                  </a:solidFill>
                </a:ln>
                <a:effectLst>
                  <a:glow rad="228600">
                    <a:schemeClr val="accent3">
                      <a:satMod val="175000"/>
                      <a:alpha val="40000"/>
                    </a:schemeClr>
                  </a:glow>
                </a:effectLst>
              </a:rPr>
            </a:br>
            <a:r>
              <a:rPr lang="es-EC" b="1" dirty="0">
                <a:ln w="57150">
                  <a:solidFill>
                    <a:schemeClr val="tx1"/>
                  </a:solidFill>
                </a:ln>
                <a:effectLst>
                  <a:glow rad="228600">
                    <a:schemeClr val="accent3">
                      <a:satMod val="175000"/>
                      <a:alpha val="40000"/>
                    </a:schemeClr>
                  </a:glow>
                </a:effectLst>
              </a:rPr>
              <a:t/>
            </a:r>
            <a:br>
              <a:rPr lang="es-EC" b="1" dirty="0">
                <a:ln w="57150">
                  <a:solidFill>
                    <a:schemeClr val="tx1"/>
                  </a:solidFill>
                </a:ln>
                <a:effectLst>
                  <a:glow rad="228600">
                    <a:schemeClr val="accent3">
                      <a:satMod val="175000"/>
                      <a:alpha val="40000"/>
                    </a:schemeClr>
                  </a:glow>
                </a:effectLst>
              </a:rPr>
            </a:br>
            <a:r>
              <a:rPr lang="es-EC" b="1" dirty="0">
                <a:ln w="57150">
                  <a:solidFill>
                    <a:schemeClr val="tx1"/>
                  </a:solidFill>
                </a:ln>
                <a:effectLst>
                  <a:glow rad="228600">
                    <a:schemeClr val="accent3">
                      <a:satMod val="175000"/>
                      <a:alpha val="40000"/>
                    </a:schemeClr>
                  </a:glow>
                </a:effectLst>
              </a:rPr>
              <a:t/>
            </a:r>
            <a:br>
              <a:rPr lang="es-EC" b="1" dirty="0">
                <a:ln w="57150">
                  <a:solidFill>
                    <a:schemeClr val="tx1"/>
                  </a:solidFill>
                </a:ln>
                <a:effectLst>
                  <a:glow rad="228600">
                    <a:schemeClr val="accent3">
                      <a:satMod val="175000"/>
                      <a:alpha val="40000"/>
                    </a:schemeClr>
                  </a:glow>
                </a:effectLst>
              </a:rPr>
            </a:br>
            <a:endParaRPr lang="es-EC" b="1" dirty="0">
              <a:ln w="57150">
                <a:solidFill>
                  <a:schemeClr val="tx1"/>
                </a:solidFill>
              </a:ln>
              <a:effectLst>
                <a:glow rad="228600">
                  <a:schemeClr val="accent3">
                    <a:satMod val="175000"/>
                    <a:alpha val="40000"/>
                  </a:schemeClr>
                </a:glow>
              </a:effectLst>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endParaRPr lang="es-EC" sz="7200" b="1" dirty="0">
              <a:ln w="57150">
                <a:solidFill>
                  <a:schemeClr val="tx1"/>
                </a:solidFill>
              </a:ln>
              <a:solidFill>
                <a:srgbClr val="FFFF00"/>
              </a:solidFill>
              <a:effectLst>
                <a:glow rad="228600">
                  <a:schemeClr val="accent3">
                    <a:satMod val="175000"/>
                    <a:alpha val="40000"/>
                  </a:schemeClr>
                </a:glow>
              </a:effectLst>
              <a:latin typeface="Cooper Black" panose="0208090404030B020404" pitchFamily="18" charset="0"/>
            </a:endParaRPr>
          </a:p>
          <a:p>
            <a:pPr algn="l"/>
            <a:r>
              <a:rPr lang="es-EC"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
            </a:r>
            <a:br>
              <a:rPr lang="es-EC"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EJE III </a:t>
            </a:r>
          </a:p>
          <a:p>
            <a:pPr algn="l"/>
            <a:r>
              <a:rPr lang="es-EC" sz="66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Formación Vicentina</a:t>
            </a:r>
            <a:r>
              <a:rPr lang="es-EC" sz="6600" b="1" dirty="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rPr>
              <a:t/>
            </a:r>
            <a:br>
              <a:rPr lang="es-EC" sz="6600" b="1" dirty="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rPr>
            </a:br>
            <a:endParaRPr lang="es-EC" sz="6600" b="1" dirty="0">
              <a:ln w="57150">
                <a:solidFill>
                  <a:schemeClr val="accent2"/>
                </a:solidFill>
                <a:prstDash val="solid"/>
              </a:ln>
              <a:solidFill>
                <a:srgbClr val="FFFF00"/>
              </a:solidFill>
              <a:effectLst>
                <a:glow rad="228600">
                  <a:schemeClr val="accent3">
                    <a:satMod val="175000"/>
                    <a:alpha val="40000"/>
                  </a:schemeClr>
                </a:glow>
                <a:outerShdw dist="38100" dir="2700000" algn="tl" rotWithShape="0">
                  <a:schemeClr val="accent2"/>
                </a:outerShdw>
              </a:effectLst>
            </a:endParaRPr>
          </a:p>
        </p:txBody>
      </p:sp>
      <p:sp>
        <p:nvSpPr>
          <p:cNvPr id="6" name="Subtítulo 2"/>
          <p:cNvSpPr>
            <a:spLocks noGrp="1"/>
          </p:cNvSpPr>
          <p:nvPr>
            <p:ph type="subTitle" idx="1"/>
          </p:nvPr>
        </p:nvSpPr>
        <p:spPr>
          <a:xfrm>
            <a:off x="142240" y="2586380"/>
            <a:ext cx="11866880" cy="4271620"/>
          </a:xfrm>
        </p:spPr>
        <p:txBody>
          <a:bodyPr>
            <a:noAutofit/>
          </a:bodyPr>
          <a:lstStyle/>
          <a:p>
            <a:r>
              <a:rPr lang="es-ES" sz="72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              Tema 5</a:t>
            </a:r>
          </a:p>
          <a:p>
            <a:pPr algn="ctr"/>
            <a:r>
              <a:rPr lang="es-ES" sz="72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 </a:t>
            </a:r>
          </a:p>
          <a:p>
            <a:r>
              <a:rPr lang="es-CO" sz="66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SANTOS DE LA FAMILIA VICENTINA</a:t>
            </a:r>
            <a:r>
              <a:rPr lang="es-EC" sz="6600" b="1" dirty="0">
                <a:ln w="5715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 </a:t>
            </a:r>
          </a:p>
          <a:p>
            <a:endParaRPr lang="es-EC" sz="60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endParaRPr>
          </a:p>
        </p:txBody>
      </p:sp>
    </p:spTree>
    <p:extLst>
      <p:ext uri="{BB962C8B-B14F-4D97-AF65-F5344CB8AC3E}">
        <p14:creationId xmlns:p14="http://schemas.microsoft.com/office/powerpoint/2010/main" val="32004992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ircle(in)">
                                      <p:cBhvr>
                                        <p:cTn id="30" dur="2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circle(in)">
                                      <p:cBhvr>
                                        <p:cTn id="35" dur="2000"/>
                                        <p:tgtEl>
                                          <p:spTgt spid="6">
                                            <p:txEl>
                                              <p:pRg st="2" end="2"/>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22600"/>
            <a:ext cx="12182390" cy="936179"/>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FRANCISCO REGIS CLET …….</a:t>
            </a:r>
          </a:p>
        </p:txBody>
      </p:sp>
      <p:sp>
        <p:nvSpPr>
          <p:cNvPr id="3" name="Marcador de contenido 2"/>
          <p:cNvSpPr>
            <a:spLocks noGrp="1"/>
          </p:cNvSpPr>
          <p:nvPr>
            <p:ph idx="1"/>
          </p:nvPr>
        </p:nvSpPr>
        <p:spPr>
          <a:xfrm>
            <a:off x="2743200" y="1058779"/>
            <a:ext cx="9410465" cy="3704891"/>
          </a:xfrm>
        </p:spPr>
        <p:txBody>
          <a:bodyPr>
            <a:noAutofit/>
          </a:bodyPr>
          <a:lstStyle/>
          <a:p>
            <a:pPr marL="0" indent="0" algn="just">
              <a:buNone/>
            </a:pPr>
            <a:r>
              <a:rPr lang="es-EC" sz="4000" dirty="0"/>
              <a:t>Una violenta persecución contra los cristianos le obligó a huir de su pobre casa.</a:t>
            </a:r>
          </a:p>
          <a:p>
            <a:pPr marL="0" indent="0" algn="just">
              <a:buNone/>
            </a:pPr>
            <a:r>
              <a:rPr lang="es-EC" sz="4000" dirty="0"/>
              <a:t>Traicionado por un cristiano apóstata, a cambio de 30 monedas, fue sometido a infinidad de vejaciones y sufrimientos, que soportó sin la menor queja.</a:t>
            </a:r>
          </a:p>
          <a:p>
            <a:pPr marL="0" indent="0" algn="just">
              <a:buNone/>
            </a:pPr>
            <a:r>
              <a:rPr lang="es-CO" sz="4000" dirty="0"/>
              <a:t>Fue condenado a morir estrangulado. </a:t>
            </a:r>
            <a:endParaRPr lang="es-EC" sz="4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texto 5"/>
          <p:cNvSpPr>
            <a:spLocks noGrp="1"/>
          </p:cNvSpPr>
          <p:nvPr>
            <p:ph type="body" sz="half" idx="2"/>
          </p:nvPr>
        </p:nvSpPr>
        <p:spPr>
          <a:xfrm>
            <a:off x="-38335" y="5581522"/>
            <a:ext cx="12192000" cy="1099217"/>
          </a:xfrm>
        </p:spPr>
        <p:txBody>
          <a:bodyPr>
            <a:noAutofit/>
          </a:bodyPr>
          <a:lstStyle/>
          <a:p>
            <a:r>
              <a:rPr lang="es-CO" sz="4000" dirty="0"/>
              <a:t>Atado a una cruz, se cumplió la sentencia el 18 de febrero de 1820. </a:t>
            </a:r>
            <a:endParaRPr lang="es-EC" sz="4000"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274720" y="1155867"/>
            <a:ext cx="2468480" cy="4415448"/>
          </a:xfrm>
          <a:prstGeom prst="rect">
            <a:avLst/>
          </a:prstGeom>
        </p:spPr>
      </p:pic>
    </p:spTree>
    <p:extLst>
      <p:ext uri="{BB962C8B-B14F-4D97-AF65-F5344CB8AC3E}">
        <p14:creationId xmlns:p14="http://schemas.microsoft.com/office/powerpoint/2010/main" val="392315578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22600"/>
            <a:ext cx="12182390" cy="936179"/>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6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GABRIEL PERBOYRE</a:t>
            </a:r>
          </a:p>
        </p:txBody>
      </p:sp>
      <p:sp>
        <p:nvSpPr>
          <p:cNvPr id="3" name="Marcador de contenido 2"/>
          <p:cNvSpPr>
            <a:spLocks noGrp="1"/>
          </p:cNvSpPr>
          <p:nvPr>
            <p:ph idx="1"/>
          </p:nvPr>
        </p:nvSpPr>
        <p:spPr>
          <a:xfrm>
            <a:off x="3128210" y="1045699"/>
            <a:ext cx="9025454" cy="4579202"/>
          </a:xfrm>
        </p:spPr>
        <p:txBody>
          <a:bodyPr>
            <a:noAutofit/>
          </a:bodyPr>
          <a:lstStyle/>
          <a:p>
            <a:pPr marL="0" indent="0" algn="just">
              <a:buNone/>
            </a:pPr>
            <a:r>
              <a:rPr lang="es-EC" sz="4000" dirty="0"/>
              <a:t>Presbítero y mártir (1802-1840).</a:t>
            </a:r>
          </a:p>
          <a:p>
            <a:pPr marL="0" indent="0" algn="just">
              <a:buNone/>
            </a:pPr>
            <a:r>
              <a:rPr lang="es-EC" sz="4000" dirty="0"/>
              <a:t>Comienza el Seminario Interno en diciembre de 1818. En septiembre de 1826 recibe la ordenación sacerdotal. </a:t>
            </a:r>
          </a:p>
          <a:p>
            <a:pPr marL="0" indent="0" algn="just">
              <a:buNone/>
            </a:pPr>
            <a:r>
              <a:rPr lang="es-EC" sz="4000" dirty="0"/>
              <a:t>Insiste en ser enviado a misiones, tras los pasos de San Francisco Regis </a:t>
            </a:r>
            <a:r>
              <a:rPr lang="es-EC" sz="4000" dirty="0" err="1"/>
              <a:t>Clet</a:t>
            </a:r>
            <a:r>
              <a:rPr lang="es-EC" sz="4000" dirty="0"/>
              <a:t>.   En 1835 es destinado a China continental y el 29 de agosto desembarca en Macao. </a:t>
            </a:r>
            <a:endParaRPr lang="es-EC" sz="4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texto 5"/>
          <p:cNvSpPr>
            <a:spLocks noGrp="1"/>
          </p:cNvSpPr>
          <p:nvPr>
            <p:ph type="body" sz="half" idx="2"/>
          </p:nvPr>
        </p:nvSpPr>
        <p:spPr>
          <a:xfrm>
            <a:off x="-38336" y="5758782"/>
            <a:ext cx="12192000" cy="1099217"/>
          </a:xfrm>
        </p:spPr>
        <p:txBody>
          <a:bodyPr>
            <a:noAutofit/>
          </a:bodyPr>
          <a:lstStyle/>
          <a:p>
            <a:r>
              <a:rPr lang="es-EC" sz="4000" dirty="0"/>
              <a:t>Durante 5 años trabaja infatigablemente en la misión, en medio de dificultades y persecuciones.</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31545" y="1179580"/>
            <a:ext cx="3159755" cy="4311441"/>
          </a:xfrm>
          <a:prstGeom prst="rect">
            <a:avLst/>
          </a:prstGeom>
        </p:spPr>
      </p:pic>
    </p:spTree>
    <p:extLst>
      <p:ext uri="{BB962C8B-B14F-4D97-AF65-F5344CB8AC3E}">
        <p14:creationId xmlns:p14="http://schemas.microsoft.com/office/powerpoint/2010/main" val="147596516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0"/>
            <a:ext cx="12144055" cy="7800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GABRIEL PERBOYRE …….</a:t>
            </a:r>
          </a:p>
        </p:txBody>
      </p:sp>
      <p:sp>
        <p:nvSpPr>
          <p:cNvPr id="3" name="Marcador de contenido 2"/>
          <p:cNvSpPr>
            <a:spLocks noGrp="1"/>
          </p:cNvSpPr>
          <p:nvPr>
            <p:ph idx="1"/>
          </p:nvPr>
        </p:nvSpPr>
        <p:spPr>
          <a:xfrm>
            <a:off x="3128210" y="1045699"/>
            <a:ext cx="9025454" cy="4579202"/>
          </a:xfrm>
        </p:spPr>
        <p:txBody>
          <a:bodyPr>
            <a:noAutofit/>
          </a:bodyPr>
          <a:lstStyle/>
          <a:p>
            <a:pPr marL="0" indent="0" algn="just">
              <a:buNone/>
            </a:pPr>
            <a:r>
              <a:rPr lang="es-EC" sz="4000" dirty="0"/>
              <a:t>Se le concedió la gracia de "participar de manera singular en el misterio de la Cruz".</a:t>
            </a:r>
          </a:p>
          <a:p>
            <a:pPr marL="0" indent="0" algn="just">
              <a:buNone/>
            </a:pPr>
            <a:r>
              <a:rPr lang="es-EC" sz="4000" dirty="0"/>
              <a:t>Su arresto, su juicio y su condena reproducen la dolorosa pasión de Cristo. Murió en la cruz como Él.</a:t>
            </a:r>
          </a:p>
          <a:p>
            <a:pPr marL="0" indent="0" algn="just">
              <a:buNone/>
            </a:pPr>
            <a:r>
              <a:rPr lang="es-EC" sz="4000" dirty="0"/>
              <a:t>Decía el santo: “No podemos alcanzar la salvación más que conformándonos a Jesucristo”.</a:t>
            </a:r>
          </a:p>
        </p:txBody>
      </p:sp>
      <p:sp>
        <p:nvSpPr>
          <p:cNvPr id="6" name="Marcador de texto 5"/>
          <p:cNvSpPr>
            <a:spLocks noGrp="1"/>
          </p:cNvSpPr>
          <p:nvPr>
            <p:ph type="body" sz="half" idx="2"/>
          </p:nvPr>
        </p:nvSpPr>
        <p:spPr>
          <a:xfrm>
            <a:off x="-38336" y="5758782"/>
            <a:ext cx="12192000" cy="1099217"/>
          </a:xfrm>
        </p:spPr>
        <p:txBody>
          <a:bodyPr>
            <a:noAutofit/>
          </a:bodyPr>
          <a:lstStyle/>
          <a:p>
            <a:r>
              <a:rPr lang="es-EC" sz="4000" dirty="0"/>
              <a:t>“Cuando hayamos muerto, …..  se nos preguntará si nos preocupamos de comprender a Jesucristo e imitarle”.</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47944" y="913906"/>
            <a:ext cx="3080266" cy="4710995"/>
          </a:xfrm>
          <a:prstGeom prst="rect">
            <a:avLst/>
          </a:prstGeom>
        </p:spPr>
      </p:pic>
    </p:spTree>
    <p:extLst>
      <p:ext uri="{BB962C8B-B14F-4D97-AF65-F5344CB8AC3E}">
        <p14:creationId xmlns:p14="http://schemas.microsoft.com/office/powerpoint/2010/main" val="124469968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1917279" cy="818147"/>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GABRIEL PERBOYRE …….</a:t>
            </a:r>
          </a:p>
        </p:txBody>
      </p:sp>
      <p:sp>
        <p:nvSpPr>
          <p:cNvPr id="3" name="Marcador de contenido 2"/>
          <p:cNvSpPr>
            <a:spLocks noGrp="1"/>
          </p:cNvSpPr>
          <p:nvPr>
            <p:ph idx="1"/>
          </p:nvPr>
        </p:nvSpPr>
        <p:spPr>
          <a:xfrm>
            <a:off x="0" y="818147"/>
            <a:ext cx="12144055" cy="4579202"/>
          </a:xfrm>
        </p:spPr>
        <p:txBody>
          <a:bodyPr>
            <a:noAutofit/>
          </a:bodyPr>
          <a:lstStyle/>
          <a:p>
            <a:pPr marL="0" indent="0" algn="just">
              <a:buNone/>
            </a:pPr>
            <a:r>
              <a:rPr lang="es-EC" sz="4000" dirty="0"/>
              <a:t>Fracción de una oración compuesta por el Santo:</a:t>
            </a:r>
          </a:p>
          <a:p>
            <a:pPr marL="0" indent="0" algn="just">
              <a:buNone/>
            </a:pPr>
            <a:endParaRPr lang="es-EC" sz="1200" dirty="0"/>
          </a:p>
          <a:p>
            <a:pPr marL="0" indent="0" algn="just">
              <a:buNone/>
            </a:pPr>
            <a:r>
              <a:rPr lang="es-EC" sz="4000" dirty="0"/>
              <a:t>¡Oh mi Salvador divino! Por tu omnipotencia, por tu misericordia infinita, haz que yo pueda cambiar y transformarme en Ti; que mis manos sean tus manos y mi lengua tu lengua; que mi cuerpo y mis sentidos no sirvan sino para tu gloria. Pero ante todo, transforma mi alma y todas sus potencias: que mi memoria, mi inteligencia, mi voluntad, sean como tu memoria, tu inteligencia, tu voluntad; que mis actos y mis sentimientos sean como los tuyos……</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266712480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31793"/>
            <a:ext cx="12144055" cy="7800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6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ISABEL ANA SETON</a:t>
            </a:r>
          </a:p>
        </p:txBody>
      </p:sp>
      <p:sp>
        <p:nvSpPr>
          <p:cNvPr id="3" name="Marcador de contenido 2"/>
          <p:cNvSpPr>
            <a:spLocks noGrp="1"/>
          </p:cNvSpPr>
          <p:nvPr>
            <p:ph idx="1"/>
          </p:nvPr>
        </p:nvSpPr>
        <p:spPr>
          <a:xfrm>
            <a:off x="-28726" y="859923"/>
            <a:ext cx="9025454" cy="4579202"/>
          </a:xfrm>
        </p:spPr>
        <p:txBody>
          <a:bodyPr>
            <a:noAutofit/>
          </a:bodyPr>
          <a:lstStyle/>
          <a:p>
            <a:pPr marL="0" indent="0" algn="just">
              <a:buNone/>
            </a:pPr>
            <a:r>
              <a:rPr lang="es-EC" sz="4000" dirty="0"/>
              <a:t>Nace en Nueva York el 28 de agosto de 1774. Contrae matrimonio a la edad de veinte años y llega a tener cinco hijos. El 27 de diciembre de 1803 enviuda.</a:t>
            </a:r>
          </a:p>
          <a:p>
            <a:pPr marL="0" indent="0" algn="just">
              <a:buNone/>
            </a:pPr>
            <a:r>
              <a:rPr lang="es-EC" sz="4000" dirty="0"/>
              <a:t>Abraza el catolicismo el 14 de marzo de 1805, lo cual supone para ella múltiples pruebas, tanto interiores como exteriores.</a:t>
            </a:r>
          </a:p>
        </p:txBody>
      </p:sp>
      <p:sp>
        <p:nvSpPr>
          <p:cNvPr id="6" name="Marcador de texto 5"/>
          <p:cNvSpPr>
            <a:spLocks noGrp="1"/>
          </p:cNvSpPr>
          <p:nvPr>
            <p:ph type="body" sz="half" idx="2"/>
          </p:nvPr>
        </p:nvSpPr>
        <p:spPr>
          <a:xfrm>
            <a:off x="9609" y="5055594"/>
            <a:ext cx="12192000" cy="1734006"/>
          </a:xfrm>
        </p:spPr>
        <p:txBody>
          <a:bodyPr>
            <a:noAutofit/>
          </a:bodyPr>
          <a:lstStyle/>
          <a:p>
            <a:r>
              <a:rPr lang="es-EC" sz="4000" dirty="0"/>
              <a:t>Funda en Baltimore en 1809 el Instituto de Hermanas de la Caridad de San José, renovando en suelo americano la gesta de San Vicente y Santa Luisa. </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9035062" y="911818"/>
            <a:ext cx="3118601" cy="4078295"/>
          </a:xfrm>
          <a:prstGeom prst="rect">
            <a:avLst/>
          </a:prstGeom>
        </p:spPr>
      </p:pic>
    </p:spTree>
    <p:extLst>
      <p:ext uri="{BB962C8B-B14F-4D97-AF65-F5344CB8AC3E}">
        <p14:creationId xmlns:p14="http://schemas.microsoft.com/office/powerpoint/2010/main" val="145445569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48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JUANA ANTIDA THOURET </a:t>
            </a:r>
            <a:endParaRPr lang="es-EC"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28726" y="859923"/>
            <a:ext cx="9025454" cy="4579202"/>
          </a:xfrm>
        </p:spPr>
        <p:txBody>
          <a:bodyPr>
            <a:noAutofit/>
          </a:bodyPr>
          <a:lstStyle/>
          <a:p>
            <a:pPr marL="0" indent="0" algn="just">
              <a:buNone/>
            </a:pPr>
            <a:r>
              <a:rPr lang="es-EC" sz="4000" dirty="0"/>
              <a:t>Nace el 27 de noviembre de 1765. En 1787 ingresa en la Compañía de las Hijas de la Caridad, en la que permanece hasta 1793, año en que se disuelve la comunidad a consecuencia de la Revolución Francesa.</a:t>
            </a:r>
          </a:p>
          <a:p>
            <a:pPr marL="0" indent="0" algn="just">
              <a:buNone/>
            </a:pPr>
            <a:r>
              <a:rPr lang="es-EC" sz="4000" dirty="0"/>
              <a:t>Amainada la Revolución, funda la Congregación de las Hermanas de la Caridad, en 1799. </a:t>
            </a:r>
          </a:p>
          <a:p>
            <a:pPr marL="0" indent="0" algn="just">
              <a:buNone/>
            </a:pPr>
            <a:endParaRPr lang="es-EC" sz="4000" dirty="0"/>
          </a:p>
        </p:txBody>
      </p:sp>
      <p:sp>
        <p:nvSpPr>
          <p:cNvPr id="6" name="Marcador de texto 5"/>
          <p:cNvSpPr>
            <a:spLocks noGrp="1"/>
          </p:cNvSpPr>
          <p:nvPr>
            <p:ph type="body" sz="half" idx="2"/>
          </p:nvPr>
        </p:nvSpPr>
        <p:spPr>
          <a:xfrm>
            <a:off x="0" y="5439125"/>
            <a:ext cx="12192000" cy="1124611"/>
          </a:xfrm>
        </p:spPr>
        <p:txBody>
          <a:bodyPr>
            <a:noAutofit/>
          </a:bodyPr>
          <a:lstStyle/>
          <a:p>
            <a:r>
              <a:rPr lang="es-EC" sz="4000" dirty="0"/>
              <a:t>Ello le trajo nuevas pruebas y persecuciones, de las cuales salió victoriosa gracias a la fe y el amor de Jesucristo.</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8967541" y="859923"/>
            <a:ext cx="3186123" cy="4237854"/>
          </a:xfrm>
          <a:prstGeom prst="rect">
            <a:avLst/>
          </a:prstGeom>
        </p:spPr>
      </p:pic>
    </p:spTree>
    <p:extLst>
      <p:ext uri="{BB962C8B-B14F-4D97-AF65-F5344CB8AC3E}">
        <p14:creationId xmlns:p14="http://schemas.microsoft.com/office/powerpoint/2010/main" val="5245375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BEATO FEDERICO OZANAM</a:t>
            </a:r>
            <a:endParaRPr lang="es-EC"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166545" y="960796"/>
            <a:ext cx="9025454" cy="4579202"/>
          </a:xfrm>
        </p:spPr>
        <p:txBody>
          <a:bodyPr>
            <a:noAutofit/>
          </a:bodyPr>
          <a:lstStyle/>
          <a:p>
            <a:pPr marL="0" indent="0" algn="just">
              <a:buNone/>
            </a:pPr>
            <a:r>
              <a:rPr lang="es-EC" sz="4000" dirty="0"/>
              <a:t>Nació en Milán, el 23 de abril de 1813. Después de una epidemia de cólera en París, su Fe le hace reaccionar: con la ayuda de la Hermana </a:t>
            </a:r>
            <a:r>
              <a:rPr lang="es-EC" sz="4000" dirty="0" err="1"/>
              <a:t>Rosalia</a:t>
            </a:r>
            <a:r>
              <a:rPr lang="es-EC" sz="4000" dirty="0"/>
              <a:t> Rendú, Hija de la Caridad, de </a:t>
            </a:r>
            <a:r>
              <a:rPr lang="es-EC" sz="4000" dirty="0" err="1"/>
              <a:t>Emmanuelle</a:t>
            </a:r>
            <a:r>
              <a:rPr lang="es-EC" sz="4000" dirty="0"/>
              <a:t> </a:t>
            </a:r>
            <a:r>
              <a:rPr lang="es-EC" sz="4000" dirty="0" err="1"/>
              <a:t>Bailly</a:t>
            </a:r>
            <a:r>
              <a:rPr lang="es-EC" sz="4000" dirty="0"/>
              <a:t>, periodista católico y de cinco amigos, fundó en 1833, las Conferencias de San Vicente de Paúl. </a:t>
            </a:r>
          </a:p>
        </p:txBody>
      </p:sp>
      <p:sp>
        <p:nvSpPr>
          <p:cNvPr id="6" name="Marcador de texto 5"/>
          <p:cNvSpPr>
            <a:spLocks noGrp="1"/>
          </p:cNvSpPr>
          <p:nvPr>
            <p:ph type="body" sz="half" idx="2"/>
          </p:nvPr>
        </p:nvSpPr>
        <p:spPr>
          <a:xfrm>
            <a:off x="0" y="5733389"/>
            <a:ext cx="12192000" cy="1124611"/>
          </a:xfrm>
        </p:spPr>
        <p:txBody>
          <a:bodyPr>
            <a:noAutofit/>
          </a:bodyPr>
          <a:lstStyle/>
          <a:p>
            <a:r>
              <a:rPr lang="es-EC" sz="4000" dirty="0"/>
              <a:t>“Me gustaría encerrar el mundo entero en  una red de caridad” .</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17327" y="1052890"/>
            <a:ext cx="3183871" cy="4245163"/>
          </a:xfrm>
          <a:prstGeom prst="rect">
            <a:avLst/>
          </a:prstGeom>
        </p:spPr>
      </p:pic>
    </p:spTree>
    <p:extLst>
      <p:ext uri="{BB962C8B-B14F-4D97-AF65-F5344CB8AC3E}">
        <p14:creationId xmlns:p14="http://schemas.microsoft.com/office/powerpoint/2010/main" val="84517830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BEATO CEFERINO JIMÉNEZ</a:t>
            </a:r>
            <a:endParaRPr lang="es-EC"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305175" y="1019100"/>
            <a:ext cx="8612104" cy="4360903"/>
          </a:xfrm>
        </p:spPr>
        <p:txBody>
          <a:bodyPr>
            <a:noAutofit/>
          </a:bodyPr>
          <a:lstStyle/>
          <a:p>
            <a:pPr marL="0" indent="0" algn="just">
              <a:buNone/>
            </a:pPr>
            <a:r>
              <a:rPr lang="es-EC" sz="4000" dirty="0"/>
              <a:t>"¡Viva Cristo Rey!" Fueron las últimas palabras del gitano Ceferino Jiménez Malla la noche del 2 de agosto de 1936, en la que fue fusilado por milicias republicanas durante la guerra civil española. </a:t>
            </a:r>
          </a:p>
          <a:p>
            <a:pPr marL="0" indent="0" algn="just">
              <a:buNone/>
            </a:pPr>
            <a:r>
              <a:rPr lang="es-EC" sz="4000" dirty="0"/>
              <a:t>"Era algo increíble”, informa un soldado testigo de los hechos, hoy cura en una</a:t>
            </a:r>
          </a:p>
        </p:txBody>
      </p:sp>
      <p:sp>
        <p:nvSpPr>
          <p:cNvPr id="6" name="Marcador de texto 5"/>
          <p:cNvSpPr>
            <a:spLocks noGrp="1"/>
          </p:cNvSpPr>
          <p:nvPr>
            <p:ph type="body" sz="half" idx="2"/>
          </p:nvPr>
        </p:nvSpPr>
        <p:spPr>
          <a:xfrm>
            <a:off x="-1" y="5556696"/>
            <a:ext cx="12192000" cy="1124611"/>
          </a:xfrm>
        </p:spPr>
        <p:txBody>
          <a:bodyPr>
            <a:noAutofit/>
          </a:bodyPr>
          <a:lstStyle/>
          <a:p>
            <a:r>
              <a:rPr lang="es-EC" sz="4000" dirty="0"/>
              <a:t>iglesia de Zaragoza, "avanzaban gozosos como si fuesen a una fiesta. No dejaban de cantar y recitar oraciones". </a:t>
            </a:r>
            <a:endParaRPr lang="es-EC" sz="4000" b="1"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0" y="911818"/>
            <a:ext cx="3305175" cy="4114800"/>
          </a:xfrm>
          <a:prstGeom prst="rect">
            <a:avLst/>
          </a:prstGeom>
        </p:spPr>
      </p:pic>
    </p:spTree>
    <p:extLst>
      <p:ext uri="{BB962C8B-B14F-4D97-AF65-F5344CB8AC3E}">
        <p14:creationId xmlns:p14="http://schemas.microsoft.com/office/powerpoint/2010/main" val="222427598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CO"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BEATA SOR ROSALIE RENDÚ</a:t>
            </a:r>
            <a:endParaRPr lang="es-EC"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305175" y="1019100"/>
            <a:ext cx="8612104" cy="4360903"/>
          </a:xfrm>
        </p:spPr>
        <p:txBody>
          <a:bodyPr>
            <a:noAutofit/>
          </a:bodyPr>
          <a:lstStyle/>
          <a:p>
            <a:pPr marL="0" indent="0" algn="just">
              <a:buNone/>
            </a:pPr>
            <a:r>
              <a:rPr lang="es-EC" sz="4000" dirty="0"/>
              <a:t>Nació en Francia, el 9 de septiembre de 1786.</a:t>
            </a:r>
          </a:p>
          <a:p>
            <a:pPr marL="0" indent="0" algn="just">
              <a:buNone/>
            </a:pPr>
            <a:r>
              <a:rPr lang="es-EC" sz="4000" dirty="0"/>
              <a:t>Tenía sólo 16 años cuando se entregó a Dios y a los pobres ingresando en la Compañía de las Hijas de la Caridad, un 25 de mayo de 1802. Durante toda su larga vida pudieron verse reflejadas en ella las virtudes de San Vicente de Paúl. </a:t>
            </a:r>
          </a:p>
        </p:txBody>
      </p:sp>
      <p:sp>
        <p:nvSpPr>
          <p:cNvPr id="6" name="Marcador de texto 5"/>
          <p:cNvSpPr>
            <a:spLocks noGrp="1"/>
          </p:cNvSpPr>
          <p:nvPr>
            <p:ph type="body" sz="half" idx="2"/>
          </p:nvPr>
        </p:nvSpPr>
        <p:spPr>
          <a:xfrm>
            <a:off x="-1" y="5733389"/>
            <a:ext cx="12192000" cy="1124611"/>
          </a:xfrm>
        </p:spPr>
        <p:txBody>
          <a:bodyPr>
            <a:noAutofit/>
          </a:bodyPr>
          <a:lstStyle/>
          <a:p>
            <a:r>
              <a:rPr lang="es-EC" sz="4000" dirty="0"/>
              <a:t>Tuvo la dicha de ver reunirse varias veces en su casa, a los primeros hermanos de San Vicente de Paúl. </a:t>
            </a:r>
            <a:endParaRPr lang="es-EC" sz="4000" b="1"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18040" y="1019100"/>
            <a:ext cx="3060635" cy="4360903"/>
          </a:xfrm>
          <a:prstGeom prst="rect">
            <a:avLst/>
          </a:prstGeom>
        </p:spPr>
      </p:pic>
    </p:spTree>
    <p:extLst>
      <p:ext uri="{BB962C8B-B14F-4D97-AF65-F5344CB8AC3E}">
        <p14:creationId xmlns:p14="http://schemas.microsoft.com/office/powerpoint/2010/main" val="241434997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CO" sz="5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BEATO MARCO ANTONIO DURANDO</a:t>
            </a:r>
            <a:endParaRPr lang="es-EC" sz="5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18040" y="936170"/>
            <a:ext cx="8612104" cy="4797219"/>
          </a:xfrm>
        </p:spPr>
        <p:txBody>
          <a:bodyPr>
            <a:noAutofit/>
          </a:bodyPr>
          <a:lstStyle/>
          <a:p>
            <a:pPr marL="0" indent="0" algn="just">
              <a:buNone/>
            </a:pPr>
            <a:r>
              <a:rPr lang="es-EC" sz="4000" dirty="0"/>
              <a:t>Nació en </a:t>
            </a:r>
            <a:r>
              <a:rPr lang="es-EC" sz="4000" dirty="0" err="1"/>
              <a:t>Mondovi</a:t>
            </a:r>
            <a:r>
              <a:rPr lang="es-EC" sz="4000" dirty="0"/>
              <a:t> el 22 de mayo de 1801.</a:t>
            </a:r>
          </a:p>
          <a:p>
            <a:pPr marL="0" indent="0" algn="just">
              <a:buNone/>
            </a:pPr>
            <a:r>
              <a:rPr lang="es-EC" sz="4000" dirty="0"/>
              <a:t>Se hizo misionero de San Vicente de Paúl para unirse a la misión en China.</a:t>
            </a:r>
          </a:p>
          <a:p>
            <a:pPr marL="0" indent="0" algn="just">
              <a:buNone/>
            </a:pPr>
            <a:r>
              <a:rPr lang="es-EC" sz="4000" dirty="0"/>
              <a:t>Introdujo en Italia la Compañía de las Hijas de la Caridad (1833). Fundó la Casa de la Misericordia, auténtico centro de asistencia a los pobres de Turín. </a:t>
            </a:r>
          </a:p>
        </p:txBody>
      </p:sp>
      <p:sp>
        <p:nvSpPr>
          <p:cNvPr id="6" name="Marcador de texto 5"/>
          <p:cNvSpPr>
            <a:spLocks noGrp="1"/>
          </p:cNvSpPr>
          <p:nvPr>
            <p:ph type="body" sz="half" idx="2"/>
          </p:nvPr>
        </p:nvSpPr>
        <p:spPr>
          <a:xfrm>
            <a:off x="18040" y="5733389"/>
            <a:ext cx="12192000" cy="1124611"/>
          </a:xfrm>
        </p:spPr>
        <p:txBody>
          <a:bodyPr>
            <a:noAutofit/>
          </a:bodyPr>
          <a:lstStyle/>
          <a:p>
            <a:r>
              <a:rPr lang="es-EC" sz="4000" dirty="0"/>
              <a:t>Envió Padres Misioneros y Hermanas a Crimea, para asistir a los soldados heridos o enfermos.</a:t>
            </a:r>
            <a:endParaRPr lang="es-EC" sz="4000" b="1"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8"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EC" sz="1800" b="0" i="0" u="none" strike="noStrike" cap="none" normalizeH="0" baseline="0" dirty="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3"/>
          <a:stretch>
            <a:fillRect/>
          </a:stretch>
        </p:blipFill>
        <p:spPr>
          <a:xfrm>
            <a:off x="8630144" y="850145"/>
            <a:ext cx="3561855" cy="4944917"/>
          </a:xfrm>
          <a:prstGeom prst="rect">
            <a:avLst/>
          </a:prstGeom>
        </p:spPr>
      </p:pic>
    </p:spTree>
    <p:extLst>
      <p:ext uri="{BB962C8B-B14F-4D97-AF65-F5344CB8AC3E}">
        <p14:creationId xmlns:p14="http://schemas.microsoft.com/office/powerpoint/2010/main" val="419018351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3471" y="1"/>
            <a:ext cx="11928529" cy="1093940"/>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CATALINA LABOURÉ</a:t>
            </a:r>
            <a:endParaRPr lang="es-EC" sz="5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2887578" y="1093942"/>
            <a:ext cx="9304422" cy="5764057"/>
          </a:xfrm>
        </p:spPr>
        <p:txBody>
          <a:bodyPr>
            <a:noAutofit/>
          </a:bodyPr>
          <a:lstStyle/>
          <a:p>
            <a:pPr marL="0" indent="0" algn="just">
              <a:buNone/>
            </a:pPr>
            <a:r>
              <a:rPr lang="es-CO" sz="4400" dirty="0"/>
              <a:t>Nace el 2 de mayo de 1806, a los 9 años  queda huérfana de madre, toma una imagen de la Virgen y le dice: </a:t>
            </a:r>
            <a:r>
              <a:rPr lang="es-CO" sz="4400" i="1" dirty="0"/>
              <a:t>"Ahora serás Tú mi madre“. </a:t>
            </a:r>
          </a:p>
          <a:p>
            <a:pPr marL="0" indent="0" algn="just">
              <a:buNone/>
            </a:pPr>
            <a:r>
              <a:rPr lang="es-EC" sz="4400" i="1" dirty="0"/>
              <a:t>Al cumplir 21 años expone a su padre su decisión de ser Hija de la Caridad, el cual lo rechaza. </a:t>
            </a:r>
          </a:p>
          <a:p>
            <a:pPr marL="0" indent="0" algn="just">
              <a:buNone/>
            </a:pPr>
            <a:r>
              <a:rPr lang="es-EC" sz="4400" i="1" dirty="0"/>
              <a:t>El 21 de abril de 1830, es admitida en el seminario de las Hijas de la Caridad.</a:t>
            </a:r>
          </a:p>
          <a:p>
            <a:pPr marL="0" indent="0" algn="just">
              <a:buNone/>
            </a:pPr>
            <a:endParaRPr lang="es-CO" sz="4400" i="1" dirty="0"/>
          </a:p>
          <a:p>
            <a:pPr marL="0" indent="0" algn="just">
              <a:buNone/>
            </a:pPr>
            <a:endParaRPr lang="es-MX" sz="4400" i="1" dirty="0"/>
          </a:p>
          <a:p>
            <a:pPr marL="0" indent="0" algn="just">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descr="Catherine_de_Laboure"/>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256833"/>
            <a:ext cx="2887578" cy="5438273"/>
          </a:xfrm>
          <a:prstGeom prst="rect">
            <a:avLst/>
          </a:prstGeom>
          <a:noFill/>
        </p:spPr>
      </p:pic>
    </p:spTree>
    <p:extLst>
      <p:ext uri="{BB962C8B-B14F-4D97-AF65-F5344CB8AC3E}">
        <p14:creationId xmlns:p14="http://schemas.microsoft.com/office/powerpoint/2010/main" val="39607348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31793"/>
            <a:ext cx="12537088" cy="780025"/>
          </a:xfrm>
        </p:spPr>
        <p:txBody>
          <a:bodyPr>
            <a:noAutofit/>
          </a:bodyPr>
          <a:lstStyle/>
          <a:p>
            <a:r>
              <a:rPr lang="es-CO" sz="5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BEATO GHEBRA MIGUEL </a:t>
            </a:r>
            <a:endParaRPr lang="es-EC" sz="5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462415" y="936170"/>
            <a:ext cx="8612104" cy="4797219"/>
          </a:xfrm>
        </p:spPr>
        <p:txBody>
          <a:bodyPr>
            <a:noAutofit/>
          </a:bodyPr>
          <a:lstStyle/>
          <a:p>
            <a:pPr marL="0" indent="0" algn="just">
              <a:buNone/>
            </a:pPr>
            <a:r>
              <a:rPr lang="es-EC" sz="4000" dirty="0"/>
              <a:t>De origen etíope, apasionado del estudio y de la contemplación, medios que él elige para llegar al conocimiento del verdadero Dios.</a:t>
            </a:r>
          </a:p>
          <a:p>
            <a:pPr marL="0" indent="0" algn="just">
              <a:buNone/>
            </a:pPr>
            <a:r>
              <a:rPr lang="es-EC" sz="4000" dirty="0"/>
              <a:t>En 1844, profesa públicamente la fe, cargado de cadenas y en la cárcel.</a:t>
            </a:r>
          </a:p>
          <a:p>
            <a:pPr marL="0" indent="0" algn="just">
              <a:buNone/>
            </a:pPr>
            <a:r>
              <a:rPr lang="es-EC" sz="4000" dirty="0"/>
              <a:t>Murió mientras iba caminando, cargado de cadenas el 13 de julio de 1855. </a:t>
            </a:r>
          </a:p>
        </p:txBody>
      </p:sp>
      <p:sp>
        <p:nvSpPr>
          <p:cNvPr id="6" name="Marcador de texto 5"/>
          <p:cNvSpPr>
            <a:spLocks noGrp="1"/>
          </p:cNvSpPr>
          <p:nvPr>
            <p:ph type="body" sz="half" idx="2"/>
          </p:nvPr>
        </p:nvSpPr>
        <p:spPr>
          <a:xfrm>
            <a:off x="0" y="6161591"/>
            <a:ext cx="12192000" cy="604423"/>
          </a:xfrm>
        </p:spPr>
        <p:txBody>
          <a:bodyPr>
            <a:noAutofit/>
          </a:bodyPr>
          <a:lstStyle/>
          <a:p>
            <a:r>
              <a:rPr lang="es-EC" sz="4000" dirty="0"/>
              <a:t>Su beatificación tuvo lugar el 3 de octubre de 1926. </a:t>
            </a:r>
            <a:endParaRPr lang="es-EC" sz="4000" b="1"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104361" y="862207"/>
            <a:ext cx="3464243" cy="5207398"/>
          </a:xfrm>
          <a:prstGeom prst="rect">
            <a:avLst/>
          </a:prstGeom>
        </p:spPr>
      </p:pic>
    </p:spTree>
    <p:extLst>
      <p:ext uri="{BB962C8B-B14F-4D97-AF65-F5344CB8AC3E}">
        <p14:creationId xmlns:p14="http://schemas.microsoft.com/office/powerpoint/2010/main" val="117465716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1999" cy="2171708"/>
          </a:xfrm>
        </p:spPr>
        <p:txBody>
          <a:bodyPr>
            <a:noAutofit/>
          </a:bodyPr>
          <a:lstStyle/>
          <a:p>
            <a:r>
              <a:rPr lang="es-EC" sz="4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BEATAS MÁRTIRES DE ANGERS: SOR ANA MARÍA VAILLOT Y SOR OTILIA BAUMGARTEN</a:t>
            </a:r>
          </a:p>
        </p:txBody>
      </p:sp>
      <p:sp>
        <p:nvSpPr>
          <p:cNvPr id="3" name="Marcador de contenido 2"/>
          <p:cNvSpPr>
            <a:spLocks noGrp="1"/>
          </p:cNvSpPr>
          <p:nvPr>
            <p:ph idx="1"/>
          </p:nvPr>
        </p:nvSpPr>
        <p:spPr>
          <a:xfrm>
            <a:off x="2631209" y="2171709"/>
            <a:ext cx="9560792" cy="3597428"/>
          </a:xfrm>
        </p:spPr>
        <p:txBody>
          <a:bodyPr>
            <a:noAutofit/>
          </a:bodyPr>
          <a:lstStyle/>
          <a:p>
            <a:pPr marL="0" indent="0" algn="just">
              <a:buNone/>
            </a:pPr>
            <a:r>
              <a:rPr lang="es-EC" sz="4000" dirty="0"/>
              <a:t>El 1 de febrero de 1794 fueron fusiladas por haberse negado a prestar el juramento cismático. Fueron ejecutadas con otras noventa y siete personas. </a:t>
            </a:r>
          </a:p>
          <a:p>
            <a:pPr marL="0" indent="0" algn="just">
              <a:buNone/>
            </a:pPr>
            <a:r>
              <a:rPr lang="es-EC" sz="4000" dirty="0"/>
              <a:t>- “Respondió Sor  Ana María - Nuestra conciencia no nos permite prestar el juramento.</a:t>
            </a:r>
          </a:p>
        </p:txBody>
      </p:sp>
      <p:sp>
        <p:nvSpPr>
          <p:cNvPr id="6" name="Marcador de texto 5"/>
          <p:cNvSpPr>
            <a:spLocks noGrp="1"/>
          </p:cNvSpPr>
          <p:nvPr>
            <p:ph type="body" sz="half" idx="2"/>
          </p:nvPr>
        </p:nvSpPr>
        <p:spPr>
          <a:xfrm>
            <a:off x="-1" y="6161591"/>
            <a:ext cx="12192000" cy="604423"/>
          </a:xfrm>
        </p:spPr>
        <p:txBody>
          <a:bodyPr>
            <a:noAutofit/>
          </a:bodyPr>
          <a:lstStyle/>
          <a:p>
            <a:r>
              <a:rPr lang="es-EC" sz="4000" dirty="0"/>
              <a:t>Y tampoco queremos pasar por haberlo hecho".</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274719" y="2137303"/>
            <a:ext cx="2356489" cy="3932302"/>
          </a:xfrm>
          <a:prstGeom prst="rect">
            <a:avLst/>
          </a:prstGeom>
        </p:spPr>
      </p:pic>
    </p:spTree>
    <p:extLst>
      <p:ext uri="{BB962C8B-B14F-4D97-AF65-F5344CB8AC3E}">
        <p14:creationId xmlns:p14="http://schemas.microsoft.com/office/powerpoint/2010/main" val="328761597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1999" cy="1419725"/>
          </a:xfrm>
        </p:spPr>
        <p:txBody>
          <a:bodyPr>
            <a:noAutofit/>
          </a:bodyPr>
          <a:lstStyle/>
          <a:p>
            <a:r>
              <a:rPr lang="es-EC" sz="4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MISIONEROS MÁRTIRES DE LA REVOLUCIÓN FRANCESA</a:t>
            </a:r>
          </a:p>
        </p:txBody>
      </p:sp>
      <p:sp>
        <p:nvSpPr>
          <p:cNvPr id="3" name="Marcador de contenido 2"/>
          <p:cNvSpPr>
            <a:spLocks noGrp="1"/>
          </p:cNvSpPr>
          <p:nvPr>
            <p:ph idx="1"/>
          </p:nvPr>
        </p:nvSpPr>
        <p:spPr>
          <a:xfrm>
            <a:off x="3729789" y="1419727"/>
            <a:ext cx="8462212" cy="3441032"/>
          </a:xfrm>
        </p:spPr>
        <p:txBody>
          <a:bodyPr>
            <a:noAutofit/>
          </a:bodyPr>
          <a:lstStyle/>
          <a:p>
            <a:pPr marL="0" indent="0" algn="just">
              <a:buNone/>
            </a:pPr>
            <a:r>
              <a:rPr lang="es-EC" sz="4000" dirty="0"/>
              <a:t>Estos beatos fueron mártires durante el tiempo de la Revolución francesa:</a:t>
            </a:r>
          </a:p>
          <a:p>
            <a:pPr marL="0" indent="0" algn="just">
              <a:buNone/>
            </a:pPr>
            <a:endParaRPr lang="es-EC" sz="4000" dirty="0"/>
          </a:p>
          <a:p>
            <a:pPr algn="just">
              <a:buFont typeface="Wingdings" panose="05000000000000000000" pitchFamily="2" charset="2"/>
              <a:buChar char="Ø"/>
            </a:pPr>
            <a:r>
              <a:rPr lang="es-EC" sz="4000" dirty="0"/>
              <a:t>Luis José </a:t>
            </a:r>
            <a:r>
              <a:rPr lang="es-EC" sz="4000" dirty="0" err="1"/>
              <a:t>Francois</a:t>
            </a:r>
            <a:r>
              <a:rPr lang="es-EC" sz="4000" dirty="0"/>
              <a:t> 1751-1792 </a:t>
            </a:r>
          </a:p>
          <a:p>
            <a:pPr algn="just">
              <a:buFont typeface="Wingdings" panose="05000000000000000000" pitchFamily="2" charset="2"/>
              <a:buChar char="Ø"/>
            </a:pPr>
            <a:r>
              <a:rPr lang="es-EC" sz="4000" dirty="0"/>
              <a:t>Juan Enrique Gruyer 1734-1792</a:t>
            </a:r>
          </a:p>
          <a:p>
            <a:pPr algn="just">
              <a:buFont typeface="Wingdings" panose="05000000000000000000" pitchFamily="2" charset="2"/>
              <a:buChar char="Ø"/>
            </a:pPr>
            <a:r>
              <a:rPr lang="es-EC" sz="4000" dirty="0"/>
              <a:t>Pedro Renato </a:t>
            </a:r>
            <a:r>
              <a:rPr lang="es-EC" sz="4000" dirty="0" err="1"/>
              <a:t>Rogue</a:t>
            </a:r>
            <a:r>
              <a:rPr lang="es-EC" sz="4000" dirty="0"/>
              <a:t> 1758-1796 </a:t>
            </a:r>
          </a:p>
          <a:p>
            <a:pPr marL="0" indent="0" algn="just">
              <a:buNone/>
            </a:pPr>
            <a:r>
              <a:rPr lang="es-EC" sz="4000" dirty="0"/>
              <a:t>La fiesta de los tres mártires se celebra </a:t>
            </a:r>
          </a:p>
          <a:p>
            <a:pPr marL="0" indent="0" algn="just">
              <a:buNone/>
            </a:pPr>
            <a:endParaRPr lang="es-EC" sz="4000" dirty="0"/>
          </a:p>
        </p:txBody>
      </p:sp>
      <p:sp>
        <p:nvSpPr>
          <p:cNvPr id="6" name="Marcador de texto 5"/>
          <p:cNvSpPr>
            <a:spLocks noGrp="1"/>
          </p:cNvSpPr>
          <p:nvPr>
            <p:ph type="body" sz="half" idx="2"/>
          </p:nvPr>
        </p:nvSpPr>
        <p:spPr>
          <a:xfrm>
            <a:off x="-1" y="6069605"/>
            <a:ext cx="12192000" cy="696409"/>
          </a:xfrm>
        </p:spPr>
        <p:txBody>
          <a:bodyPr>
            <a:noAutofit/>
          </a:bodyPr>
          <a:lstStyle/>
          <a:p>
            <a:r>
              <a:rPr lang="es-EC" sz="4000" dirty="0"/>
              <a:t>el 2 de septiembre.</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10594" y="1588168"/>
            <a:ext cx="3818503" cy="4481437"/>
          </a:xfrm>
          <a:prstGeom prst="rect">
            <a:avLst/>
          </a:prstGeom>
        </p:spPr>
      </p:pic>
    </p:spTree>
    <p:extLst>
      <p:ext uri="{BB962C8B-B14F-4D97-AF65-F5344CB8AC3E}">
        <p14:creationId xmlns:p14="http://schemas.microsoft.com/office/powerpoint/2010/main" val="9216299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1999" cy="1419725"/>
          </a:xfrm>
        </p:spPr>
        <p:txBody>
          <a:bodyPr>
            <a:noAutofit/>
          </a:bodyPr>
          <a:lstStyle/>
          <a:p>
            <a:r>
              <a:rPr lang="es-EC" sz="4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HERMANAS MÁRTIRES DE LA REVOLUCIÓN FRANCESA</a:t>
            </a:r>
          </a:p>
        </p:txBody>
      </p:sp>
      <p:sp>
        <p:nvSpPr>
          <p:cNvPr id="3" name="Marcador de contenido 2"/>
          <p:cNvSpPr>
            <a:spLocks noGrp="1"/>
          </p:cNvSpPr>
          <p:nvPr>
            <p:ph idx="1"/>
          </p:nvPr>
        </p:nvSpPr>
        <p:spPr>
          <a:xfrm>
            <a:off x="3729789" y="1419727"/>
            <a:ext cx="8462212" cy="5053262"/>
          </a:xfrm>
        </p:spPr>
        <p:txBody>
          <a:bodyPr>
            <a:noAutofit/>
          </a:bodyPr>
          <a:lstStyle/>
          <a:p>
            <a:pPr marL="0" indent="0" algn="just">
              <a:buNone/>
            </a:pPr>
            <a:r>
              <a:rPr lang="es-EC" sz="4000" dirty="0"/>
              <a:t>Estas cuatro Hijas de la Caridad, pertenecían a la comunidad de </a:t>
            </a:r>
            <a:r>
              <a:rPr lang="es-EC" sz="4000" dirty="0" err="1"/>
              <a:t>Arrás</a:t>
            </a:r>
            <a:r>
              <a:rPr lang="es-EC" sz="4000" dirty="0"/>
              <a:t>, conocidas como las mártires de </a:t>
            </a:r>
            <a:r>
              <a:rPr lang="es-EC" sz="4000" dirty="0" err="1"/>
              <a:t>Cambrai</a:t>
            </a:r>
            <a:r>
              <a:rPr lang="es-EC" sz="4000" dirty="0"/>
              <a:t>:</a:t>
            </a:r>
          </a:p>
          <a:p>
            <a:pPr algn="just">
              <a:buFont typeface="Wingdings" panose="05000000000000000000" pitchFamily="2" charset="2"/>
              <a:buChar char="Ø"/>
            </a:pPr>
            <a:r>
              <a:rPr lang="es-EC" sz="4000" dirty="0"/>
              <a:t>María Magdalena </a:t>
            </a:r>
            <a:r>
              <a:rPr lang="es-EC" sz="4000" dirty="0" err="1"/>
              <a:t>Fontaine</a:t>
            </a:r>
            <a:endParaRPr lang="es-EC" sz="4000" dirty="0"/>
          </a:p>
          <a:p>
            <a:pPr algn="just">
              <a:buFont typeface="Wingdings" panose="05000000000000000000" pitchFamily="2" charset="2"/>
              <a:buChar char="Ø"/>
            </a:pPr>
            <a:r>
              <a:rPr lang="es-EC" sz="4000" dirty="0"/>
              <a:t>María Francisca </a:t>
            </a:r>
            <a:r>
              <a:rPr lang="es-EC" sz="4000" dirty="0" err="1"/>
              <a:t>Lanel</a:t>
            </a:r>
            <a:endParaRPr lang="es-EC" sz="4000" dirty="0"/>
          </a:p>
          <a:p>
            <a:pPr algn="just">
              <a:buFont typeface="Wingdings" panose="05000000000000000000" pitchFamily="2" charset="2"/>
              <a:buChar char="Ø"/>
            </a:pPr>
            <a:r>
              <a:rPr lang="es-EC" sz="4000" dirty="0"/>
              <a:t>Teresa Magdalena </a:t>
            </a:r>
            <a:r>
              <a:rPr lang="es-EC" sz="4000" dirty="0" err="1"/>
              <a:t>Fantou</a:t>
            </a:r>
            <a:endParaRPr lang="es-EC" sz="4000" dirty="0"/>
          </a:p>
          <a:p>
            <a:pPr algn="just">
              <a:buFont typeface="Wingdings" panose="05000000000000000000" pitchFamily="2" charset="2"/>
              <a:buChar char="Ø"/>
            </a:pPr>
            <a:r>
              <a:rPr lang="es-EC" sz="4000" dirty="0"/>
              <a:t> Juana Gerard</a:t>
            </a:r>
          </a:p>
          <a:p>
            <a:pPr marL="0" indent="0" algn="just">
              <a:buNone/>
            </a:pPr>
            <a:endParaRPr lang="es-EC" sz="4000" dirty="0"/>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19600" y="1335817"/>
            <a:ext cx="3744040" cy="5137172"/>
          </a:xfrm>
          <a:prstGeom prst="rect">
            <a:avLst/>
          </a:prstGeom>
        </p:spPr>
      </p:pic>
    </p:spTree>
    <p:extLst>
      <p:ext uri="{BB962C8B-B14F-4D97-AF65-F5344CB8AC3E}">
        <p14:creationId xmlns:p14="http://schemas.microsoft.com/office/powerpoint/2010/main" val="73049890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1999" cy="1419725"/>
          </a:xfrm>
        </p:spPr>
        <p:txBody>
          <a:bodyPr>
            <a:noAutofit/>
          </a:bodyPr>
          <a:lstStyle/>
          <a:p>
            <a:r>
              <a:rPr lang="pt-BR" sz="4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BEATA SOR LINDALVA JUSTO DE OLIVEIRA </a:t>
            </a:r>
            <a:endParaRPr lang="es-EC" sz="44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3729788" y="1082843"/>
            <a:ext cx="8462212" cy="5053262"/>
          </a:xfrm>
        </p:spPr>
        <p:txBody>
          <a:bodyPr>
            <a:noAutofit/>
          </a:bodyPr>
          <a:lstStyle/>
          <a:p>
            <a:pPr marL="0" indent="0" algn="just">
              <a:buNone/>
            </a:pPr>
            <a:r>
              <a:rPr lang="es-EC" sz="4000" dirty="0"/>
              <a:t>Hija de la Caridad brasileña, nacida el 20 de octubre de 1953. </a:t>
            </a:r>
          </a:p>
          <a:p>
            <a:pPr marL="0" indent="0" algn="just">
              <a:buNone/>
            </a:pPr>
            <a:r>
              <a:rPr lang="es-EC" sz="4000" dirty="0"/>
              <a:t>Desde 1991 sirvió con mucha entrega a los pobres y se dedicó especialmente a los mayores de un hospital comunal en Salvador de Bahía.</a:t>
            </a:r>
          </a:p>
          <a:p>
            <a:pPr marL="0" indent="0" algn="just">
              <a:buNone/>
            </a:pPr>
            <a:r>
              <a:rPr lang="es-EC" sz="4000" dirty="0"/>
              <a:t>Murió acuchillada mientras servía la comida a los enfermos, un Viernes Santo, el 9 de abril de 1993.</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1990" y="1508111"/>
            <a:ext cx="3414977" cy="5079777"/>
          </a:xfrm>
          <a:prstGeom prst="rect">
            <a:avLst/>
          </a:prstGeom>
        </p:spPr>
      </p:pic>
    </p:spTree>
    <p:extLst>
      <p:ext uri="{BB962C8B-B14F-4D97-AF65-F5344CB8AC3E}">
        <p14:creationId xmlns:p14="http://schemas.microsoft.com/office/powerpoint/2010/main" val="40511746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ítulo 1"/>
          <p:cNvSpPr txBox="1">
            <a:spLocks/>
          </p:cNvSpPr>
          <p:nvPr/>
        </p:nvSpPr>
        <p:spPr>
          <a:xfrm>
            <a:off x="335280" y="1737360"/>
            <a:ext cx="11689080" cy="3733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8800" b="1" dirty="0">
                <a:ln w="38100" cmpd="sng">
                  <a:solidFill>
                    <a:schemeClr val="tx1"/>
                  </a:solidFill>
                </a:ln>
                <a:solidFill>
                  <a:schemeClr val="bg1"/>
                </a:solidFill>
                <a:latin typeface="Cooper Black" panose="0208090404030B020404" pitchFamily="18" charset="0"/>
              </a:rPr>
              <a:t>Gracias por su Atención </a:t>
            </a:r>
          </a:p>
        </p:txBody>
      </p:sp>
    </p:spTree>
    <p:extLst>
      <p:ext uri="{BB962C8B-B14F-4D97-AF65-F5344CB8AC3E}">
        <p14:creationId xmlns:p14="http://schemas.microsoft.com/office/powerpoint/2010/main" val="2977348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2504" y="0"/>
            <a:ext cx="11590421" cy="557139"/>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CATALINA LABOURÉ ……..</a:t>
            </a:r>
            <a:endPar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4972716" y="557140"/>
            <a:ext cx="7219283" cy="3707588"/>
          </a:xfrm>
        </p:spPr>
        <p:txBody>
          <a:bodyPr>
            <a:noAutofit/>
          </a:bodyPr>
          <a:lstStyle/>
          <a:p>
            <a:pPr marL="0" indent="0" algn="just">
              <a:buNone/>
            </a:pPr>
            <a:r>
              <a:rPr lang="es-EC" sz="4400" dirty="0"/>
              <a:t>El 18 de julio, tiene un encuentro con la Santísima Virgen.  Le anuncia que le confiará una misión; le advierte que no debe dejarse detener por las dificultades.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contenido 2"/>
          <p:cNvSpPr txBox="1">
            <a:spLocks/>
          </p:cNvSpPr>
          <p:nvPr/>
        </p:nvSpPr>
        <p:spPr>
          <a:xfrm>
            <a:off x="0" y="4264726"/>
            <a:ext cx="12192000" cy="2593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4400" dirty="0"/>
              <a:t>Cuatro meses más tarde, el 27 de noviembre de 1830, tuvo una segunda visita de María, y le encarga la misión de acuñar la Medalla. </a:t>
            </a:r>
          </a:p>
          <a:p>
            <a:pPr marL="0" indent="0" algn="just">
              <a:buNone/>
            </a:pPr>
            <a:r>
              <a:rPr lang="es-EC" sz="4400" dirty="0"/>
              <a:t>La tercera visita fue una tarde de diciembre de 1830</a:t>
            </a:r>
            <a:endParaRPr lang="es-CO" sz="4400" i="1" dirty="0"/>
          </a:p>
          <a:p>
            <a:pPr marL="0" indent="0" algn="just">
              <a:buFont typeface="Arial" panose="020B0604020202020204" pitchFamily="34" charset="0"/>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7"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996538"/>
            <a:ext cx="4972717" cy="3268188"/>
          </a:xfrm>
          <a:prstGeom prst="rect">
            <a:avLst/>
          </a:prstGeom>
        </p:spPr>
      </p:pic>
    </p:spTree>
    <p:extLst>
      <p:ext uri="{BB962C8B-B14F-4D97-AF65-F5344CB8AC3E}">
        <p14:creationId xmlns:p14="http://schemas.microsoft.com/office/powerpoint/2010/main" val="150568916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2504" y="0"/>
            <a:ext cx="11590421" cy="557139"/>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CATALINA LABOURÉ ……..</a:t>
            </a:r>
            <a:endPar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2334126" y="557140"/>
            <a:ext cx="9857874" cy="3731651"/>
          </a:xfrm>
        </p:spPr>
        <p:txBody>
          <a:bodyPr>
            <a:noAutofit/>
          </a:bodyPr>
          <a:lstStyle/>
          <a:p>
            <a:pPr marL="0" indent="0" algn="just">
              <a:buNone/>
            </a:pPr>
            <a:r>
              <a:rPr lang="es-EC" sz="4200" dirty="0"/>
              <a:t>El 5 de febrero de 1831, deja el seminario, va a un asilo de ancianos, por ser la más joven, se le encomiendan los trabajos más duros.</a:t>
            </a:r>
          </a:p>
          <a:p>
            <a:pPr marL="0" indent="0" algn="just">
              <a:buNone/>
            </a:pPr>
            <a:r>
              <a:rPr lang="es-EC" sz="4200" dirty="0"/>
              <a:t>Desde febrero de 1834, la Medalla es calificada corrientemente de “Milagrosa“. </a:t>
            </a:r>
          </a:p>
          <a:p>
            <a:pPr marL="0" indent="0" algn="just">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contenido 2"/>
          <p:cNvSpPr txBox="1">
            <a:spLocks/>
          </p:cNvSpPr>
          <p:nvPr/>
        </p:nvSpPr>
        <p:spPr>
          <a:xfrm>
            <a:off x="0" y="4356869"/>
            <a:ext cx="12192000" cy="2304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4200" dirty="0"/>
              <a:t>La AMM surgió espontáneamente el 8 de diciembre de 1838, con un grupo de Hijas de María.  La asociación quedó constituida el 2 de febrero de 1840.  Desde entonces empezó a esparcirse por otros lugares.</a:t>
            </a:r>
            <a:endParaRPr lang="es-CO" sz="4200" i="1" dirty="0"/>
          </a:p>
          <a:p>
            <a:pPr marL="0" indent="0" algn="just">
              <a:buFont typeface="Arial" panose="020B0604020202020204" pitchFamily="34" charset="0"/>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17" y="871398"/>
            <a:ext cx="2436040" cy="3171213"/>
          </a:xfrm>
          <a:prstGeom prst="rect">
            <a:avLst/>
          </a:prstGeom>
        </p:spPr>
      </p:pic>
    </p:spTree>
    <p:extLst>
      <p:ext uri="{BB962C8B-B14F-4D97-AF65-F5344CB8AC3E}">
        <p14:creationId xmlns:p14="http://schemas.microsoft.com/office/powerpoint/2010/main" val="34713724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2504" y="0"/>
            <a:ext cx="11590421" cy="557139"/>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CO"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SANTA CATALINA LABOURÉ ……..</a:t>
            </a:r>
            <a:endPar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
        <p:nvSpPr>
          <p:cNvPr id="3" name="Marcador de contenido 2"/>
          <p:cNvSpPr>
            <a:spLocks noGrp="1"/>
          </p:cNvSpPr>
          <p:nvPr>
            <p:ph idx="1"/>
          </p:nvPr>
        </p:nvSpPr>
        <p:spPr>
          <a:xfrm>
            <a:off x="2334126" y="557140"/>
            <a:ext cx="9857874" cy="3731651"/>
          </a:xfrm>
        </p:spPr>
        <p:txBody>
          <a:bodyPr>
            <a:noAutofit/>
          </a:bodyPr>
          <a:lstStyle/>
          <a:p>
            <a:pPr marL="0" indent="0" algn="just">
              <a:buNone/>
            </a:pPr>
            <a:endParaRPr lang="es-EC" sz="4200" dirty="0"/>
          </a:p>
          <a:p>
            <a:pPr marL="0" indent="0" algn="just">
              <a:buNone/>
            </a:pPr>
            <a:r>
              <a:rPr lang="es-EC" sz="4200" dirty="0"/>
              <a:t>31 de diciembre de 1876 recibe la comunión y las Hermanas recitan con ella el rosario.</a:t>
            </a:r>
          </a:p>
          <a:p>
            <a:pPr marL="0" indent="0" algn="just">
              <a:buNone/>
            </a:pPr>
            <a:r>
              <a:rPr lang="es-EC" sz="4200" dirty="0"/>
              <a:t>Suavemente, la sonrisa en los labios, expira.  Eran las 7 de la noche.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descr="Catherine_de_Laboure"/>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2334126" cy="4264727"/>
          </a:xfrm>
          <a:prstGeom prst="rect">
            <a:avLst/>
          </a:prstGeom>
          <a:noFill/>
        </p:spPr>
      </p:pic>
      <p:sp>
        <p:nvSpPr>
          <p:cNvPr id="6" name="Marcador de contenido 2"/>
          <p:cNvSpPr txBox="1">
            <a:spLocks/>
          </p:cNvSpPr>
          <p:nvPr/>
        </p:nvSpPr>
        <p:spPr>
          <a:xfrm>
            <a:off x="0" y="4288791"/>
            <a:ext cx="12192000" cy="2304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4200" dirty="0"/>
              <a:t>Catalina es declarada Santa por Pío XII, el 21 de julio de 1947.  Hoy, su cuerpo reposa en la Capilla de La Medalla Milagrosa, convertida en lugar de peregrinaciones.</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282549001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623333"/>
            <a:ext cx="4788568" cy="4769486"/>
          </a:xfrm>
          <a:prstGeom prst="rect">
            <a:avLst/>
          </a:prstGeom>
        </p:spPr>
      </p:pic>
      <p:sp>
        <p:nvSpPr>
          <p:cNvPr id="2" name="Título 1"/>
          <p:cNvSpPr>
            <a:spLocks noGrp="1"/>
          </p:cNvSpPr>
          <p:nvPr>
            <p:ph type="title"/>
          </p:nvPr>
        </p:nvSpPr>
        <p:spPr>
          <a:xfrm>
            <a:off x="274720" y="0"/>
            <a:ext cx="11917280" cy="1093943"/>
          </a:xfrm>
        </p:spPr>
        <p:txBody>
          <a:bodyPr>
            <a:noAutofit/>
          </a:bodyPr>
          <a:lstStyle/>
          <a:p>
            <a:pPr algn="ctr"/>
            <a:r>
              <a:rPr lang="es-MX" sz="6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6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JUSTINO DE JACOBIS</a:t>
            </a:r>
          </a:p>
        </p:txBody>
      </p:sp>
      <p:sp>
        <p:nvSpPr>
          <p:cNvPr id="3" name="Marcador de contenido 2"/>
          <p:cNvSpPr>
            <a:spLocks noGrp="1"/>
          </p:cNvSpPr>
          <p:nvPr>
            <p:ph idx="1"/>
          </p:nvPr>
        </p:nvSpPr>
        <p:spPr>
          <a:xfrm>
            <a:off x="4788569" y="1158152"/>
            <a:ext cx="7403430" cy="3173216"/>
          </a:xfrm>
        </p:spPr>
        <p:txBody>
          <a:bodyPr>
            <a:noAutofit/>
          </a:bodyPr>
          <a:lstStyle/>
          <a:p>
            <a:pPr marL="0" indent="0" algn="just">
              <a:buNone/>
            </a:pPr>
            <a:r>
              <a:rPr lang="es-EC" sz="4400" dirty="0"/>
              <a:t>Nació en Italia el 9 de octubre de 1800.</a:t>
            </a:r>
          </a:p>
          <a:p>
            <a:pPr marL="0" indent="0" algn="just">
              <a:buNone/>
            </a:pPr>
            <a:r>
              <a:rPr lang="es-EC" sz="4400" dirty="0"/>
              <a:t>El 17 de octubre de 1818, ingresó en la Congregación de la Misión. </a:t>
            </a:r>
          </a:p>
          <a:p>
            <a:pPr marL="0" indent="0" algn="just">
              <a:buNone/>
            </a:pPr>
            <a:r>
              <a:rPr lang="es-EC" sz="4400" dirty="0"/>
              <a:t>El 18 de octubre de 1820 emitió los votos, y el 12 de junio de 1824 recibió la ordenación sacerdotal</a:t>
            </a:r>
            <a:endParaRPr lang="es-MX" sz="4400" i="1" dirty="0"/>
          </a:p>
          <a:p>
            <a:pPr marL="0" indent="0" algn="just">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358803232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22600"/>
            <a:ext cx="10515600" cy="5302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JUSTINO DE JACOBIS …..</a:t>
            </a:r>
          </a:p>
        </p:txBody>
      </p:sp>
      <p:sp>
        <p:nvSpPr>
          <p:cNvPr id="3" name="Marcador de contenido 2"/>
          <p:cNvSpPr>
            <a:spLocks noGrp="1"/>
          </p:cNvSpPr>
          <p:nvPr>
            <p:ph idx="1"/>
          </p:nvPr>
        </p:nvSpPr>
        <p:spPr>
          <a:xfrm>
            <a:off x="3048676" y="794919"/>
            <a:ext cx="9143323" cy="3704891"/>
          </a:xfrm>
        </p:spPr>
        <p:txBody>
          <a:bodyPr>
            <a:noAutofit/>
          </a:bodyPr>
          <a:lstStyle/>
          <a:p>
            <a:pPr marL="0" indent="0" algn="just">
              <a:buNone/>
            </a:pPr>
            <a:r>
              <a:rPr lang="es-EC" sz="4400" dirty="0"/>
              <a:t>Durante quince años ejerció el ministerio sacerdotal en el sur de Italia, distinguiéndose sobre todo en la asistencia a los enfermos del cólera durante la epidemia de 1836.</a:t>
            </a:r>
          </a:p>
          <a:p>
            <a:pPr marL="0" indent="0" algn="just">
              <a:buNone/>
            </a:pPr>
            <a:r>
              <a:rPr lang="es-EC" sz="4400" dirty="0"/>
              <a:t>Obispo titular de </a:t>
            </a:r>
            <a:r>
              <a:rPr lang="es-EC" sz="4400" dirty="0" err="1"/>
              <a:t>Nilopoli</a:t>
            </a:r>
            <a:r>
              <a:rPr lang="es-EC" sz="4400" dirty="0"/>
              <a:t> y Vicario de Abisinia el 6 de junio de 1847. </a:t>
            </a:r>
            <a:endParaRPr lang="es-MX" sz="4400" dirty="0"/>
          </a:p>
          <a:p>
            <a:pPr marL="0" indent="0" algn="just">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texto 5"/>
          <p:cNvSpPr>
            <a:spLocks noGrp="1"/>
          </p:cNvSpPr>
          <p:nvPr>
            <p:ph type="body" sz="half" idx="2"/>
          </p:nvPr>
        </p:nvSpPr>
        <p:spPr>
          <a:xfrm>
            <a:off x="0" y="5305926"/>
            <a:ext cx="12182390" cy="1106905"/>
          </a:xfrm>
        </p:spPr>
        <p:txBody>
          <a:bodyPr>
            <a:noAutofit/>
          </a:bodyPr>
          <a:lstStyle/>
          <a:p>
            <a:r>
              <a:rPr lang="es-EC" sz="4400" dirty="0"/>
              <a:t>Durante veinte años desarrolla un intenso trabajo misionero y ecuménico. </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722" y="821267"/>
            <a:ext cx="2773955" cy="3871049"/>
          </a:xfrm>
          <a:prstGeom prst="rect">
            <a:avLst/>
          </a:prstGeom>
        </p:spPr>
      </p:pic>
    </p:spTree>
    <p:extLst>
      <p:ext uri="{BB962C8B-B14F-4D97-AF65-F5344CB8AC3E}">
        <p14:creationId xmlns:p14="http://schemas.microsoft.com/office/powerpoint/2010/main" val="34726149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22600"/>
            <a:ext cx="10515600" cy="530225"/>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JUSTINO DE JACOBIS …..</a:t>
            </a:r>
          </a:p>
        </p:txBody>
      </p:sp>
      <p:sp>
        <p:nvSpPr>
          <p:cNvPr id="3" name="Marcador de contenido 2"/>
          <p:cNvSpPr>
            <a:spLocks noGrp="1"/>
          </p:cNvSpPr>
          <p:nvPr>
            <p:ph idx="1"/>
          </p:nvPr>
        </p:nvSpPr>
        <p:spPr>
          <a:xfrm>
            <a:off x="3048676" y="704071"/>
            <a:ext cx="9143323" cy="3704891"/>
          </a:xfrm>
        </p:spPr>
        <p:txBody>
          <a:bodyPr>
            <a:noAutofit/>
          </a:bodyPr>
          <a:lstStyle/>
          <a:p>
            <a:pPr marL="0" indent="0" algn="just">
              <a:buNone/>
            </a:pPr>
            <a:r>
              <a:rPr lang="es-EC" sz="4000" dirty="0"/>
              <a:t>En 1854, al negarse a abandonar </a:t>
            </a:r>
            <a:r>
              <a:rPr lang="es-EC" sz="4000" dirty="0" err="1"/>
              <a:t>Gondar</a:t>
            </a:r>
            <a:r>
              <a:rPr lang="es-EC" sz="4000" dirty="0"/>
              <a:t> y Abisinia, fue encarcelado. </a:t>
            </a:r>
          </a:p>
          <a:p>
            <a:pPr marL="0" indent="0" algn="just">
              <a:buNone/>
            </a:pPr>
            <a:r>
              <a:rPr lang="es-EC" sz="4000" dirty="0"/>
              <a:t>Pruebas morales y físicas templaron su espíritu; sus virtudes y su heroico apostolado echan raíces fecundas de una evangelización que perdura. </a:t>
            </a:r>
            <a:r>
              <a:rPr lang="es-MX" sz="4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texto 5"/>
          <p:cNvSpPr>
            <a:spLocks noGrp="1"/>
          </p:cNvSpPr>
          <p:nvPr>
            <p:ph type="body" sz="half" idx="2"/>
          </p:nvPr>
        </p:nvSpPr>
        <p:spPr>
          <a:xfrm>
            <a:off x="142164" y="4460208"/>
            <a:ext cx="12182390" cy="2397792"/>
          </a:xfrm>
        </p:spPr>
        <p:txBody>
          <a:bodyPr>
            <a:noAutofit/>
          </a:bodyPr>
          <a:lstStyle/>
          <a:p>
            <a:r>
              <a:rPr lang="es-EC" sz="4000" dirty="0"/>
              <a:t>El 28 de julio de 1935 fue publicado el decreto sobre la heroicidad de sus virtudes, y el 25 de junio de 1939 Pío XII lo proclamó Beato. El Papa Pablo VI lo Canonizó el 26 de octubre de 1975.</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4" name="Imagen 3"/>
          <p:cNvPicPr>
            <a:picLocks noChangeAspect="1"/>
          </p:cNvPicPr>
          <p:nvPr/>
        </p:nvPicPr>
        <p:blipFill>
          <a:blip r:embed="rId3"/>
          <a:stretch>
            <a:fillRect/>
          </a:stretch>
        </p:blipFill>
        <p:spPr>
          <a:xfrm>
            <a:off x="274720" y="753105"/>
            <a:ext cx="2564733" cy="3707103"/>
          </a:xfrm>
          <a:prstGeom prst="rect">
            <a:avLst/>
          </a:prstGeom>
        </p:spPr>
      </p:pic>
    </p:spTree>
    <p:extLst>
      <p:ext uri="{BB962C8B-B14F-4D97-AF65-F5344CB8AC3E}">
        <p14:creationId xmlns:p14="http://schemas.microsoft.com/office/powerpoint/2010/main" val="26163416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609" y="122600"/>
            <a:ext cx="12182390" cy="936179"/>
          </a:xfrm>
        </p:spPr>
        <p:txBody>
          <a:bodyPr>
            <a:noAutofit/>
          </a:bodyPr>
          <a:lstStyle/>
          <a:p>
            <a:r>
              <a:rPr lang="es-MX" sz="36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a:t>
            </a:r>
            <a:r>
              <a:rPr lang="es-EC" sz="6000" b="1" dirty="0">
                <a:ln w="38100">
                  <a:solidFill>
                    <a:schemeClr val="bg1"/>
                  </a:solidFill>
                  <a:prstDash val="solid"/>
                </a:ln>
                <a:solidFill>
                  <a:srgbClr val="FF00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SAN FRANCISCO REGIS CLET</a:t>
            </a:r>
          </a:p>
        </p:txBody>
      </p:sp>
      <p:sp>
        <p:nvSpPr>
          <p:cNvPr id="3" name="Marcador de contenido 2"/>
          <p:cNvSpPr>
            <a:spLocks noGrp="1"/>
          </p:cNvSpPr>
          <p:nvPr>
            <p:ph idx="1"/>
          </p:nvPr>
        </p:nvSpPr>
        <p:spPr>
          <a:xfrm>
            <a:off x="3573307" y="1058779"/>
            <a:ext cx="8580358" cy="3704891"/>
          </a:xfrm>
        </p:spPr>
        <p:txBody>
          <a:bodyPr>
            <a:noAutofit/>
          </a:bodyPr>
          <a:lstStyle/>
          <a:p>
            <a:pPr marL="0" indent="0" algn="just">
              <a:buNone/>
            </a:pPr>
            <a:r>
              <a:rPr lang="es-EC" sz="4000" dirty="0"/>
              <a:t>Con otros 119 Beatos Mártires muertos en China, fue canonizado el día 1 de octubre del 2000. </a:t>
            </a:r>
          </a:p>
          <a:p>
            <a:pPr marL="0" indent="0" algn="just">
              <a:buNone/>
            </a:pPr>
            <a:r>
              <a:rPr lang="es-EC" sz="4000" dirty="0"/>
              <a:t>Nació en </a:t>
            </a:r>
            <a:r>
              <a:rPr lang="es-EC" sz="4000" dirty="0" err="1"/>
              <a:t>Grenoble</a:t>
            </a:r>
            <a:r>
              <a:rPr lang="es-EC" sz="4000" dirty="0"/>
              <a:t> (Francia) el 19 de agosto de 1748.  A los 21 años ingresó en la Congregación de la Misión (Padres Lazaristas).  Fue ordenado sacerdote en 1773. </a:t>
            </a:r>
            <a:endParaRPr lang="es-EC" sz="4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sp>
        <p:nvSpPr>
          <p:cNvPr id="6" name="Marcador de texto 5"/>
          <p:cNvSpPr>
            <a:spLocks noGrp="1"/>
          </p:cNvSpPr>
          <p:nvPr>
            <p:ph type="body" sz="half" idx="2"/>
          </p:nvPr>
        </p:nvSpPr>
        <p:spPr>
          <a:xfrm>
            <a:off x="0" y="5699849"/>
            <a:ext cx="12192000" cy="1099217"/>
          </a:xfrm>
        </p:spPr>
        <p:txBody>
          <a:bodyPr>
            <a:noAutofit/>
          </a:bodyPr>
          <a:lstStyle/>
          <a:p>
            <a:r>
              <a:rPr lang="es-EC" sz="4000" dirty="0"/>
              <a:t>Durante 30 años evangelizó en las inmensas provincias de </a:t>
            </a:r>
            <a:r>
              <a:rPr lang="es-EC" sz="4000" dirty="0" err="1"/>
              <a:t>Kiong</a:t>
            </a:r>
            <a:r>
              <a:rPr lang="es-EC" sz="4000" dirty="0"/>
              <a:t>-Si, </a:t>
            </a:r>
            <a:r>
              <a:rPr lang="es-EC" sz="4000" dirty="0" err="1"/>
              <a:t>Hou</a:t>
            </a:r>
            <a:r>
              <a:rPr lang="es-EC" sz="4000" dirty="0"/>
              <a:t>-Pe y Ho-</a:t>
            </a:r>
            <a:r>
              <a:rPr lang="es-EC" sz="4000" dirty="0" err="1"/>
              <a:t>nan</a:t>
            </a:r>
            <a:r>
              <a:rPr lang="es-EC" sz="4000" dirty="0"/>
              <a:t>. </a:t>
            </a:r>
          </a:p>
        </p:txBody>
      </p:sp>
      <p:sp>
        <p:nvSpPr>
          <p:cNvPr id="7" name="Marcador de contenido 2"/>
          <p:cNvSpPr txBox="1">
            <a:spLocks/>
          </p:cNvSpPr>
          <p:nvPr/>
        </p:nvSpPr>
        <p:spPr>
          <a:xfrm>
            <a:off x="274720" y="4860758"/>
            <a:ext cx="11917279" cy="1997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MX" sz="20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marL="0" indent="0" algn="just">
              <a:buFont typeface="Arial" panose="020B0604020202020204" pitchFamily="34" charset="0"/>
              <a:buNone/>
            </a:pPr>
            <a:r>
              <a:rPr lang="es-MX"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 </a:t>
            </a:r>
            <a:endParaRPr lang="es-EC" sz="4100" b="1" dirty="0">
              <a:ln w="10160">
                <a:solidFill>
                  <a:schemeClr val="accent5"/>
                </a:solidFill>
                <a:prstDash val="solid"/>
              </a:ln>
              <a:solidFill>
                <a:schemeClr val="accent1">
                  <a:lumMod val="40000"/>
                  <a:lumOff val="60000"/>
                </a:schemeClr>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p:txBody>
      </p:sp>
      <p:pic>
        <p:nvPicPr>
          <p:cNvPr id="5" name="Imagen 4"/>
          <p:cNvPicPr>
            <a:picLocks noChangeAspect="1"/>
          </p:cNvPicPr>
          <p:nvPr/>
        </p:nvPicPr>
        <p:blipFill>
          <a:blip r:embed="rId3"/>
          <a:stretch>
            <a:fillRect/>
          </a:stretch>
        </p:blipFill>
        <p:spPr>
          <a:xfrm>
            <a:off x="0" y="1212550"/>
            <a:ext cx="3573307" cy="4582716"/>
          </a:xfrm>
          <a:prstGeom prst="rect">
            <a:avLst/>
          </a:prstGeom>
        </p:spPr>
      </p:pic>
    </p:spTree>
    <p:extLst>
      <p:ext uri="{BB962C8B-B14F-4D97-AF65-F5344CB8AC3E}">
        <p14:creationId xmlns:p14="http://schemas.microsoft.com/office/powerpoint/2010/main" val="999483761"/>
      </p:ext>
    </p:extLst>
  </p:cSld>
  <p:clrMapOvr>
    <a:overrideClrMapping bg1="lt1" tx1="dk1" bg2="lt2" tx2="dk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1322</TotalTime>
  <Words>1743</Words>
  <Application>Microsoft Office PowerPoint</Application>
  <PresentationFormat>Panorámica</PresentationFormat>
  <Paragraphs>161</Paragraphs>
  <Slides>25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Aharoni</vt:lpstr>
      <vt:lpstr>Arial</vt:lpstr>
      <vt:lpstr>Calibri</vt:lpstr>
      <vt:lpstr>Calibri Light</vt:lpstr>
      <vt:lpstr>Cooper Black</vt:lpstr>
      <vt:lpstr>Wingdings</vt:lpstr>
      <vt:lpstr>Tema de Office</vt:lpstr>
      <vt:lpstr>Presentación de PowerPoint</vt:lpstr>
      <vt:lpstr> SANTA CATALINA LABOURÉ</vt:lpstr>
      <vt:lpstr>       SANTA CATALINA LABOURÉ ……..</vt:lpstr>
      <vt:lpstr>       SANTA CATALINA LABOURÉ ……..</vt:lpstr>
      <vt:lpstr>       SANTA CATALINA LABOURÉ ……..</vt:lpstr>
      <vt:lpstr> SAN JUSTINO DE JACOBIS</vt:lpstr>
      <vt:lpstr> SAN JUSTINO DE JACOBIS …..</vt:lpstr>
      <vt:lpstr> SAN JUSTINO DE JACOBIS …..</vt:lpstr>
      <vt:lpstr> SAN FRANCISCO REGIS CLET</vt:lpstr>
      <vt:lpstr> SAN FRANCISCO REGIS CLET …….</vt:lpstr>
      <vt:lpstr> SAN GABRIEL PERBOYRE</vt:lpstr>
      <vt:lpstr> SAN GABRIEL PERBOYRE …….</vt:lpstr>
      <vt:lpstr> SAN GABRIEL PERBOYRE …….</vt:lpstr>
      <vt:lpstr> SANTA ISABEL ANA SETON</vt:lpstr>
      <vt:lpstr> SANTA JUANA ANTIDA THOURET </vt:lpstr>
      <vt:lpstr> BEATO FEDERICO OZANAM</vt:lpstr>
      <vt:lpstr> BEATO CEFERINO JIMÉNEZ</vt:lpstr>
      <vt:lpstr>BEATA SOR ROSALIE RENDÚ</vt:lpstr>
      <vt:lpstr>BEATO MARCO ANTONIO DURANDO</vt:lpstr>
      <vt:lpstr>BEATO GHEBRA MIGUEL </vt:lpstr>
      <vt:lpstr>BEATAS MÁRTIRES DE ANGERS: SOR ANA MARÍA VAILLOT Y SOR OTILIA BAUMGARTEN</vt:lpstr>
      <vt:lpstr>MISIONEROS MÁRTIRES DE LA REVOLUCIÓN FRANCESA</vt:lpstr>
      <vt:lpstr>HERMANAS MÁRTIRES DE LA REVOLUCIÓN FRANCESA</vt:lpstr>
      <vt:lpstr>BEATA SOR LINDALVA JUSTO DE OLIVEIRA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Hacker Center 6</dc:creator>
  <cp:lastModifiedBy>HP</cp:lastModifiedBy>
  <cp:revision>57</cp:revision>
  <dcterms:created xsi:type="dcterms:W3CDTF">2017-01-04T03:24:01Z</dcterms:created>
  <dcterms:modified xsi:type="dcterms:W3CDTF">2021-09-14T01:04:50Z</dcterms:modified>
</cp:coreProperties>
</file>