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46" d="100"/>
          <a:sy n="46" d="100"/>
        </p:scale>
        <p:origin x="63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3F8CC288-1742-489B-8683-8C499DDC2BB8}" type="datetimeFigureOut">
              <a:rPr lang="es-EC" smtClean="0"/>
              <a:t>11/9/2021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8E4C3B9-F4CF-41D7-8D60-F4AE4D782D80}" type="slidenum">
              <a:rPr lang="es-EC" smtClean="0"/>
              <a:t>‹Nº›</a:t>
            </a:fld>
            <a:endParaRPr lang="es-EC"/>
          </a:p>
        </p:txBody>
      </p:sp>
    </p:spTree>
    <p:extLst>
      <p:ext uri="{BB962C8B-B14F-4D97-AF65-F5344CB8AC3E}">
        <p14:creationId xmlns:p14="http://schemas.microsoft.com/office/powerpoint/2010/main" val="621101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3F8CC288-1742-489B-8683-8C499DDC2BB8}" type="datetimeFigureOut">
              <a:rPr lang="es-EC" smtClean="0"/>
              <a:t>11/9/2021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8E4C3B9-F4CF-41D7-8D60-F4AE4D782D80}" type="slidenum">
              <a:rPr lang="es-EC" smtClean="0"/>
              <a:t>‹Nº›</a:t>
            </a:fld>
            <a:endParaRPr lang="es-EC"/>
          </a:p>
        </p:txBody>
      </p:sp>
    </p:spTree>
    <p:extLst>
      <p:ext uri="{BB962C8B-B14F-4D97-AF65-F5344CB8AC3E}">
        <p14:creationId xmlns:p14="http://schemas.microsoft.com/office/powerpoint/2010/main" val="1760459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3F8CC288-1742-489B-8683-8C499DDC2BB8}" type="datetimeFigureOut">
              <a:rPr lang="es-EC" smtClean="0"/>
              <a:t>11/9/2021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8E4C3B9-F4CF-41D7-8D60-F4AE4D782D80}" type="slidenum">
              <a:rPr lang="es-EC" smtClean="0"/>
              <a:t>‹Nº›</a:t>
            </a:fld>
            <a:endParaRPr lang="es-EC"/>
          </a:p>
        </p:txBody>
      </p:sp>
    </p:spTree>
    <p:extLst>
      <p:ext uri="{BB962C8B-B14F-4D97-AF65-F5344CB8AC3E}">
        <p14:creationId xmlns:p14="http://schemas.microsoft.com/office/powerpoint/2010/main" val="20546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3F8CC288-1742-489B-8683-8C499DDC2BB8}" type="datetimeFigureOut">
              <a:rPr lang="es-EC" smtClean="0"/>
              <a:t>11/9/2021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8E4C3B9-F4CF-41D7-8D60-F4AE4D782D80}" type="slidenum">
              <a:rPr lang="es-EC" smtClean="0"/>
              <a:t>‹Nº›</a:t>
            </a:fld>
            <a:endParaRPr lang="es-EC"/>
          </a:p>
        </p:txBody>
      </p:sp>
    </p:spTree>
    <p:extLst>
      <p:ext uri="{BB962C8B-B14F-4D97-AF65-F5344CB8AC3E}">
        <p14:creationId xmlns:p14="http://schemas.microsoft.com/office/powerpoint/2010/main" val="832677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3F8CC288-1742-489B-8683-8C499DDC2BB8}" type="datetimeFigureOut">
              <a:rPr lang="es-EC" smtClean="0"/>
              <a:t>11/9/2021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8E4C3B9-F4CF-41D7-8D60-F4AE4D782D80}" type="slidenum">
              <a:rPr lang="es-EC" smtClean="0"/>
              <a:t>‹Nº›</a:t>
            </a:fld>
            <a:endParaRPr lang="es-EC"/>
          </a:p>
        </p:txBody>
      </p:sp>
    </p:spTree>
    <p:extLst>
      <p:ext uri="{BB962C8B-B14F-4D97-AF65-F5344CB8AC3E}">
        <p14:creationId xmlns:p14="http://schemas.microsoft.com/office/powerpoint/2010/main" val="218346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3F8CC288-1742-489B-8683-8C499DDC2BB8}" type="datetimeFigureOut">
              <a:rPr lang="es-EC" smtClean="0"/>
              <a:t>11/9/2021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8E4C3B9-F4CF-41D7-8D60-F4AE4D782D80}" type="slidenum">
              <a:rPr lang="es-EC" smtClean="0"/>
              <a:t>‹Nº›</a:t>
            </a:fld>
            <a:endParaRPr lang="es-EC"/>
          </a:p>
        </p:txBody>
      </p:sp>
    </p:spTree>
    <p:extLst>
      <p:ext uri="{BB962C8B-B14F-4D97-AF65-F5344CB8AC3E}">
        <p14:creationId xmlns:p14="http://schemas.microsoft.com/office/powerpoint/2010/main" val="370573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3F8CC288-1742-489B-8683-8C499DDC2BB8}" type="datetimeFigureOut">
              <a:rPr lang="es-EC" smtClean="0"/>
              <a:t>11/9/2021</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A8E4C3B9-F4CF-41D7-8D60-F4AE4D782D80}" type="slidenum">
              <a:rPr lang="es-EC" smtClean="0"/>
              <a:t>‹Nº›</a:t>
            </a:fld>
            <a:endParaRPr lang="es-EC"/>
          </a:p>
        </p:txBody>
      </p:sp>
    </p:spTree>
    <p:extLst>
      <p:ext uri="{BB962C8B-B14F-4D97-AF65-F5344CB8AC3E}">
        <p14:creationId xmlns:p14="http://schemas.microsoft.com/office/powerpoint/2010/main" val="266752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3F8CC288-1742-489B-8683-8C499DDC2BB8}" type="datetimeFigureOut">
              <a:rPr lang="es-EC" smtClean="0"/>
              <a:t>11/9/2021</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A8E4C3B9-F4CF-41D7-8D60-F4AE4D782D80}" type="slidenum">
              <a:rPr lang="es-EC" smtClean="0"/>
              <a:t>‹Nº›</a:t>
            </a:fld>
            <a:endParaRPr lang="es-EC"/>
          </a:p>
        </p:txBody>
      </p:sp>
    </p:spTree>
    <p:extLst>
      <p:ext uri="{BB962C8B-B14F-4D97-AF65-F5344CB8AC3E}">
        <p14:creationId xmlns:p14="http://schemas.microsoft.com/office/powerpoint/2010/main" val="1980079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F8CC288-1742-489B-8683-8C499DDC2BB8}" type="datetimeFigureOut">
              <a:rPr lang="es-EC" smtClean="0"/>
              <a:t>11/9/2021</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A8E4C3B9-F4CF-41D7-8D60-F4AE4D782D80}" type="slidenum">
              <a:rPr lang="es-EC" smtClean="0"/>
              <a:t>‹Nº›</a:t>
            </a:fld>
            <a:endParaRPr lang="es-EC"/>
          </a:p>
        </p:txBody>
      </p:sp>
    </p:spTree>
    <p:extLst>
      <p:ext uri="{BB962C8B-B14F-4D97-AF65-F5344CB8AC3E}">
        <p14:creationId xmlns:p14="http://schemas.microsoft.com/office/powerpoint/2010/main" val="474528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F8CC288-1742-489B-8683-8C499DDC2BB8}" type="datetimeFigureOut">
              <a:rPr lang="es-EC" smtClean="0"/>
              <a:t>11/9/2021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8E4C3B9-F4CF-41D7-8D60-F4AE4D782D80}" type="slidenum">
              <a:rPr lang="es-EC" smtClean="0"/>
              <a:t>‹Nº›</a:t>
            </a:fld>
            <a:endParaRPr lang="es-EC"/>
          </a:p>
        </p:txBody>
      </p:sp>
    </p:spTree>
    <p:extLst>
      <p:ext uri="{BB962C8B-B14F-4D97-AF65-F5344CB8AC3E}">
        <p14:creationId xmlns:p14="http://schemas.microsoft.com/office/powerpoint/2010/main" val="68994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F8CC288-1742-489B-8683-8C499DDC2BB8}" type="datetimeFigureOut">
              <a:rPr lang="es-EC" smtClean="0"/>
              <a:t>11/9/2021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8E4C3B9-F4CF-41D7-8D60-F4AE4D782D80}" type="slidenum">
              <a:rPr lang="es-EC" smtClean="0"/>
              <a:t>‹Nº›</a:t>
            </a:fld>
            <a:endParaRPr lang="es-EC"/>
          </a:p>
        </p:txBody>
      </p:sp>
    </p:spTree>
    <p:extLst>
      <p:ext uri="{BB962C8B-B14F-4D97-AF65-F5344CB8AC3E}">
        <p14:creationId xmlns:p14="http://schemas.microsoft.com/office/powerpoint/2010/main" val="2787428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CC288-1742-489B-8683-8C499DDC2BB8}" type="datetimeFigureOut">
              <a:rPr lang="es-EC" smtClean="0"/>
              <a:t>11/9/2021</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4C3B9-F4CF-41D7-8D60-F4AE4D782D80}" type="slidenum">
              <a:rPr lang="es-EC" smtClean="0"/>
              <a:t>‹Nº›</a:t>
            </a:fld>
            <a:endParaRPr lang="es-EC"/>
          </a:p>
        </p:txBody>
      </p:sp>
    </p:spTree>
    <p:extLst>
      <p:ext uri="{BB962C8B-B14F-4D97-AF65-F5344CB8AC3E}">
        <p14:creationId xmlns:p14="http://schemas.microsoft.com/office/powerpoint/2010/main" val="4149225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hechos de los apostoles"/>
          <p:cNvPicPr>
            <a:picLocks noChangeAspect="1" noChangeArrowheads="1"/>
          </p:cNvPicPr>
          <p:nvPr/>
        </p:nvPicPr>
        <p:blipFill rotWithShape="1">
          <a:blip r:embed="rId2">
            <a:extLst>
              <a:ext uri="{28A0092B-C50C-407E-A947-70E740481C1C}">
                <a14:useLocalDpi xmlns:a14="http://schemas.microsoft.com/office/drawing/2010/main" val="0"/>
              </a:ext>
            </a:extLst>
          </a:blip>
          <a:srcRect l="9279" t="30452"/>
          <a:stretch/>
        </p:blipFill>
        <p:spPr bwMode="auto">
          <a:xfrm>
            <a:off x="-57513" y="0"/>
            <a:ext cx="12249513"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ítulo 1"/>
          <p:cNvSpPr txBox="1">
            <a:spLocks/>
          </p:cNvSpPr>
          <p:nvPr/>
        </p:nvSpPr>
        <p:spPr>
          <a:xfrm>
            <a:off x="0" y="352179"/>
            <a:ext cx="12031579" cy="1853852"/>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CO" sz="8800" dirty="0" smtClean="0">
                <a:ln w="38100">
                  <a:solidFill>
                    <a:schemeClr val="accent2"/>
                  </a:solidFill>
                  <a:prstDash val="solid"/>
                </a:ln>
                <a:solidFill>
                  <a:schemeClr val="bg1"/>
                </a:solidFill>
                <a:effectLst>
                  <a:glow rad="228600">
                    <a:schemeClr val="accent5">
                      <a:satMod val="175000"/>
                      <a:alpha val="40000"/>
                    </a:schemeClr>
                  </a:glow>
                  <a:outerShdw dist="38100" dir="2700000" algn="tl" rotWithShape="0">
                    <a:schemeClr val="accent2"/>
                  </a:outerShdw>
                </a:effectLst>
                <a:latin typeface="Cooper Black" panose="0208090404030B020404" pitchFamily="18" charset="0"/>
              </a:rPr>
              <a:t>EJE II</a:t>
            </a:r>
          </a:p>
          <a:p>
            <a:r>
              <a:rPr lang="es-CO" sz="7000" dirty="0" smtClean="0">
                <a:ln w="38100">
                  <a:solidFill>
                    <a:schemeClr val="accent2"/>
                  </a:solidFill>
                  <a:prstDash val="solid"/>
                </a:ln>
                <a:solidFill>
                  <a:schemeClr val="bg1"/>
                </a:solidFill>
                <a:effectLst>
                  <a:glow rad="228600">
                    <a:schemeClr val="accent5">
                      <a:satMod val="175000"/>
                      <a:alpha val="40000"/>
                    </a:schemeClr>
                  </a:glow>
                  <a:outerShdw dist="38100" dir="2700000" algn="tl" rotWithShape="0">
                    <a:schemeClr val="accent2"/>
                  </a:outerShdw>
                </a:effectLst>
                <a:latin typeface="Cooper Black" panose="0208090404030B020404" pitchFamily="18" charset="0"/>
              </a:rPr>
              <a:t>FORMACIÓN cristiana</a:t>
            </a:r>
            <a:r>
              <a:rPr lang="es-CO" sz="7000" dirty="0" smtClean="0">
                <a:ln w="6600">
                  <a:solidFill>
                    <a:schemeClr val="accent2"/>
                  </a:solidFill>
                  <a:prstDash val="solid"/>
                </a:ln>
                <a:solidFill>
                  <a:srgbClr val="FFFF00"/>
                </a:solidFill>
                <a:effectLst>
                  <a:glow rad="228600">
                    <a:schemeClr val="accent5">
                      <a:satMod val="175000"/>
                      <a:alpha val="40000"/>
                    </a:schemeClr>
                  </a:glow>
                  <a:outerShdw dist="38100" dir="2700000" algn="tl" rotWithShape="0">
                    <a:schemeClr val="accent2"/>
                  </a:outerShdw>
                </a:effectLst>
                <a:latin typeface="Cooper Black" panose="0208090404030B020404" pitchFamily="18" charset="0"/>
              </a:rPr>
              <a:t> </a:t>
            </a:r>
            <a:endParaRPr lang="es-EC" sz="7000" dirty="0">
              <a:ln w="6600">
                <a:solidFill>
                  <a:schemeClr val="accent2"/>
                </a:solidFill>
                <a:prstDash val="solid"/>
              </a:ln>
              <a:solidFill>
                <a:srgbClr val="FFFF00"/>
              </a:solidFill>
              <a:effectLst>
                <a:glow rad="228600">
                  <a:schemeClr val="accent5">
                    <a:satMod val="175000"/>
                    <a:alpha val="40000"/>
                  </a:schemeClr>
                </a:glow>
                <a:outerShdw dist="38100" dir="2700000" algn="tl" rotWithShape="0">
                  <a:schemeClr val="accent2"/>
                </a:outerShdw>
              </a:effectLst>
              <a:latin typeface="Cooper Black" panose="0208090404030B020404" pitchFamily="18" charset="0"/>
            </a:endParaRPr>
          </a:p>
        </p:txBody>
      </p:sp>
      <p:sp>
        <p:nvSpPr>
          <p:cNvPr id="8" name="Título 1"/>
          <p:cNvSpPr txBox="1">
            <a:spLocks/>
          </p:cNvSpPr>
          <p:nvPr/>
        </p:nvSpPr>
        <p:spPr>
          <a:xfrm>
            <a:off x="1228294" y="2608528"/>
            <a:ext cx="9735412" cy="114636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400">
              <a:lnSpc>
                <a:spcPct val="90000"/>
              </a:lnSpc>
            </a:pPr>
            <a:r>
              <a:rPr lang="es-CO" sz="8800" b="1" cap="all" dirty="0">
                <a:ln w="38100">
                  <a:solidFill>
                    <a:schemeClr val="accent2"/>
                  </a:solidFill>
                  <a:prstDash val="solid"/>
                </a:ln>
                <a:solidFill>
                  <a:schemeClr val="bg1"/>
                </a:solidFill>
                <a:effectLst>
                  <a:glow rad="228600">
                    <a:schemeClr val="accent5">
                      <a:satMod val="175000"/>
                      <a:alpha val="40000"/>
                    </a:schemeClr>
                  </a:glow>
                  <a:outerShdw dist="38100" dir="2700000" algn="tl" rotWithShape="0">
                    <a:schemeClr val="accent2"/>
                  </a:outerShdw>
                </a:effectLst>
                <a:latin typeface="Cooper Black" panose="0208090404030B020404" pitchFamily="18" charset="0"/>
              </a:rPr>
              <a:t>TEMA 6 </a:t>
            </a:r>
          </a:p>
        </p:txBody>
      </p:sp>
      <p:sp>
        <p:nvSpPr>
          <p:cNvPr id="9" name="Título 1"/>
          <p:cNvSpPr txBox="1">
            <a:spLocks/>
          </p:cNvSpPr>
          <p:nvPr/>
        </p:nvSpPr>
        <p:spPr>
          <a:xfrm>
            <a:off x="272716" y="4396636"/>
            <a:ext cx="11919284" cy="2371803"/>
          </a:xfrm>
          <a:prstGeom prst="rect">
            <a:avLst/>
          </a:prstGeom>
          <a:solidFill>
            <a:srgbClr val="FF0000">
              <a:alpha val="14000"/>
            </a:srgbClr>
          </a:solidFill>
          <a:effectLst/>
        </p:spPr>
        <p:txBody>
          <a:bodyPr vert="horz" lIns="91440" tIns="45720" rIns="91440" bIns="45720" rtlCol="0" anchor="b">
            <a:no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400">
              <a:lnSpc>
                <a:spcPct val="90000"/>
              </a:lnSpc>
            </a:pPr>
            <a:r>
              <a:rPr lang="it-IT" sz="8800" b="1" cap="all" dirty="0">
                <a:ln w="38100">
                  <a:solidFill>
                    <a:schemeClr val="accent2"/>
                  </a:solidFill>
                  <a:prstDash val="solid"/>
                </a:ln>
                <a:solidFill>
                  <a:schemeClr val="bg1"/>
                </a:solidFill>
                <a:effectLst>
                  <a:glow rad="228600">
                    <a:schemeClr val="accent5">
                      <a:satMod val="175000"/>
                      <a:alpha val="40000"/>
                    </a:schemeClr>
                  </a:glow>
                  <a:outerShdw dist="38100" dir="2700000" algn="tl" rotWithShape="0">
                    <a:schemeClr val="accent2"/>
                  </a:outerShdw>
                </a:effectLst>
                <a:latin typeface="Cooper Black" panose="0208090404030B020404" pitchFamily="18" charset="0"/>
              </a:rPr>
              <a:t>HECHOS DE LOS APÓSTOLES</a:t>
            </a:r>
            <a:endParaRPr lang="es-CO" sz="8800" b="1" cap="all" dirty="0">
              <a:ln w="38100">
                <a:solidFill>
                  <a:schemeClr val="accent2"/>
                </a:solidFill>
                <a:prstDash val="solid"/>
              </a:ln>
              <a:solidFill>
                <a:schemeClr val="bg1"/>
              </a:solidFill>
              <a:effectLst>
                <a:glow rad="228600">
                  <a:schemeClr val="accent5">
                    <a:satMod val="175000"/>
                    <a:alpha val="40000"/>
                  </a:schemeClr>
                </a:glow>
                <a:outerShdw dist="38100" dir="2700000" algn="tl" rotWithShape="0">
                  <a:schemeClr val="accent2"/>
                </a:outerShdw>
              </a:effectLst>
              <a:latin typeface="Cooper Black" panose="0208090404030B020404" pitchFamily="18" charset="0"/>
            </a:endParaRPr>
          </a:p>
        </p:txBody>
      </p:sp>
    </p:spTree>
    <p:extLst>
      <p:ext uri="{BB962C8B-B14F-4D97-AF65-F5344CB8AC3E}">
        <p14:creationId xmlns:p14="http://schemas.microsoft.com/office/powerpoint/2010/main" val="854623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sinagogA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64143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401053" y="401053"/>
            <a:ext cx="11534273" cy="5775910"/>
          </a:xfrm>
        </p:spPr>
        <p:txBody>
          <a:bodyPr>
            <a:normAutofit/>
          </a:bodyPr>
          <a:lstStyle/>
          <a:p>
            <a:r>
              <a:rPr lang="es-ES_tradnl" sz="38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Existe una comunidad que se reúne en la casa de María, la madre de Juan Marcos. Pablo funda pequeñas comunidades en las casas: en Filipo, en Tesalónica y en Corinto. </a:t>
            </a:r>
          </a:p>
          <a:p>
            <a:endParaRPr lang="es-ES_tradnl" sz="38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a:p>
            <a:r>
              <a:rPr lang="es-ES_tradnl" sz="3800" b="1" dirty="0" smtClean="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En </a:t>
            </a:r>
            <a:r>
              <a:rPr lang="es-ES_tradnl" sz="38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una casa la comunidad vive la experiencia de la Palabra, de la Eucaristía y de la Resurrección. Pablo llega en Jerusalén a la casa-comunidad de Nasón y la última comunidad de Pablo en Roma es en una casa. </a:t>
            </a:r>
            <a:endParaRPr lang="es-EC" sz="38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a:p>
            <a:endParaRPr lang="es-EC" dirty="0"/>
          </a:p>
        </p:txBody>
      </p:sp>
    </p:spTree>
    <p:extLst>
      <p:ext uri="{BB962C8B-B14F-4D97-AF65-F5344CB8AC3E}">
        <p14:creationId xmlns:p14="http://schemas.microsoft.com/office/powerpoint/2010/main" val="37093507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hechos de los aposto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ítulo 1"/>
          <p:cNvSpPr>
            <a:spLocks noGrp="1"/>
          </p:cNvSpPr>
          <p:nvPr>
            <p:ph type="title"/>
          </p:nvPr>
        </p:nvSpPr>
        <p:spPr>
          <a:xfrm>
            <a:off x="517358" y="734094"/>
            <a:ext cx="11065042" cy="1325563"/>
          </a:xfrm>
          <a:solidFill>
            <a:srgbClr val="FF0000">
              <a:alpha val="19000"/>
            </a:srgbClr>
          </a:solidFill>
        </p:spPr>
        <p:txBody>
          <a:bodyPr>
            <a:noAutofit/>
          </a:bodyPr>
          <a:lstStyle/>
          <a:p>
            <a:pPr marL="228600" indent="-228600">
              <a:spcBef>
                <a:spcPts val="1000"/>
              </a:spcBef>
              <a:buFont typeface="Arial" panose="020B0604020202020204" pitchFamily="34" charset="0"/>
              <a:buChar char="•"/>
            </a:pPr>
            <a:r>
              <a:rPr lang="es-ES_tradnl" b="1" u="sng" dirty="0">
                <a:ln w="38100">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ea typeface="+mn-ea"/>
                <a:cs typeface="+mn-cs"/>
              </a:rPr>
              <a:t>¿</a:t>
            </a:r>
            <a:r>
              <a:rPr lang="es-ES_tradnl" sz="4800" b="1" u="sng" dirty="0">
                <a:ln w="38100">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ea typeface="+mn-ea"/>
                <a:cs typeface="+mn-cs"/>
              </a:rPr>
              <a:t>DESDE DÓNDE LEER EL LIBRO DE LOS HECHOS APOSTÓLICOS?</a:t>
            </a:r>
            <a:endParaRPr lang="es-EC" sz="4800" b="1" u="sng" dirty="0">
              <a:ln w="38100">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ea typeface="+mn-ea"/>
              <a:cs typeface="+mn-cs"/>
            </a:endParaRPr>
          </a:p>
        </p:txBody>
      </p:sp>
      <p:sp>
        <p:nvSpPr>
          <p:cNvPr id="3" name="Marcador de contenido 2"/>
          <p:cNvSpPr>
            <a:spLocks noGrp="1"/>
          </p:cNvSpPr>
          <p:nvPr>
            <p:ph idx="1"/>
          </p:nvPr>
        </p:nvSpPr>
        <p:spPr>
          <a:xfrm>
            <a:off x="517358" y="2465291"/>
            <a:ext cx="10515600" cy="3536614"/>
          </a:xfrm>
          <a:solidFill>
            <a:srgbClr val="FF0000">
              <a:alpha val="20000"/>
            </a:srgbClr>
          </a:solidFill>
        </p:spPr>
        <p:txBody>
          <a:bodyPr/>
          <a:lstStyle/>
          <a:p>
            <a:r>
              <a:rPr lang="es-ES_tradnl" sz="38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Nosotros proponemos interpretar los Hechos con esta perspectiva propia de Lucas, con la </a:t>
            </a:r>
            <a:r>
              <a:rPr lang="es-ES_tradnl" sz="3800" b="1" dirty="0" smtClean="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intención,  Espíritu </a:t>
            </a:r>
            <a:r>
              <a:rPr lang="es-ES_tradnl" sz="38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y metodología con la cual Lucas mismo escribió Hechos, que serán para nosotros las claves para interpretar el libro:</a:t>
            </a:r>
            <a:endParaRPr lang="es-EC" sz="38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a:p>
            <a:endParaRPr lang="es-EC" dirty="0"/>
          </a:p>
        </p:txBody>
      </p:sp>
    </p:spTree>
    <p:extLst>
      <p:ext uri="{BB962C8B-B14F-4D97-AF65-F5344CB8AC3E}">
        <p14:creationId xmlns:p14="http://schemas.microsoft.com/office/powerpoint/2010/main" val="3975881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ESPIRITU SA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2752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0" y="818149"/>
            <a:ext cx="12063663" cy="5438274"/>
          </a:xfrm>
          <a:solidFill>
            <a:schemeClr val="tx1">
              <a:lumMod val="85000"/>
              <a:lumOff val="15000"/>
              <a:alpha val="15000"/>
            </a:schemeClr>
          </a:solidFill>
        </p:spPr>
        <p:txBody>
          <a:bodyPr>
            <a:noAutofit/>
          </a:bodyPr>
          <a:lstStyle/>
          <a:p>
            <a:endParaRPr lang="es-ES_tradnl" b="1" u="sng"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endParaRPr>
          </a:p>
          <a:p>
            <a:pPr>
              <a:lnSpc>
                <a:spcPts val="3800"/>
              </a:lnSpc>
            </a:pPr>
            <a:r>
              <a:rPr lang="es-ES_tradnl" sz="4400" b="1" dirty="0" smtClean="0">
                <a:ln w="12700">
                  <a:solidFill>
                    <a:schemeClr val="bg1"/>
                  </a:solidFill>
                  <a:prstDash val="solid"/>
                </a:ln>
                <a:effectLst>
                  <a:outerShdw blurRad="12700" dist="38100" dir="2700000" algn="tl" rotWithShape="0">
                    <a:schemeClr val="bg1">
                      <a:lumMod val="50000"/>
                    </a:schemeClr>
                  </a:outerShdw>
                </a:effectLst>
                <a:latin typeface="Cooper Std Black" panose="0208090304030B020404" pitchFamily="18" charset="0"/>
              </a:rPr>
              <a:t>Todo </a:t>
            </a:r>
            <a:r>
              <a:rPr lang="es-ES_tradnl" sz="4400" b="1" dirty="0">
                <a:ln w="12700">
                  <a:solidFill>
                    <a:schemeClr val="bg1"/>
                  </a:solidFill>
                  <a:prstDash val="solid"/>
                </a:ln>
                <a:effectLst>
                  <a:outerShdw blurRad="12700" dist="38100" dir="2700000" algn="tl" rotWithShape="0">
                    <a:schemeClr val="bg1">
                      <a:lumMod val="50000"/>
                    </a:schemeClr>
                  </a:outerShdw>
                </a:effectLst>
                <a:latin typeface="Cooper Std Black" panose="0208090304030B020404" pitchFamily="18" charset="0"/>
              </a:rPr>
              <a:t>el libro lo interpretaremos como el “Evangelio del Espíritu Santo”, buscando descubrir la presencia y la acción del Espíritu en toda la narrativa del libro. </a:t>
            </a:r>
            <a:endParaRPr lang="es-ES_tradnl" sz="4400" b="1" dirty="0" smtClean="0">
              <a:ln w="12700">
                <a:solidFill>
                  <a:schemeClr val="bg1"/>
                </a:solidFill>
                <a:prstDash val="solid"/>
              </a:ln>
              <a:effectLst>
                <a:outerShdw blurRad="12700" dist="38100" dir="2700000" algn="tl" rotWithShape="0">
                  <a:schemeClr val="bg1">
                    <a:lumMod val="50000"/>
                  </a:schemeClr>
                </a:outerShdw>
              </a:effectLst>
              <a:latin typeface="Cooper Std Black" panose="0208090304030B020404" pitchFamily="18" charset="0"/>
            </a:endParaRPr>
          </a:p>
          <a:p>
            <a:pPr>
              <a:lnSpc>
                <a:spcPts val="3800"/>
              </a:lnSpc>
            </a:pPr>
            <a:endParaRPr lang="es-ES_tradnl" sz="1600" b="1" dirty="0" smtClean="0">
              <a:ln w="9525">
                <a:solidFill>
                  <a:schemeClr val="bg1"/>
                </a:solidFill>
                <a:prstDash val="solid"/>
              </a:ln>
              <a:effectLst>
                <a:outerShdw blurRad="12700" dist="38100" dir="2700000" algn="tl" rotWithShape="0">
                  <a:schemeClr val="bg1">
                    <a:lumMod val="50000"/>
                  </a:schemeClr>
                </a:outerShdw>
              </a:effectLst>
              <a:latin typeface="Cooper Std Black" panose="0208090304030B020404" pitchFamily="18" charset="0"/>
            </a:endParaRPr>
          </a:p>
          <a:p>
            <a:pPr>
              <a:lnSpc>
                <a:spcPts val="3800"/>
              </a:lnSpc>
            </a:pPr>
            <a:r>
              <a:rPr lang="es-EC" sz="4400" b="1" dirty="0">
                <a:ln w="12700">
                  <a:solidFill>
                    <a:schemeClr val="bg1"/>
                  </a:solidFill>
                  <a:prstDash val="solid"/>
                </a:ln>
                <a:effectLst>
                  <a:outerShdw blurRad="12700" dist="38100" dir="2700000" algn="tl" rotWithShape="0">
                    <a:schemeClr val="bg1">
                      <a:lumMod val="50000"/>
                    </a:schemeClr>
                  </a:outerShdw>
                </a:effectLst>
                <a:latin typeface="Cooper Std Black" panose="0208090304030B020404" pitchFamily="18" charset="0"/>
              </a:rPr>
              <a:t>Reconstruir el movimiento de Jesús como un movimiento misionero, como movimiento del Espíritu Santo, para la construcción posterior de la Iglesia.</a:t>
            </a:r>
          </a:p>
        </p:txBody>
      </p:sp>
      <p:sp>
        <p:nvSpPr>
          <p:cNvPr id="2" name="Rectángulo 1"/>
          <p:cNvSpPr/>
          <p:nvPr/>
        </p:nvSpPr>
        <p:spPr>
          <a:xfrm>
            <a:off x="0" y="321422"/>
            <a:ext cx="12458090" cy="769441"/>
          </a:xfrm>
          <a:prstGeom prst="rect">
            <a:avLst/>
          </a:prstGeom>
          <a:solidFill>
            <a:srgbClr val="FFFF00">
              <a:alpha val="69000"/>
            </a:srgbClr>
          </a:solidFill>
        </p:spPr>
        <p:txBody>
          <a:bodyPr wrap="none">
            <a:spAutoFit/>
          </a:bodyPr>
          <a:lstStyle/>
          <a:p>
            <a:r>
              <a:rPr lang="es-ES_tradnl"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rPr>
              <a:t>1) </a:t>
            </a:r>
            <a:r>
              <a:rPr lang="es-ES_tradnl" sz="44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rPr>
              <a:t>Desde la perspectiva del Espíritu Santo.-</a:t>
            </a:r>
          </a:p>
        </p:txBody>
      </p:sp>
    </p:spTree>
    <p:extLst>
      <p:ext uri="{BB962C8B-B14F-4D97-AF65-F5344CB8AC3E}">
        <p14:creationId xmlns:p14="http://schemas.microsoft.com/office/powerpoint/2010/main" val="212506971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jesus misionero"/>
          <p:cNvPicPr>
            <a:picLocks noChangeAspect="1" noChangeArrowheads="1"/>
          </p:cNvPicPr>
          <p:nvPr/>
        </p:nvPicPr>
        <p:blipFill rotWithShape="1">
          <a:blip r:embed="rId2">
            <a:extLst>
              <a:ext uri="{28A0092B-C50C-407E-A947-70E740481C1C}">
                <a14:useLocalDpi xmlns:a14="http://schemas.microsoft.com/office/drawing/2010/main" val="0"/>
              </a:ext>
            </a:extLst>
          </a:blip>
          <a:srcRect t="13816"/>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128337" y="834189"/>
            <a:ext cx="12063663" cy="6248400"/>
          </a:xfrm>
          <a:solidFill>
            <a:srgbClr val="00B0F0">
              <a:alpha val="16000"/>
            </a:srgbClr>
          </a:solidFill>
          <a:ln/>
        </p:spPr>
        <p:style>
          <a:lnRef idx="1">
            <a:schemeClr val="accent1"/>
          </a:lnRef>
          <a:fillRef idx="2">
            <a:schemeClr val="accent1"/>
          </a:fillRef>
          <a:effectRef idx="1">
            <a:schemeClr val="accent1"/>
          </a:effectRef>
          <a:fontRef idx="minor">
            <a:schemeClr val="dk1"/>
          </a:fontRef>
        </p:style>
        <p:txBody>
          <a:bodyPr>
            <a:noAutofit/>
          </a:bodyPr>
          <a:lstStyle/>
          <a:p>
            <a:pPr>
              <a:lnSpc>
                <a:spcPts val="3600"/>
              </a:lnSpc>
            </a:pPr>
            <a:r>
              <a:rPr lang="es-ES_tradnl" sz="4000" b="1" dirty="0">
                <a:ln w="9525">
                  <a:solidFill>
                    <a:schemeClr val="tx1"/>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Todo el libro de Hechos es un movimiento misionero, desde Jerusalén hasta los confines de la tierra, cuyo contenido fundamental es la Palabra de Dios. El crecimiento del movimiento de Jesús se identifica con el crecimiento de la Palabra.</a:t>
            </a:r>
          </a:p>
          <a:p>
            <a:pPr>
              <a:lnSpc>
                <a:spcPts val="3600"/>
              </a:lnSpc>
            </a:pPr>
            <a:endParaRPr lang="es-ES_tradnl" sz="1800" b="1" dirty="0">
              <a:ln w="9525">
                <a:solidFill>
                  <a:schemeClr val="tx1"/>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a:p>
            <a:pPr>
              <a:lnSpc>
                <a:spcPts val="3600"/>
              </a:lnSpc>
            </a:pPr>
            <a:r>
              <a:rPr lang="es-ES_tradnl" sz="4000" b="1" dirty="0">
                <a:ln w="9525">
                  <a:solidFill>
                    <a:schemeClr val="tx1"/>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Trataremos de reconstruir el movimiento de Jesús como un movimiento misionero. Reconstruiremos el movimiento de Jesús, como movimiento del Espíritu Santo, para la construcción posterior de la Iglesia. </a:t>
            </a:r>
            <a:endParaRPr lang="es-EC" sz="4000" b="1" dirty="0">
              <a:ln w="9525">
                <a:solidFill>
                  <a:schemeClr val="tx1"/>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p:txBody>
      </p:sp>
      <p:sp>
        <p:nvSpPr>
          <p:cNvPr id="2" name="Rectángulo 1"/>
          <p:cNvSpPr/>
          <p:nvPr/>
        </p:nvSpPr>
        <p:spPr>
          <a:xfrm>
            <a:off x="0" y="93929"/>
            <a:ext cx="12192000" cy="707886"/>
          </a:xfrm>
          <a:prstGeom prst="rect">
            <a:avLst/>
          </a:prstGeom>
          <a:solidFill>
            <a:srgbClr val="FFFF00">
              <a:alpha val="70000"/>
            </a:srgbClr>
          </a:solidFill>
        </p:spPr>
        <p:txBody>
          <a:bodyPr wrap="square">
            <a:spAutoFit/>
          </a:bodyPr>
          <a:lstStyle/>
          <a:p>
            <a:r>
              <a:rPr lang="es-ES_tradnl" sz="4000" b="1" u="sng"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rPr>
              <a:t>2) DESDE LA PERSPECTIVA DE LA MISIÓN.-</a:t>
            </a:r>
            <a:endParaRPr lang="es-ES_tradnl"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endParaRPr>
          </a:p>
        </p:txBody>
      </p:sp>
    </p:spTree>
    <p:extLst>
      <p:ext uri="{BB962C8B-B14F-4D97-AF65-F5344CB8AC3E}">
        <p14:creationId xmlns:p14="http://schemas.microsoft.com/office/powerpoint/2010/main" val="2363561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EVANGELIZANDO EN EL PUEBLO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ítulo 1"/>
          <p:cNvSpPr>
            <a:spLocks noGrp="1"/>
          </p:cNvSpPr>
          <p:nvPr>
            <p:ph type="title"/>
          </p:nvPr>
        </p:nvSpPr>
        <p:spPr>
          <a:xfrm>
            <a:off x="465221" y="365125"/>
            <a:ext cx="11245516" cy="1325563"/>
          </a:xfrm>
          <a:solidFill>
            <a:srgbClr val="FFFF00">
              <a:alpha val="69000"/>
            </a:srgbClr>
          </a:solidFill>
        </p:spPr>
        <p:txBody>
          <a:bodyPr>
            <a:normAutofit/>
          </a:bodyPr>
          <a:lstStyle/>
          <a:p>
            <a:pPr>
              <a:spcBef>
                <a:spcPts val="1000"/>
              </a:spcBef>
            </a:pPr>
            <a:r>
              <a:rPr lang="es-ES_tradnl" sz="42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ea typeface="+mn-ea"/>
                <a:cs typeface="+mn-cs"/>
              </a:rPr>
              <a:t>3) Desde la perspectiva de las pequeñas comunidades domésticas.-</a:t>
            </a:r>
            <a:endParaRPr lang="es-EC" sz="42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ea typeface="+mn-ea"/>
              <a:cs typeface="+mn-cs"/>
            </a:endParaRPr>
          </a:p>
        </p:txBody>
      </p:sp>
      <p:sp>
        <p:nvSpPr>
          <p:cNvPr id="3" name="Marcador de contenido 2"/>
          <p:cNvSpPr>
            <a:spLocks noGrp="1"/>
          </p:cNvSpPr>
          <p:nvPr>
            <p:ph idx="1"/>
          </p:nvPr>
        </p:nvSpPr>
        <p:spPr>
          <a:xfrm>
            <a:off x="0" y="1697289"/>
            <a:ext cx="12191999" cy="4414754"/>
          </a:xfrm>
        </p:spPr>
        <p:txBody>
          <a:bodyPr>
            <a:noAutofit/>
          </a:bodyPr>
          <a:lstStyle/>
          <a:p>
            <a:pPr>
              <a:lnSpc>
                <a:spcPts val="3900"/>
              </a:lnSpc>
            </a:pPr>
            <a:r>
              <a:rPr lang="es-ES_tradnl" sz="4000" b="1" dirty="0">
                <a:ln w="12700">
                  <a:solidFill>
                    <a:schemeClr val="tx1"/>
                  </a:solidFill>
                  <a:prstDash val="solid"/>
                </a:ln>
                <a:solidFill>
                  <a:srgbClr val="FFFF00"/>
                </a:solidFill>
                <a:effectLst>
                  <a:outerShdw dist="38100" dir="2640000" algn="bl" rotWithShape="0">
                    <a:schemeClr val="accent1"/>
                  </a:outerShdw>
                </a:effectLst>
                <a:latin typeface="Cooper Std Black" panose="0208090304030B020404" pitchFamily="18" charset="0"/>
              </a:rPr>
              <a:t>El movimiento de Jesús, después de su Resurrección y antes de la institucionalización de la Iglesia, se estructura en pequeñas comunidades domésticas. Todo el libro tiene una dinámica que parte del Templo y llega a la casa. La formación de pequeñas comunidades es lo que permite que la Palabra se haga presente en las ciudades y en las culturas. </a:t>
            </a:r>
            <a:endParaRPr lang="es-EC" sz="4000" b="1" dirty="0">
              <a:ln w="12700">
                <a:solidFill>
                  <a:schemeClr val="tx1"/>
                </a:solidFill>
                <a:prstDash val="solid"/>
              </a:ln>
              <a:solidFill>
                <a:srgbClr val="FFFF00"/>
              </a:solidFill>
              <a:effectLst>
                <a:outerShdw dist="38100" dir="2640000" algn="bl" rotWithShape="0">
                  <a:schemeClr val="accent1"/>
                </a:outerShdw>
              </a:effectLst>
              <a:latin typeface="Cooper Std Black" panose="0208090304030B020404" pitchFamily="18" charset="0"/>
            </a:endParaRPr>
          </a:p>
        </p:txBody>
      </p:sp>
    </p:spTree>
    <p:extLst>
      <p:ext uri="{BB962C8B-B14F-4D97-AF65-F5344CB8AC3E}">
        <p14:creationId xmlns:p14="http://schemas.microsoft.com/office/powerpoint/2010/main" val="3016074966"/>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4000"/>
          </a:schemeClr>
        </a:soli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5394" t="30633" r="40001" b="12623"/>
          <a:stretch/>
        </p:blipFill>
        <p:spPr>
          <a:xfrm>
            <a:off x="0" y="0"/>
            <a:ext cx="12769517" cy="6858000"/>
          </a:xfrm>
          <a:prstGeom prst="rect">
            <a:avLst/>
          </a:prstGeom>
        </p:spPr>
      </p:pic>
      <p:sp>
        <p:nvSpPr>
          <p:cNvPr id="3" name="Marcador de contenido 2"/>
          <p:cNvSpPr>
            <a:spLocks noGrp="1"/>
          </p:cNvSpPr>
          <p:nvPr>
            <p:ph idx="1"/>
          </p:nvPr>
        </p:nvSpPr>
        <p:spPr>
          <a:xfrm>
            <a:off x="368969" y="269540"/>
            <a:ext cx="12063663" cy="6436060"/>
          </a:xfrm>
          <a:solidFill>
            <a:schemeClr val="accent2">
              <a:lumMod val="40000"/>
              <a:lumOff val="60000"/>
              <a:alpha val="26000"/>
            </a:schemeClr>
          </a:solidFill>
        </p:spPr>
        <p:txBody>
          <a:bodyPr>
            <a:noAutofit/>
          </a:bodyPr>
          <a:lstStyle/>
          <a:p>
            <a:r>
              <a:rPr lang="es-ES_tradnl" sz="44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La pequeña comunidad es el lugar donde </a:t>
            </a:r>
            <a:r>
              <a:rPr lang="es-ES_tradnl" sz="4400" b="1" dirty="0" smtClean="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se </a:t>
            </a:r>
            <a:r>
              <a:rPr lang="es-ES_tradnl" sz="44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vive la </a:t>
            </a:r>
            <a:r>
              <a:rPr lang="es-ES_tradnl" sz="4400" b="1" dirty="0" err="1">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koinonía</a:t>
            </a:r>
            <a:r>
              <a:rPr lang="es-ES_tradnl" sz="44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 (tenían todo en común), la diaconía -el servicio (no había pobres entre ellos) y la Eucaristía (</a:t>
            </a:r>
            <a:r>
              <a:rPr lang="es-ES_tradnl" sz="4400" b="1" dirty="0" err="1">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Hech</a:t>
            </a:r>
            <a:r>
              <a:rPr lang="es-ES_tradnl" sz="44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 2,42-47). Esta reconstrucción del movimiento de Jesús, como construcción de comunidades domésticas, será la tercera clave fundamental para interpretar el libro de Hechos</a:t>
            </a:r>
            <a:endParaRPr lang="es-EC" sz="44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p:txBody>
      </p:sp>
    </p:spTree>
    <p:extLst>
      <p:ext uri="{BB962C8B-B14F-4D97-AF65-F5344CB8AC3E}">
        <p14:creationId xmlns:p14="http://schemas.microsoft.com/office/powerpoint/2010/main" val="337868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HECHOS BIBLIA"/>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 y="-27579"/>
            <a:ext cx="12544927" cy="694222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288758" y="1825624"/>
            <a:ext cx="11582400" cy="4879975"/>
          </a:xfrm>
        </p:spPr>
        <p:txBody>
          <a:bodyPr>
            <a:normAutofit fontScale="85000" lnSpcReduction="20000"/>
          </a:bodyPr>
          <a:lstStyle/>
          <a:p>
            <a:r>
              <a:rPr lang="es-ES_tradnl" sz="4700" b="1" dirty="0">
                <a:ln w="9525">
                  <a:solidFill>
                    <a:schemeClr val="tx1"/>
                  </a:solidFill>
                  <a:prstDash val="solid"/>
                </a:ln>
                <a:solidFill>
                  <a:schemeClr val="bg1"/>
                </a:solidFill>
                <a:effectLst>
                  <a:outerShdw blurRad="12700" dist="38100" dir="2700000" algn="tl" rotWithShape="0">
                    <a:schemeClr val="bg1">
                      <a:lumMod val="50000"/>
                    </a:schemeClr>
                  </a:outerShdw>
                </a:effectLst>
                <a:latin typeface="Cooper Black" panose="0208090404030B020404" pitchFamily="18" charset="0"/>
              </a:rPr>
              <a:t>La participación de la mujer en el movimiento de Jesús.</a:t>
            </a:r>
          </a:p>
          <a:p>
            <a:endParaRPr lang="es-ES_tradnl" sz="2100" b="1" dirty="0" smtClean="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a:p>
            <a:r>
              <a:rPr lang="es-ES_tradnl" sz="4700" b="1" dirty="0" smtClean="0">
                <a:ln w="9525">
                  <a:solidFill>
                    <a:schemeClr val="tx1"/>
                  </a:solidFill>
                  <a:prstDash val="solid"/>
                </a:ln>
                <a:solidFill>
                  <a:schemeClr val="bg1"/>
                </a:solidFill>
                <a:effectLst>
                  <a:outerShdw blurRad="12700" dist="38100" dir="2700000" algn="tl" rotWithShape="0">
                    <a:schemeClr val="bg1">
                      <a:lumMod val="50000"/>
                    </a:schemeClr>
                  </a:outerShdw>
                </a:effectLst>
                <a:latin typeface="Cooper Black" panose="0208090404030B020404" pitchFamily="18" charset="0"/>
              </a:rPr>
              <a:t> </a:t>
            </a:r>
            <a:r>
              <a:rPr lang="es-ES_tradnl" sz="4700" b="1" dirty="0">
                <a:ln w="9525">
                  <a:solidFill>
                    <a:schemeClr val="tx1"/>
                  </a:solidFill>
                  <a:prstDash val="solid"/>
                </a:ln>
                <a:solidFill>
                  <a:schemeClr val="bg1"/>
                </a:solidFill>
                <a:effectLst>
                  <a:outerShdw blurRad="12700" dist="38100" dir="2700000" algn="tl" rotWithShape="0">
                    <a:schemeClr val="bg1">
                      <a:lumMod val="50000"/>
                    </a:schemeClr>
                  </a:outerShdw>
                </a:effectLst>
                <a:latin typeface="Cooper Black" panose="0208090404030B020404" pitchFamily="18" charset="0"/>
              </a:rPr>
              <a:t>La dimensión de las culturas y de la inculturación del Evangelio</a:t>
            </a:r>
            <a:r>
              <a:rPr lang="es-ES_tradnl" sz="4700" b="1" dirty="0" smtClean="0">
                <a:ln w="9525">
                  <a:solidFill>
                    <a:schemeClr val="tx1"/>
                  </a:solidFill>
                  <a:prstDash val="solid"/>
                </a:ln>
                <a:solidFill>
                  <a:schemeClr val="bg1"/>
                </a:solidFill>
                <a:effectLst>
                  <a:outerShdw blurRad="12700" dist="38100" dir="2700000" algn="tl" rotWithShape="0">
                    <a:schemeClr val="bg1">
                      <a:lumMod val="50000"/>
                    </a:schemeClr>
                  </a:outerShdw>
                </a:effectLst>
                <a:latin typeface="Cooper Black" panose="0208090404030B020404" pitchFamily="18" charset="0"/>
              </a:rPr>
              <a:t>.</a:t>
            </a:r>
          </a:p>
          <a:p>
            <a:endParaRPr lang="es-ES_tradnl" sz="1900" b="1" dirty="0" smtClean="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a:p>
            <a:r>
              <a:rPr lang="es-ES_tradnl" sz="4700" b="1" dirty="0">
                <a:ln w="9525">
                  <a:solidFill>
                    <a:schemeClr val="tx1"/>
                  </a:solidFill>
                  <a:prstDash val="solid"/>
                </a:ln>
                <a:solidFill>
                  <a:schemeClr val="bg1"/>
                </a:solidFill>
                <a:effectLst>
                  <a:outerShdw blurRad="12700" dist="38100" dir="2700000" algn="tl" rotWithShape="0">
                    <a:schemeClr val="bg1">
                      <a:lumMod val="50000"/>
                    </a:schemeClr>
                  </a:outerShdw>
                </a:effectLst>
                <a:latin typeface="Cooper Black" panose="0208090404030B020404" pitchFamily="18" charset="0"/>
              </a:rPr>
              <a:t> La pluralidad de ministerios, carismas y funciones en la misión.</a:t>
            </a:r>
          </a:p>
          <a:p>
            <a:endParaRPr lang="es-EC" sz="23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a:p>
            <a:r>
              <a:rPr lang="es-ES_tradnl" sz="4700" b="1" dirty="0">
                <a:ln w="9525">
                  <a:solidFill>
                    <a:schemeClr val="tx1"/>
                  </a:solidFill>
                  <a:prstDash val="solid"/>
                </a:ln>
                <a:solidFill>
                  <a:schemeClr val="bg1"/>
                </a:solidFill>
                <a:effectLst>
                  <a:outerShdw blurRad="12700" dist="38100" dir="2700000" algn="tl" rotWithShape="0">
                    <a:schemeClr val="bg1">
                      <a:lumMod val="50000"/>
                    </a:schemeClr>
                  </a:outerShdw>
                </a:effectLst>
                <a:latin typeface="Cooper Black" panose="0208090404030B020404" pitchFamily="18" charset="0"/>
              </a:rPr>
              <a:t> La dimensión política: el movimiento de Jesús y el Imperio romano.</a:t>
            </a:r>
            <a:endParaRPr lang="es-EC" sz="4700" b="1" dirty="0">
              <a:ln w="9525">
                <a:solidFill>
                  <a:schemeClr val="tx1"/>
                </a:solidFill>
                <a:prstDash val="solid"/>
              </a:ln>
              <a:solidFill>
                <a:schemeClr val="bg1"/>
              </a:solidFill>
              <a:effectLst>
                <a:outerShdw blurRad="12700" dist="38100" dir="2700000" algn="tl" rotWithShape="0">
                  <a:schemeClr val="bg1">
                    <a:lumMod val="50000"/>
                  </a:schemeClr>
                </a:outerShdw>
              </a:effectLst>
              <a:latin typeface="Cooper Black" panose="0208090404030B020404" pitchFamily="18" charset="0"/>
            </a:endParaRPr>
          </a:p>
          <a:p>
            <a:endParaRPr lang="es-EC" dirty="0"/>
          </a:p>
        </p:txBody>
      </p:sp>
      <p:sp>
        <p:nvSpPr>
          <p:cNvPr id="2" name="Rectángulo 1"/>
          <p:cNvSpPr/>
          <p:nvPr/>
        </p:nvSpPr>
        <p:spPr>
          <a:xfrm>
            <a:off x="132348" y="164250"/>
            <a:ext cx="14482011" cy="1272913"/>
          </a:xfrm>
          <a:prstGeom prst="rect">
            <a:avLst/>
          </a:prstGeom>
        </p:spPr>
        <p:txBody>
          <a:bodyPr wrap="square">
            <a:spAutoFit/>
          </a:bodyPr>
          <a:lstStyle/>
          <a:p>
            <a:pPr>
              <a:lnSpc>
                <a:spcPct val="70000"/>
              </a:lnSpc>
              <a:spcBef>
                <a:spcPts val="1000"/>
              </a:spcBef>
            </a:pPr>
            <a:r>
              <a:rPr lang="es-ES_tradnl" sz="4800" b="1" dirty="0">
                <a:ln w="2857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rPr>
              <a:t>4) Otras claves para nuestra interpretación</a:t>
            </a:r>
          </a:p>
          <a:p>
            <a:pPr>
              <a:lnSpc>
                <a:spcPct val="70000"/>
              </a:lnSpc>
              <a:spcBef>
                <a:spcPts val="1000"/>
              </a:spcBef>
            </a:pPr>
            <a:r>
              <a:rPr lang="es-ES_tradnl" sz="4800" b="1" dirty="0">
                <a:ln w="2857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rPr>
              <a:t> </a:t>
            </a:r>
            <a:r>
              <a:rPr lang="es-ES_tradnl" sz="4800" b="1" dirty="0" smtClean="0">
                <a:ln w="2857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rPr>
              <a:t>      de </a:t>
            </a:r>
            <a:r>
              <a:rPr lang="es-ES_tradnl" sz="4800" b="1" dirty="0">
                <a:ln w="2857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rPr>
              <a:t>Hechos son:</a:t>
            </a:r>
            <a:endParaRPr lang="es-EC" sz="4800" b="1" dirty="0">
              <a:ln w="2857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endParaRPr>
          </a:p>
        </p:txBody>
      </p:sp>
    </p:spTree>
    <p:extLst>
      <p:ext uri="{BB962C8B-B14F-4D97-AF65-F5344CB8AC3E}">
        <p14:creationId xmlns:p14="http://schemas.microsoft.com/office/powerpoint/2010/main" val="2542059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n para HECHOS BIB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353926"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ítulo 1"/>
          <p:cNvSpPr txBox="1">
            <a:spLocks/>
          </p:cNvSpPr>
          <p:nvPr/>
        </p:nvSpPr>
        <p:spPr>
          <a:xfrm>
            <a:off x="0" y="0"/>
            <a:ext cx="12658726" cy="6858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endParaRPr lang="es-EC" sz="8800" b="1" dirty="0" smtClean="0">
              <a:ln w="38100" cmpd="sng">
                <a:solidFill>
                  <a:schemeClr val="tx1"/>
                </a:solidFill>
              </a:ln>
              <a:solidFill>
                <a:schemeClr val="bg1"/>
              </a:solidFill>
              <a:latin typeface="Cooper Black" panose="0208090404030B020404" pitchFamily="18" charset="0"/>
            </a:endParaRPr>
          </a:p>
          <a:p>
            <a:endParaRPr lang="es-EC" sz="8800" b="1" dirty="0">
              <a:ln w="38100" cmpd="sng">
                <a:solidFill>
                  <a:schemeClr val="tx1"/>
                </a:solidFill>
              </a:ln>
              <a:solidFill>
                <a:schemeClr val="bg1"/>
              </a:solidFill>
              <a:latin typeface="Cooper Black" panose="0208090404030B020404" pitchFamily="18" charset="0"/>
            </a:endParaRPr>
          </a:p>
          <a:p>
            <a:r>
              <a:rPr lang="es-EC" sz="8800" b="1" dirty="0" smtClean="0">
                <a:ln w="57150" cmpd="sng">
                  <a:solidFill>
                    <a:schemeClr val="bg1"/>
                  </a:solidFill>
                </a:ln>
                <a:solidFill>
                  <a:srgbClr val="FF0000"/>
                </a:solidFill>
                <a:latin typeface="Cooper Black" panose="0208090404030B020404" pitchFamily="18" charset="0"/>
              </a:rPr>
              <a:t>Gracias por su Atención </a:t>
            </a:r>
            <a:endParaRPr lang="es-EC" sz="8800" b="1" dirty="0">
              <a:ln w="57150" cmpd="sng">
                <a:solidFill>
                  <a:schemeClr val="bg1"/>
                </a:solidFill>
              </a:ln>
              <a:solidFill>
                <a:srgbClr val="FF0000"/>
              </a:solidFill>
              <a:latin typeface="Cooper Black" panose="0208090404030B020404" pitchFamily="18" charset="0"/>
            </a:endParaRPr>
          </a:p>
        </p:txBody>
      </p:sp>
    </p:spTree>
    <p:extLst>
      <p:ext uri="{BB962C8B-B14F-4D97-AF65-F5344CB8AC3E}">
        <p14:creationId xmlns:p14="http://schemas.microsoft.com/office/powerpoint/2010/main" val="256660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hechos de los aposto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6"/>
            <a:ext cx="12192000" cy="684917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ítulo 1"/>
          <p:cNvSpPr>
            <a:spLocks noGrp="1"/>
          </p:cNvSpPr>
          <p:nvPr>
            <p:ph type="title"/>
          </p:nvPr>
        </p:nvSpPr>
        <p:spPr>
          <a:xfrm>
            <a:off x="175647" y="64168"/>
            <a:ext cx="11840705" cy="1325563"/>
          </a:xfrm>
        </p:spPr>
        <p:txBody>
          <a:bodyPr>
            <a:noAutofit/>
          </a:bodyPr>
          <a:lstStyle/>
          <a:p>
            <a:r>
              <a:rPr lang="es-ES" sz="4800" b="1" dirty="0">
                <a:ln w="28575">
                  <a:solidFill>
                    <a:schemeClr val="tx1"/>
                  </a:solidFill>
                  <a:prstDash val="solid"/>
                </a:ln>
                <a:solidFill>
                  <a:srgbClr val="FF00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rPr>
              <a:t>AUTOR, LUGAR Y FECHA DE </a:t>
            </a:r>
            <a:r>
              <a:rPr lang="es-ES" sz="4800" b="1" dirty="0" smtClean="0">
                <a:ln w="28575">
                  <a:solidFill>
                    <a:schemeClr val="tx1"/>
                  </a:solidFill>
                  <a:prstDash val="solid"/>
                </a:ln>
                <a:solidFill>
                  <a:srgbClr val="FF00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rPr>
              <a:t>COMPOSICIÓN.</a:t>
            </a:r>
            <a:endParaRPr lang="es-EC" sz="4800" b="1" dirty="0">
              <a:ln w="28575">
                <a:solidFill>
                  <a:schemeClr val="tx1"/>
                </a:solidFill>
                <a:prstDash val="solid"/>
              </a:ln>
              <a:solidFill>
                <a:srgbClr val="FF00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endParaRPr>
          </a:p>
        </p:txBody>
      </p:sp>
      <p:sp>
        <p:nvSpPr>
          <p:cNvPr id="3" name="Marcador de contenido 2"/>
          <p:cNvSpPr>
            <a:spLocks noGrp="1"/>
          </p:cNvSpPr>
          <p:nvPr>
            <p:ph idx="1"/>
          </p:nvPr>
        </p:nvSpPr>
        <p:spPr>
          <a:xfrm>
            <a:off x="175647" y="1448955"/>
            <a:ext cx="12016353" cy="5633634"/>
          </a:xfrm>
        </p:spPr>
        <p:txBody>
          <a:bodyPr>
            <a:normAutofit lnSpcReduction="10000"/>
          </a:bodyPr>
          <a:lstStyle/>
          <a:p>
            <a:r>
              <a:rPr lang="es-ES_tradnl" sz="39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El libro de los Hechos de los Apóstoles (Hechos) fue escrito entre los años 80 y 90 </a:t>
            </a:r>
            <a:r>
              <a:rPr lang="es-ES_tradnl" sz="3900" b="1" dirty="0" err="1">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d.C</a:t>
            </a:r>
            <a:r>
              <a:rPr lang="es-ES_tradnl" sz="39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 posiblemente en Roma. </a:t>
            </a:r>
          </a:p>
          <a:p>
            <a:endParaRPr lang="es-ES_tradnl" sz="17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a:p>
            <a:r>
              <a:rPr lang="es-ES_tradnl" sz="39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La tradición reconoce como autor del tercer Evangelio y de Hechos a </a:t>
            </a:r>
            <a:r>
              <a:rPr lang="es-ES_tradnl" sz="3900" b="1" dirty="0" smtClean="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Lucas.</a:t>
            </a:r>
            <a:endParaRPr lang="es-ES_tradnl" sz="39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a:p>
            <a:endParaRPr lang="es-ES_tradnl" sz="15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a:p>
            <a:r>
              <a:rPr lang="es-ES_tradnl" sz="39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El contenido del libro comienza con la resurrección de Jesús (año 33 d.C.) y termina con la actividad durante dos años de Pablo en Roma (años 58-60 d.C.).</a:t>
            </a:r>
            <a:endParaRPr lang="es-EC" sz="44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p:txBody>
      </p:sp>
    </p:spTree>
    <p:extLst>
      <p:ext uri="{BB962C8B-B14F-4D97-AF65-F5344CB8AC3E}">
        <p14:creationId xmlns:p14="http://schemas.microsoft.com/office/powerpoint/2010/main" val="3066534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hechos de los apostoles iglesias"/>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87238"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256675" y="438411"/>
            <a:ext cx="11617999" cy="6058643"/>
          </a:xfrm>
        </p:spPr>
        <p:txBody>
          <a:bodyPr>
            <a:normAutofit fontScale="92500" lnSpcReduction="20000"/>
          </a:bodyPr>
          <a:lstStyle/>
          <a:p>
            <a:r>
              <a:rPr lang="es-ES_tradnl" sz="4400" b="1" dirty="0">
                <a:ln w="12700">
                  <a:solidFill>
                    <a:srgbClr val="FF0000"/>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En este período se institucionalizan los diferentes modelos de Iglesia.</a:t>
            </a:r>
          </a:p>
          <a:p>
            <a:endParaRPr lang="es-ES_tradnl" sz="4400" b="1" dirty="0">
              <a:ln w="12700">
                <a:solidFill>
                  <a:srgbClr val="FF0000"/>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r>
              <a:rPr lang="es-ES_tradnl" sz="4400" b="1" dirty="0">
                <a:ln w="12700">
                  <a:solidFill>
                    <a:srgbClr val="FF0000"/>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Lucas busca con el libro de Hechos reconstruir ese período que va desde la resurrección de Jesús hasta la organización de las Iglesias. Es un período normalmente olvidado en la tradición, pues en el imaginario colectivo de los cristianos, la organización e institucionalización de la Iglesia aparece directamente ligada al Jesús histórico. </a:t>
            </a:r>
            <a:endParaRPr lang="es-EC" sz="4400" b="1" dirty="0">
              <a:ln w="12700">
                <a:solidFill>
                  <a:srgbClr val="FF0000"/>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endParaRPr lang="es-EC" dirty="0">
              <a:ln w="12700">
                <a:solidFill>
                  <a:schemeClr val="tx1"/>
                </a:solidFill>
              </a:ln>
              <a:solidFill>
                <a:srgbClr val="FFFF00"/>
              </a:solidFill>
            </a:endParaRPr>
          </a:p>
        </p:txBody>
      </p:sp>
    </p:spTree>
    <p:extLst>
      <p:ext uri="{BB962C8B-B14F-4D97-AF65-F5344CB8AC3E}">
        <p14:creationId xmlns:p14="http://schemas.microsoft.com/office/powerpoint/2010/main" val="39413554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esultado de imagen para hechos de los apostoles igles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112295" y="0"/>
            <a:ext cx="12079705" cy="6858000"/>
          </a:xfrm>
          <a:solidFill>
            <a:schemeClr val="accent1">
              <a:alpha val="30000"/>
            </a:schemeClr>
          </a:solidFill>
        </p:spPr>
        <p:txBody>
          <a:bodyPr>
            <a:noAutofit/>
          </a:bodyPr>
          <a:lstStyle/>
          <a:p>
            <a:pPr>
              <a:lnSpc>
                <a:spcPts val="3800"/>
              </a:lnSpc>
            </a:pPr>
            <a:endParaRPr lang="es-ES_tradnl" sz="4400" dirty="0" smtClean="0">
              <a:ln w="28575">
                <a:solidFill>
                  <a:schemeClr val="tx1"/>
                </a:solidFill>
              </a:ln>
              <a:solidFill>
                <a:schemeClr val="bg1"/>
              </a:solidFill>
              <a:latin typeface="Cooper Black" panose="0208090404030B020404" pitchFamily="18" charset="0"/>
            </a:endParaRPr>
          </a:p>
          <a:p>
            <a:pPr>
              <a:lnSpc>
                <a:spcPts val="3800"/>
              </a:lnSpc>
            </a:pPr>
            <a:r>
              <a:rPr lang="es-ES_tradnl" sz="4400" dirty="0" smtClean="0">
                <a:ln w="38100">
                  <a:solidFill>
                    <a:schemeClr val="tx1"/>
                  </a:solidFill>
                </a:ln>
                <a:solidFill>
                  <a:schemeClr val="bg1"/>
                </a:solidFill>
                <a:latin typeface="Cooper Black" panose="0208090404030B020404" pitchFamily="18" charset="0"/>
              </a:rPr>
              <a:t>Es </a:t>
            </a:r>
            <a:r>
              <a:rPr lang="es-ES_tradnl" sz="4400" dirty="0">
                <a:ln w="38100">
                  <a:solidFill>
                    <a:schemeClr val="tx1"/>
                  </a:solidFill>
                </a:ln>
                <a:solidFill>
                  <a:schemeClr val="bg1"/>
                </a:solidFill>
                <a:latin typeface="Cooper Black" panose="0208090404030B020404" pitchFamily="18" charset="0"/>
              </a:rPr>
              <a:t>posible que en su primera composición el Evangelio de Lucas y los Hechos formaran un solo libro.</a:t>
            </a:r>
          </a:p>
          <a:p>
            <a:pPr>
              <a:lnSpc>
                <a:spcPts val="3800"/>
              </a:lnSpc>
            </a:pPr>
            <a:endParaRPr lang="es-ES_tradnl" sz="4400" dirty="0">
              <a:ln w="38100">
                <a:solidFill>
                  <a:schemeClr val="tx1"/>
                </a:solidFill>
              </a:ln>
              <a:solidFill>
                <a:schemeClr val="bg1"/>
              </a:solidFill>
              <a:latin typeface="Cooper Black" panose="0208090404030B020404" pitchFamily="18" charset="0"/>
            </a:endParaRPr>
          </a:p>
          <a:p>
            <a:pPr>
              <a:lnSpc>
                <a:spcPts val="3800"/>
              </a:lnSpc>
            </a:pPr>
            <a:r>
              <a:rPr lang="es-ES_tradnl" sz="4400" dirty="0">
                <a:ln w="38100">
                  <a:solidFill>
                    <a:schemeClr val="tx1"/>
                  </a:solidFill>
                </a:ln>
                <a:solidFill>
                  <a:schemeClr val="bg1"/>
                </a:solidFill>
                <a:latin typeface="Cooper Black" panose="0208090404030B020404" pitchFamily="18" charset="0"/>
              </a:rPr>
              <a:t>El prólogo que tenemos en </a:t>
            </a:r>
            <a:r>
              <a:rPr lang="es-ES_tradnl" sz="4400" dirty="0" err="1">
                <a:ln w="38100">
                  <a:solidFill>
                    <a:schemeClr val="tx1"/>
                  </a:solidFill>
                </a:ln>
                <a:solidFill>
                  <a:schemeClr val="bg1"/>
                </a:solidFill>
                <a:latin typeface="Cooper Black" panose="0208090404030B020404" pitchFamily="18" charset="0"/>
              </a:rPr>
              <a:t>Luc</a:t>
            </a:r>
            <a:r>
              <a:rPr lang="es-ES_tradnl" sz="4400" dirty="0">
                <a:ln w="38100">
                  <a:solidFill>
                    <a:schemeClr val="tx1"/>
                  </a:solidFill>
                </a:ln>
                <a:solidFill>
                  <a:schemeClr val="bg1"/>
                </a:solidFill>
                <a:latin typeface="Cooper Black" panose="0208090404030B020404" pitchFamily="18" charset="0"/>
              </a:rPr>
              <a:t> 1,1- 4 es para toda la </a:t>
            </a:r>
            <a:r>
              <a:rPr lang="es-ES_tradnl" sz="4400" dirty="0" smtClean="0">
                <a:ln w="38100">
                  <a:solidFill>
                    <a:schemeClr val="tx1"/>
                  </a:solidFill>
                </a:ln>
                <a:solidFill>
                  <a:schemeClr val="bg1"/>
                </a:solidFill>
                <a:latin typeface="Cooper Black" panose="0208090404030B020404" pitchFamily="18" charset="0"/>
              </a:rPr>
              <a:t>obra, </a:t>
            </a:r>
            <a:r>
              <a:rPr lang="es-ES_tradnl" sz="4400" dirty="0">
                <a:ln w="38100">
                  <a:solidFill>
                    <a:schemeClr val="tx1"/>
                  </a:solidFill>
                </a:ln>
                <a:solidFill>
                  <a:schemeClr val="bg1"/>
                </a:solidFill>
                <a:latin typeface="Cooper Black" panose="0208090404030B020404" pitchFamily="18" charset="0"/>
              </a:rPr>
              <a:t>Evangelio-Hechos. La obra comienza en el Templo de </a:t>
            </a:r>
            <a:r>
              <a:rPr lang="es-ES_tradnl" sz="4400" dirty="0" smtClean="0">
                <a:ln w="38100">
                  <a:solidFill>
                    <a:schemeClr val="tx1"/>
                  </a:solidFill>
                </a:ln>
                <a:solidFill>
                  <a:schemeClr val="bg1"/>
                </a:solidFill>
                <a:latin typeface="Cooper Black" panose="0208090404030B020404" pitchFamily="18" charset="0"/>
              </a:rPr>
              <a:t>Jerusalén, </a:t>
            </a:r>
            <a:r>
              <a:rPr lang="es-ES_tradnl" sz="4400" dirty="0">
                <a:ln w="38100">
                  <a:solidFill>
                    <a:schemeClr val="tx1"/>
                  </a:solidFill>
                </a:ln>
                <a:solidFill>
                  <a:schemeClr val="bg1"/>
                </a:solidFill>
                <a:latin typeface="Cooper Black" panose="0208090404030B020404" pitchFamily="18" charset="0"/>
              </a:rPr>
              <a:t>con el anuncio del nacimiento de Juan Bautista y termina en </a:t>
            </a:r>
            <a:r>
              <a:rPr lang="es-ES_tradnl" sz="4400" dirty="0" smtClean="0">
                <a:ln w="38100">
                  <a:solidFill>
                    <a:schemeClr val="tx1"/>
                  </a:solidFill>
                </a:ln>
                <a:solidFill>
                  <a:schemeClr val="bg1"/>
                </a:solidFill>
                <a:latin typeface="Cooper Black" panose="0208090404030B020404" pitchFamily="18" charset="0"/>
              </a:rPr>
              <a:t>Roma </a:t>
            </a:r>
            <a:r>
              <a:rPr lang="es-ES_tradnl" sz="4400" dirty="0">
                <a:ln w="38100">
                  <a:solidFill>
                    <a:schemeClr val="tx1"/>
                  </a:solidFill>
                </a:ln>
                <a:solidFill>
                  <a:schemeClr val="bg1"/>
                </a:solidFill>
                <a:latin typeface="Cooper Black" panose="0208090404030B020404" pitchFamily="18" charset="0"/>
              </a:rPr>
              <a:t>en una </a:t>
            </a:r>
            <a:r>
              <a:rPr lang="es-ES_tradnl" sz="4400" dirty="0" smtClean="0">
                <a:ln w="38100">
                  <a:solidFill>
                    <a:schemeClr val="tx1"/>
                  </a:solidFill>
                </a:ln>
                <a:solidFill>
                  <a:schemeClr val="bg1"/>
                </a:solidFill>
                <a:latin typeface="Cooper Black" panose="0208090404030B020404" pitchFamily="18" charset="0"/>
              </a:rPr>
              <a:t>casa, </a:t>
            </a:r>
            <a:r>
              <a:rPr lang="es-ES_tradnl" sz="4400" dirty="0">
                <a:ln w="38100">
                  <a:solidFill>
                    <a:schemeClr val="tx1"/>
                  </a:solidFill>
                </a:ln>
                <a:solidFill>
                  <a:schemeClr val="bg1"/>
                </a:solidFill>
                <a:latin typeface="Cooper Black" panose="0208090404030B020404" pitchFamily="18" charset="0"/>
              </a:rPr>
              <a:t>con la predicación del Reino de Dios realizada por Pablo con toda </a:t>
            </a:r>
            <a:r>
              <a:rPr lang="es-ES_tradnl" sz="4400" dirty="0" smtClean="0">
                <a:ln w="38100">
                  <a:solidFill>
                    <a:schemeClr val="tx1"/>
                  </a:solidFill>
                </a:ln>
                <a:solidFill>
                  <a:schemeClr val="bg1"/>
                </a:solidFill>
                <a:latin typeface="Cooper Black" panose="0208090404030B020404" pitchFamily="18" charset="0"/>
              </a:rPr>
              <a:t>valentía.</a:t>
            </a:r>
            <a:endParaRPr lang="es-EC" sz="4400" dirty="0">
              <a:ln w="28575">
                <a:solidFill>
                  <a:schemeClr val="tx1"/>
                </a:solidFill>
              </a:ln>
              <a:solidFill>
                <a:schemeClr val="bg1"/>
              </a:solidFill>
              <a:latin typeface="Cooper Black" panose="0208090404030B020404" pitchFamily="18" charset="0"/>
            </a:endParaRPr>
          </a:p>
        </p:txBody>
      </p:sp>
    </p:spTree>
    <p:extLst>
      <p:ext uri="{BB962C8B-B14F-4D97-AF65-F5344CB8AC3E}">
        <p14:creationId xmlns:p14="http://schemas.microsoft.com/office/powerpoint/2010/main" val="650151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sultado de imagen para hechos de los apostoles iglesias"/>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
            <a:ext cx="12175298"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0" y="176463"/>
            <a:ext cx="12192000" cy="6681537"/>
          </a:xfrm>
          <a:gradFill>
            <a:gsLst>
              <a:gs pos="0">
                <a:schemeClr val="accent1">
                  <a:lumMod val="110000"/>
                  <a:satMod val="105000"/>
                  <a:tint val="67000"/>
                  <a:alpha val="30000"/>
                </a:schemeClr>
              </a:gs>
              <a:gs pos="100000">
                <a:schemeClr val="accent1">
                  <a:lumMod val="105000"/>
                  <a:satMod val="103000"/>
                  <a:tint val="73000"/>
                  <a:alpha val="56000"/>
                </a:schemeClr>
              </a:gs>
              <a:gs pos="100000">
                <a:schemeClr val="accent1">
                  <a:lumMod val="105000"/>
                  <a:satMod val="109000"/>
                  <a:tint val="81000"/>
                </a:schemeClr>
              </a:gs>
            </a:gsLst>
          </a:gradFill>
        </p:spPr>
        <p:style>
          <a:lnRef idx="1">
            <a:schemeClr val="accent1"/>
          </a:lnRef>
          <a:fillRef idx="2">
            <a:schemeClr val="accent1"/>
          </a:fillRef>
          <a:effectRef idx="1">
            <a:schemeClr val="accent1"/>
          </a:effectRef>
          <a:fontRef idx="minor">
            <a:schemeClr val="dk1"/>
          </a:fontRef>
        </p:style>
        <p:txBody>
          <a:bodyPr>
            <a:normAutofit lnSpcReduction="10000"/>
          </a:bodyPr>
          <a:lstStyle/>
          <a:p>
            <a:pPr>
              <a:lnSpc>
                <a:spcPct val="100000"/>
              </a:lnSpc>
            </a:pPr>
            <a:endParaRPr lang="es-ES_tradnl" sz="4400" b="1" dirty="0" smtClean="0">
              <a:ln w="12700">
                <a:solidFill>
                  <a:schemeClr val="accent5"/>
                </a:solidFill>
                <a:prstDash val="solid"/>
              </a:ln>
              <a:pattFill prst="ltDnDiag">
                <a:fgClr>
                  <a:schemeClr val="accent5">
                    <a:lumMod val="60000"/>
                    <a:lumOff val="40000"/>
                  </a:schemeClr>
                </a:fgClr>
                <a:bgClr>
                  <a:schemeClr val="bg1"/>
                </a:bgClr>
              </a:pattFill>
              <a:latin typeface="Cooper Std Black" panose="0208090304030B020404" pitchFamily="18" charset="0"/>
            </a:endParaRPr>
          </a:p>
          <a:p>
            <a:pPr>
              <a:lnSpc>
                <a:spcPct val="100000"/>
              </a:lnSpc>
            </a:pPr>
            <a:r>
              <a:rPr lang="es-ES_tradnl" sz="4800" b="1" dirty="0" smtClean="0">
                <a:ln w="28575">
                  <a:solidFill>
                    <a:sysClr val="windowText" lastClr="000000"/>
                  </a:solidFill>
                  <a:prstDash val="solid"/>
                </a:ln>
                <a:pattFill prst="ltDnDiag">
                  <a:fgClr>
                    <a:schemeClr val="accent5">
                      <a:lumMod val="60000"/>
                      <a:lumOff val="40000"/>
                    </a:schemeClr>
                  </a:fgClr>
                  <a:bgClr>
                    <a:schemeClr val="bg1"/>
                  </a:bgClr>
                </a:pattFill>
                <a:latin typeface="Cooper Std Black" panose="0208090304030B020404" pitchFamily="18" charset="0"/>
              </a:rPr>
              <a:t>Toda </a:t>
            </a:r>
            <a:r>
              <a:rPr lang="es-ES_tradnl" sz="4800" b="1" dirty="0">
                <a:ln w="28575">
                  <a:solidFill>
                    <a:sysClr val="windowText" lastClr="000000"/>
                  </a:solidFill>
                  <a:prstDash val="solid"/>
                </a:ln>
                <a:pattFill prst="ltDnDiag">
                  <a:fgClr>
                    <a:schemeClr val="accent5">
                      <a:lumMod val="60000"/>
                      <a:lumOff val="40000"/>
                    </a:schemeClr>
                  </a:fgClr>
                  <a:bgClr>
                    <a:schemeClr val="bg1"/>
                  </a:bgClr>
                </a:pattFill>
                <a:latin typeface="Cooper Std Black" panose="0208090304030B020404" pitchFamily="18" charset="0"/>
              </a:rPr>
              <a:t>la obra es un Evangelio y tiene una profunda coherencia teológica y  hay un progreso histórico y teológico desde el comienzo hasta el final. Aquí veremos solamente la segunda parte de este gran Evangelio, que fue </a:t>
            </a:r>
            <a:r>
              <a:rPr lang="es-ES_tradnl" sz="4800" b="1" dirty="0" smtClean="0">
                <a:ln w="28575">
                  <a:solidFill>
                    <a:sysClr val="windowText" lastClr="000000"/>
                  </a:solidFill>
                  <a:prstDash val="solid"/>
                </a:ln>
                <a:pattFill prst="ltDnDiag">
                  <a:fgClr>
                    <a:schemeClr val="accent5">
                      <a:lumMod val="60000"/>
                      <a:lumOff val="40000"/>
                    </a:schemeClr>
                  </a:fgClr>
                  <a:bgClr>
                    <a:schemeClr val="bg1"/>
                  </a:bgClr>
                </a:pattFill>
                <a:latin typeface="Cooper Std Black" panose="0208090304030B020404" pitchFamily="18" charset="0"/>
              </a:rPr>
              <a:t>llamado: </a:t>
            </a:r>
            <a:r>
              <a:rPr lang="es-ES_tradnl" sz="4800" b="1" dirty="0">
                <a:ln w="28575">
                  <a:solidFill>
                    <a:sysClr val="windowText" lastClr="000000"/>
                  </a:solidFill>
                  <a:prstDash val="solid"/>
                </a:ln>
                <a:pattFill prst="ltDnDiag">
                  <a:fgClr>
                    <a:schemeClr val="accent5">
                      <a:lumMod val="60000"/>
                      <a:lumOff val="40000"/>
                    </a:schemeClr>
                  </a:fgClr>
                  <a:bgClr>
                    <a:schemeClr val="bg1"/>
                  </a:bgClr>
                </a:pattFill>
                <a:latin typeface="Cooper Std Black" panose="0208090304030B020404" pitchFamily="18" charset="0"/>
              </a:rPr>
              <a:t>“Hechos de los Apóstoles”.</a:t>
            </a:r>
            <a:endParaRPr lang="es-EC" sz="4800" b="1" dirty="0">
              <a:ln w="28575">
                <a:solidFill>
                  <a:sysClr val="windowText" lastClr="000000"/>
                </a:solidFill>
                <a:prstDash val="solid"/>
              </a:ln>
              <a:pattFill prst="ltDnDiag">
                <a:fgClr>
                  <a:schemeClr val="accent5">
                    <a:lumMod val="60000"/>
                    <a:lumOff val="40000"/>
                  </a:schemeClr>
                </a:fgClr>
                <a:bgClr>
                  <a:schemeClr val="bg1"/>
                </a:bgClr>
              </a:pattFill>
              <a:latin typeface="Cooper Std Black" panose="0208090304030B020404" pitchFamily="18" charset="0"/>
            </a:endParaRPr>
          </a:p>
          <a:p>
            <a:endParaRPr lang="es-EC" dirty="0"/>
          </a:p>
        </p:txBody>
      </p:sp>
    </p:spTree>
    <p:extLst>
      <p:ext uri="{BB962C8B-B14F-4D97-AF65-F5344CB8AC3E}">
        <p14:creationId xmlns:p14="http://schemas.microsoft.com/office/powerpoint/2010/main" val="26293253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9135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ítulo 1"/>
          <p:cNvSpPr>
            <a:spLocks noGrp="1"/>
          </p:cNvSpPr>
          <p:nvPr>
            <p:ph type="title"/>
          </p:nvPr>
        </p:nvSpPr>
        <p:spPr>
          <a:xfrm>
            <a:off x="1" y="87721"/>
            <a:ext cx="12063662" cy="978570"/>
          </a:xfrm>
          <a:gradFill>
            <a:gsLst>
              <a:gs pos="0">
                <a:schemeClr val="accent2">
                  <a:lumMod val="110000"/>
                  <a:satMod val="105000"/>
                  <a:tint val="67000"/>
                  <a:alpha val="29000"/>
                </a:schemeClr>
              </a:gs>
              <a:gs pos="50000">
                <a:schemeClr val="accent2">
                  <a:lumMod val="105000"/>
                  <a:satMod val="103000"/>
                  <a:tint val="73000"/>
                </a:schemeClr>
              </a:gs>
              <a:gs pos="100000">
                <a:schemeClr val="accent2">
                  <a:lumMod val="105000"/>
                  <a:satMod val="109000"/>
                  <a:tint val="81000"/>
                </a:schemeClr>
              </a:gs>
            </a:gsLst>
          </a:gradFill>
        </p:spPr>
        <p:style>
          <a:lnRef idx="1">
            <a:schemeClr val="accent2"/>
          </a:lnRef>
          <a:fillRef idx="2">
            <a:schemeClr val="accent2"/>
          </a:fillRef>
          <a:effectRef idx="1">
            <a:schemeClr val="accent2"/>
          </a:effectRef>
          <a:fontRef idx="minor">
            <a:schemeClr val="dk1"/>
          </a:fontRef>
        </p:style>
        <p:txBody>
          <a:bodyPr>
            <a:normAutofit/>
          </a:bodyPr>
          <a:lstStyle/>
          <a:p>
            <a:pPr lvl="0"/>
            <a:r>
              <a:rPr lang="es-ES_tradnl" sz="54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oper Black" panose="0208090404030B020404" pitchFamily="18" charset="0"/>
                <a:ea typeface="+mn-ea"/>
                <a:cs typeface="+mn-cs"/>
              </a:rPr>
              <a:t>EL  MOVIMIENTO DE </a:t>
            </a:r>
            <a:r>
              <a:rPr lang="es-ES_tradnl" sz="54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oper Black" panose="0208090404030B020404" pitchFamily="18" charset="0"/>
                <a:ea typeface="+mn-ea"/>
                <a:cs typeface="+mn-cs"/>
              </a:rPr>
              <a:t>JESÚS</a:t>
            </a:r>
            <a:endParaRPr lang="es-EC" sz="54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oper Black" panose="0208090404030B020404" pitchFamily="18" charset="0"/>
              <a:ea typeface="+mn-ea"/>
              <a:cs typeface="+mn-cs"/>
            </a:endParaRPr>
          </a:p>
        </p:txBody>
      </p:sp>
      <p:sp>
        <p:nvSpPr>
          <p:cNvPr id="3" name="Marcador de contenido 2"/>
          <p:cNvSpPr>
            <a:spLocks noGrp="1"/>
          </p:cNvSpPr>
          <p:nvPr>
            <p:ph idx="1"/>
          </p:nvPr>
        </p:nvSpPr>
        <p:spPr>
          <a:xfrm>
            <a:off x="0" y="1154772"/>
            <a:ext cx="11903242" cy="5935577"/>
          </a:xfrm>
          <a:gradFill>
            <a:gsLst>
              <a:gs pos="0">
                <a:schemeClr val="accent1">
                  <a:lumMod val="110000"/>
                  <a:satMod val="105000"/>
                  <a:tint val="67000"/>
                  <a:alpha val="35000"/>
                </a:schemeClr>
              </a:gs>
              <a:gs pos="50000">
                <a:schemeClr val="accent1">
                  <a:lumMod val="105000"/>
                  <a:satMod val="103000"/>
                  <a:tint val="73000"/>
                  <a:alpha val="17000"/>
                </a:schemeClr>
              </a:gs>
              <a:gs pos="100000">
                <a:schemeClr val="accent1">
                  <a:lumMod val="105000"/>
                  <a:satMod val="109000"/>
                  <a:tint val="81000"/>
                  <a:alpha val="62000"/>
                </a:schemeClr>
              </a:gs>
            </a:gsLst>
          </a:gradFill>
          <a:ln/>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soft" dir="t">
                <a:rot lat="0" lon="0" rev="15600000"/>
              </a:lightRig>
            </a:scene3d>
            <a:sp3d extrusionH="57150" prstMaterial="softEdge">
              <a:bevelT w="25400" h="38100"/>
            </a:sp3d>
          </a:bodyPr>
          <a:lstStyle/>
          <a:p>
            <a:pPr>
              <a:lnSpc>
                <a:spcPts val="3200"/>
              </a:lnSpc>
            </a:pPr>
            <a:r>
              <a:rPr lang="es-ES_tradnl" sz="4000" b="1" dirty="0">
                <a:ln/>
                <a:solidFill>
                  <a:schemeClr val="accent4"/>
                </a:solidFill>
                <a:latin typeface="Cooper Black" panose="0208090404030B020404" pitchFamily="18" charset="0"/>
              </a:rPr>
              <a:t>El libro de Hechos</a:t>
            </a:r>
            <a:r>
              <a:rPr lang="es-ES_tradnl" sz="4000" b="1" dirty="0" smtClean="0">
                <a:ln/>
                <a:solidFill>
                  <a:schemeClr val="accent4"/>
                </a:solidFill>
                <a:latin typeface="Cooper Black" panose="0208090404030B020404" pitchFamily="18" charset="0"/>
              </a:rPr>
              <a:t>, </a:t>
            </a:r>
            <a:r>
              <a:rPr lang="es-ES_tradnl" sz="4000" b="1" dirty="0">
                <a:ln/>
                <a:solidFill>
                  <a:schemeClr val="accent4"/>
                </a:solidFill>
                <a:latin typeface="Cooper Black" panose="0208090404030B020404" pitchFamily="18" charset="0"/>
              </a:rPr>
              <a:t>reconstruye el Movimiento de Jesús después de su Resurrección y antes de la institucionalización de las Iglesias. Este movimiento tiene según </a:t>
            </a:r>
            <a:r>
              <a:rPr lang="es-ES_tradnl" sz="4000" b="1" dirty="0" smtClean="0">
                <a:ln/>
                <a:solidFill>
                  <a:schemeClr val="accent4"/>
                </a:solidFill>
                <a:latin typeface="Cooper Black" panose="0208090404030B020404" pitchFamily="18" charset="0"/>
              </a:rPr>
              <a:t>Hechos, tres </a:t>
            </a:r>
            <a:r>
              <a:rPr lang="es-ES_tradnl" sz="4000" b="1" dirty="0">
                <a:ln/>
                <a:solidFill>
                  <a:schemeClr val="accent4"/>
                </a:solidFill>
                <a:latin typeface="Cooper Black" panose="0208090404030B020404" pitchFamily="18" charset="0"/>
              </a:rPr>
              <a:t>características fundamentales: </a:t>
            </a:r>
            <a:endParaRPr lang="es-ES_tradnl" sz="4000" b="1" dirty="0" smtClean="0">
              <a:ln/>
              <a:solidFill>
                <a:schemeClr val="accent4"/>
              </a:solidFill>
              <a:latin typeface="Cooper Black" panose="0208090404030B020404" pitchFamily="18" charset="0"/>
            </a:endParaRPr>
          </a:p>
          <a:p>
            <a:pPr>
              <a:lnSpc>
                <a:spcPts val="3200"/>
              </a:lnSpc>
            </a:pPr>
            <a:endParaRPr lang="es-ES_tradnl" sz="1400" b="1" dirty="0" smtClean="0">
              <a:ln/>
              <a:solidFill>
                <a:schemeClr val="accent4"/>
              </a:solidFill>
              <a:latin typeface="Cooper Black" panose="0208090404030B020404" pitchFamily="18" charset="0"/>
            </a:endParaRPr>
          </a:p>
          <a:p>
            <a:pPr>
              <a:lnSpc>
                <a:spcPts val="3200"/>
              </a:lnSpc>
            </a:pPr>
            <a:r>
              <a:rPr lang="es-ES_tradnl" sz="3600" b="1" dirty="0" smtClean="0">
                <a:ln/>
                <a:solidFill>
                  <a:schemeClr val="accent4"/>
                </a:solidFill>
                <a:latin typeface="Cooper Black" panose="0208090404030B020404" pitchFamily="18" charset="0"/>
              </a:rPr>
              <a:t>Es </a:t>
            </a:r>
            <a:r>
              <a:rPr lang="es-ES_tradnl" sz="3600" b="1" dirty="0">
                <a:ln/>
                <a:solidFill>
                  <a:schemeClr val="accent4"/>
                </a:solidFill>
                <a:latin typeface="Cooper Black" panose="0208090404030B020404" pitchFamily="18" charset="0"/>
              </a:rPr>
              <a:t>un movimiento animado por el Espíritu Santo, es un movimiento misionero, cuya estructura básica son las pequeñas comunidades domésticas. El tiempo después de la Resurrección de Jesús es así el tiempo privilegiado del Espíritu y es justamente esto lo que rescata Hechos. </a:t>
            </a:r>
            <a:endParaRPr lang="es-EC" sz="3600" b="1" dirty="0">
              <a:ln/>
              <a:solidFill>
                <a:schemeClr val="accent4"/>
              </a:solidFill>
              <a:latin typeface="Cooper Black" panose="0208090404030B020404" pitchFamily="18" charset="0"/>
            </a:endParaRPr>
          </a:p>
        </p:txBody>
      </p:sp>
    </p:spTree>
    <p:extLst>
      <p:ext uri="{BB962C8B-B14F-4D97-AF65-F5344CB8AC3E}">
        <p14:creationId xmlns:p14="http://schemas.microsoft.com/office/powerpoint/2010/main" val="3330797372"/>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hechos de los apostoles igles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4295" cy="684525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112295" y="0"/>
            <a:ext cx="12304293" cy="6845254"/>
          </a:xfrm>
          <a:solidFill>
            <a:schemeClr val="accent1">
              <a:lumMod val="50000"/>
              <a:alpha val="40000"/>
            </a:schemeClr>
          </a:solidFill>
        </p:spPr>
        <p:txBody>
          <a:bodyPr>
            <a:normAutofit/>
          </a:bodyPr>
          <a:lstStyle/>
          <a:p>
            <a:endParaRPr lang="es-ES_tradnl" sz="4400" dirty="0" smtClean="0">
              <a:ln w="28575">
                <a:solidFill>
                  <a:schemeClr val="tx1"/>
                </a:solidFill>
              </a:ln>
              <a:solidFill>
                <a:schemeClr val="bg1"/>
              </a:solidFill>
              <a:latin typeface="Cooper Black" panose="0208090404030B020404" pitchFamily="18" charset="0"/>
            </a:endParaRPr>
          </a:p>
          <a:p>
            <a:endParaRPr lang="es-ES_tradnl" sz="4400" dirty="0" smtClean="0">
              <a:ln w="28575">
                <a:solidFill>
                  <a:schemeClr val="tx1"/>
                </a:solidFill>
              </a:ln>
              <a:solidFill>
                <a:schemeClr val="bg1"/>
              </a:solidFill>
              <a:latin typeface="Cooper Black" panose="0208090404030B020404" pitchFamily="18" charset="0"/>
            </a:endParaRPr>
          </a:p>
          <a:p>
            <a:r>
              <a:rPr lang="es-ES_tradnl" sz="4400" dirty="0" smtClean="0">
                <a:ln w="28575">
                  <a:solidFill>
                    <a:schemeClr val="tx1"/>
                  </a:solidFill>
                </a:ln>
                <a:solidFill>
                  <a:schemeClr val="bg1"/>
                </a:solidFill>
                <a:latin typeface="Cooper Black" panose="0208090404030B020404" pitchFamily="18" charset="0"/>
              </a:rPr>
              <a:t>Por </a:t>
            </a:r>
            <a:r>
              <a:rPr lang="es-ES_tradnl" sz="4400" dirty="0">
                <a:ln w="28575">
                  <a:solidFill>
                    <a:schemeClr val="tx1"/>
                  </a:solidFill>
                </a:ln>
                <a:solidFill>
                  <a:schemeClr val="bg1"/>
                </a:solidFill>
                <a:latin typeface="Cooper Black" panose="0208090404030B020404" pitchFamily="18" charset="0"/>
              </a:rPr>
              <a:t>eso muchos lo llaman el “Evangelio del Espíritu Santo”. En 1,8 tenemos resumidas estas dos características fundamentales: “recibirán la fuerza del Espíritu Santo y serán mis testigos en Jerusalén, en toda Judea y Samaria y hasta los confines de la tierra”. </a:t>
            </a:r>
            <a:endParaRPr lang="es-EC" sz="4400" dirty="0">
              <a:ln w="28575">
                <a:solidFill>
                  <a:schemeClr val="tx1"/>
                </a:solidFill>
              </a:ln>
              <a:solidFill>
                <a:schemeClr val="bg1"/>
              </a:solidFill>
              <a:latin typeface="Cooper Black" panose="0208090404030B020404" pitchFamily="18" charset="0"/>
            </a:endParaRPr>
          </a:p>
          <a:p>
            <a:endParaRPr lang="es-EC" dirty="0"/>
          </a:p>
        </p:txBody>
      </p:sp>
    </p:spTree>
    <p:extLst>
      <p:ext uri="{BB962C8B-B14F-4D97-AF65-F5344CB8AC3E}">
        <p14:creationId xmlns:p14="http://schemas.microsoft.com/office/powerpoint/2010/main" val="70484715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pentecos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49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48127" y="417095"/>
            <a:ext cx="12015537" cy="6248400"/>
          </a:xfrm>
        </p:spPr>
        <p:txBody>
          <a:bodyPr>
            <a:noAutofit/>
          </a:bodyPr>
          <a:lstStyle/>
          <a:p>
            <a:pPr>
              <a:lnSpc>
                <a:spcPts val="3600"/>
              </a:lnSpc>
            </a:pPr>
            <a:r>
              <a:rPr lang="es-ES_tradnl" sz="4000" dirty="0">
                <a:ln w="28575">
                  <a:solidFill>
                    <a:schemeClr val="tx1"/>
                  </a:solidFill>
                </a:ln>
                <a:solidFill>
                  <a:schemeClr val="bg1"/>
                </a:solidFill>
                <a:latin typeface="Cooper Black" panose="0208090404030B020404" pitchFamily="18" charset="0"/>
              </a:rPr>
              <a:t>La experiencia del Espíritu y de la Misión son históricamente anteriores a la Iglesia. Primero es el Espíritu y la Misión, luego viene la institucionalización de las Iglesias.</a:t>
            </a:r>
          </a:p>
          <a:p>
            <a:pPr>
              <a:lnSpc>
                <a:spcPts val="3600"/>
              </a:lnSpc>
            </a:pPr>
            <a:endParaRPr lang="es-ES_tradnl" sz="2400" dirty="0">
              <a:ln w="28575">
                <a:solidFill>
                  <a:schemeClr val="tx1"/>
                </a:solidFill>
              </a:ln>
              <a:solidFill>
                <a:schemeClr val="bg1"/>
              </a:solidFill>
              <a:latin typeface="Cooper Black" panose="0208090404030B020404" pitchFamily="18" charset="0"/>
            </a:endParaRPr>
          </a:p>
          <a:p>
            <a:pPr>
              <a:lnSpc>
                <a:spcPts val="3600"/>
              </a:lnSpc>
            </a:pPr>
            <a:r>
              <a:rPr lang="es-ES_tradnl" sz="4000" dirty="0">
                <a:ln w="28575">
                  <a:solidFill>
                    <a:schemeClr val="tx1"/>
                  </a:solidFill>
                </a:ln>
                <a:solidFill>
                  <a:schemeClr val="bg1"/>
                </a:solidFill>
                <a:latin typeface="Cooper Black" panose="0208090404030B020404" pitchFamily="18" charset="0"/>
              </a:rPr>
              <a:t>Este movimiento </a:t>
            </a:r>
            <a:r>
              <a:rPr lang="es-ES_tradnl" sz="4000" dirty="0" smtClean="0">
                <a:ln w="28575">
                  <a:solidFill>
                    <a:schemeClr val="tx1"/>
                  </a:solidFill>
                </a:ln>
                <a:solidFill>
                  <a:schemeClr val="bg1"/>
                </a:solidFill>
                <a:latin typeface="Cooper Black" panose="0208090404030B020404" pitchFamily="18" charset="0"/>
              </a:rPr>
              <a:t>tiene, además, </a:t>
            </a:r>
            <a:r>
              <a:rPr lang="es-ES_tradnl" sz="4000" dirty="0">
                <a:ln w="28575">
                  <a:solidFill>
                    <a:schemeClr val="tx1"/>
                  </a:solidFill>
                </a:ln>
                <a:solidFill>
                  <a:schemeClr val="bg1"/>
                </a:solidFill>
                <a:latin typeface="Cooper Black" panose="0208090404030B020404" pitchFamily="18" charset="0"/>
              </a:rPr>
              <a:t>como estructura fundamental; las pequeñas comunidades domésticas. Los momentos decisivos de Hechos se realizan en estas pequeñas comunidades que se reúnen en las casas: la primera comunidad apostólica se reúne en una casa y es </a:t>
            </a:r>
            <a:r>
              <a:rPr lang="es-ES_tradnl" sz="4000" dirty="0" smtClean="0">
                <a:ln w="28575">
                  <a:solidFill>
                    <a:schemeClr val="tx1"/>
                  </a:solidFill>
                </a:ln>
                <a:solidFill>
                  <a:schemeClr val="bg1"/>
                </a:solidFill>
                <a:latin typeface="Cooper Black" panose="0208090404030B020404" pitchFamily="18" charset="0"/>
              </a:rPr>
              <a:t>ahí que se vive </a:t>
            </a:r>
            <a:r>
              <a:rPr lang="es-ES_tradnl" sz="4000" dirty="0">
                <a:ln w="28575">
                  <a:solidFill>
                    <a:schemeClr val="tx1"/>
                  </a:solidFill>
                </a:ln>
                <a:solidFill>
                  <a:schemeClr val="bg1"/>
                </a:solidFill>
                <a:latin typeface="Cooper Black" panose="0208090404030B020404" pitchFamily="18" charset="0"/>
              </a:rPr>
              <a:t>Pentecostés. </a:t>
            </a:r>
            <a:endParaRPr lang="es-EC" sz="4000" dirty="0">
              <a:ln w="28575">
                <a:solidFill>
                  <a:schemeClr val="tx1"/>
                </a:solidFill>
              </a:ln>
              <a:solidFill>
                <a:schemeClr val="bg1"/>
              </a:solidFill>
              <a:latin typeface="Cooper Black" panose="0208090404030B020404" pitchFamily="18" charset="0"/>
            </a:endParaRPr>
          </a:p>
          <a:p>
            <a:pPr>
              <a:lnSpc>
                <a:spcPts val="3600"/>
              </a:lnSpc>
            </a:pPr>
            <a:endParaRPr lang="es-EC" dirty="0"/>
          </a:p>
        </p:txBody>
      </p:sp>
    </p:spTree>
    <p:extLst>
      <p:ext uri="{BB962C8B-B14F-4D97-AF65-F5344CB8AC3E}">
        <p14:creationId xmlns:p14="http://schemas.microsoft.com/office/powerpoint/2010/main" val="2672489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n para casa de cornelio"/>
          <p:cNvPicPr>
            <a:picLocks noChangeAspect="1" noChangeArrowheads="1"/>
          </p:cNvPicPr>
          <p:nvPr/>
        </p:nvPicPr>
        <p:blipFill rotWithShape="1">
          <a:blip r:embed="rId2">
            <a:extLst>
              <a:ext uri="{28A0092B-C50C-407E-A947-70E740481C1C}">
                <a14:useLocalDpi xmlns:a14="http://schemas.microsoft.com/office/drawing/2010/main" val="0"/>
              </a:ext>
            </a:extLst>
          </a:blip>
          <a:srcRect t="-1" r="1320" b="19700"/>
          <a:stretch/>
        </p:blipFill>
        <p:spPr bwMode="auto">
          <a:xfrm>
            <a:off x="19050" y="0"/>
            <a:ext cx="1217295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160421" y="770022"/>
            <a:ext cx="11919283" cy="5951620"/>
          </a:xfrm>
        </p:spPr>
        <p:txBody>
          <a:bodyPr>
            <a:noAutofit/>
          </a:bodyPr>
          <a:lstStyle/>
          <a:p>
            <a:r>
              <a:rPr lang="es-ES_tradnl" sz="4400" b="1" dirty="0">
                <a:ln w="9525">
                  <a:solidFill>
                    <a:schemeClr val="tx1"/>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La comunidad ideal después de Pentecostés tiene su centro en las casas, donde se </a:t>
            </a:r>
            <a:r>
              <a:rPr lang="es-ES_tradnl" sz="4400" b="1" dirty="0" smtClean="0">
                <a:ln w="9525">
                  <a:solidFill>
                    <a:schemeClr val="tx1"/>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celebra la Eucaristía, es la pequeña comunidad la que permite resistir la persecución, el servicio se organiza en las casas</a:t>
            </a:r>
            <a:r>
              <a:rPr lang="es-ES_tradnl" sz="4400" b="1" dirty="0">
                <a:ln w="9525">
                  <a:solidFill>
                    <a:schemeClr val="tx1"/>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 la persecución del movimiento de Jesús es por las casas, la primera comunidad gentil convertida es la casa de Cornelio. </a:t>
            </a:r>
            <a:endParaRPr lang="es-EC" sz="4400" b="1" dirty="0">
              <a:ln w="9525">
                <a:solidFill>
                  <a:schemeClr val="tx1"/>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p:txBody>
      </p:sp>
    </p:spTree>
    <p:extLst>
      <p:ext uri="{BB962C8B-B14F-4D97-AF65-F5344CB8AC3E}">
        <p14:creationId xmlns:p14="http://schemas.microsoft.com/office/powerpoint/2010/main" val="7127717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1024</Words>
  <Application>Microsoft Office PowerPoint</Application>
  <PresentationFormat>Panorámica</PresentationFormat>
  <Paragraphs>59</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Aharoni</vt:lpstr>
      <vt:lpstr>Arial</vt:lpstr>
      <vt:lpstr>Calibri</vt:lpstr>
      <vt:lpstr>Calibri Light</vt:lpstr>
      <vt:lpstr>Cooper Black</vt:lpstr>
      <vt:lpstr>Cooper Std Black</vt:lpstr>
      <vt:lpstr>Tema de Office</vt:lpstr>
      <vt:lpstr>Presentación de PowerPoint</vt:lpstr>
      <vt:lpstr>AUTOR, LUGAR Y FECHA DE COMPOSICIÓN.</vt:lpstr>
      <vt:lpstr>Presentación de PowerPoint</vt:lpstr>
      <vt:lpstr>Presentación de PowerPoint</vt:lpstr>
      <vt:lpstr>Presentación de PowerPoint</vt:lpstr>
      <vt:lpstr>EL  MOVIMIENTO DE JESÚS</vt:lpstr>
      <vt:lpstr>Presentación de PowerPoint</vt:lpstr>
      <vt:lpstr>Presentación de PowerPoint</vt:lpstr>
      <vt:lpstr>Presentación de PowerPoint</vt:lpstr>
      <vt:lpstr>Presentación de PowerPoint</vt:lpstr>
      <vt:lpstr>¿DESDE DÓNDE LEER EL LIBRO DE LOS HECHOS APOSTÓLICOS?</vt:lpstr>
      <vt:lpstr>Presentación de PowerPoint</vt:lpstr>
      <vt:lpstr>Presentación de PowerPoint</vt:lpstr>
      <vt:lpstr>3) Desde la perspectiva de las pequeñas comunidades domésticas.-</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 Cabrera</dc:creator>
  <cp:lastModifiedBy>HP</cp:lastModifiedBy>
  <cp:revision>29</cp:revision>
  <dcterms:created xsi:type="dcterms:W3CDTF">2017-01-30T23:57:55Z</dcterms:created>
  <dcterms:modified xsi:type="dcterms:W3CDTF">2021-09-12T00:44:47Z</dcterms:modified>
</cp:coreProperties>
</file>