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8" r:id="rId2"/>
    <p:sldId id="259" r:id="rId3"/>
    <p:sldId id="260" r:id="rId4"/>
    <p:sldId id="273" r:id="rId5"/>
    <p:sldId id="262" r:id="rId6"/>
    <p:sldId id="274" r:id="rId7"/>
    <p:sldId id="263" r:id="rId8"/>
    <p:sldId id="275" r:id="rId9"/>
    <p:sldId id="264" r:id="rId10"/>
    <p:sldId id="276" r:id="rId11"/>
    <p:sldId id="265" r:id="rId12"/>
    <p:sldId id="266" r:id="rId13"/>
    <p:sldId id="267" r:id="rId14"/>
    <p:sldId id="271" r:id="rId15"/>
    <p:sldId id="270" r:id="rId16"/>
    <p:sldId id="261" r:id="rId17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37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94595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06DF5-B105-4CE9-9C73-C696F66072A1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C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E1C2D-A737-4C1D-947E-9F6F7DAE89A7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82554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E1C2D-A737-4C1D-947E-9F6F7DAE89A7}" type="slidenum">
              <a:rPr lang="es-EC" smtClean="0"/>
              <a:t>1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472077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E1C2D-A737-4C1D-947E-9F6F7DAE89A7}" type="slidenum">
              <a:rPr lang="es-EC" smtClean="0"/>
              <a:t>11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352527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E1C2D-A737-4C1D-947E-9F6F7DAE89A7}" type="slidenum">
              <a:rPr lang="es-EC" smtClean="0"/>
              <a:t>12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7616956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>
              <a:solidFill>
                <a:schemeClr val="accent1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E1C2D-A737-4C1D-947E-9F6F7DAE89A7}" type="slidenum">
              <a:rPr lang="es-EC" smtClean="0"/>
              <a:t>16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762804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275D-A678-416C-B431-38B91C829B16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1B98-6B23-45D4-AF67-09B6B43C70F3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706022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275D-A678-416C-B431-38B91C829B16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1B98-6B23-45D4-AF67-09B6B43C70F3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626797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275D-A678-416C-B431-38B91C829B16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1B98-6B23-45D4-AF67-09B6B43C70F3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528299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275D-A678-416C-B431-38B91C829B16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1B98-6B23-45D4-AF67-09B6B43C70F3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89134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275D-A678-416C-B431-38B91C829B16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1B98-6B23-45D4-AF67-09B6B43C70F3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639685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275D-A678-416C-B431-38B91C829B16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1B98-6B23-45D4-AF67-09B6B43C70F3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285241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275D-A678-416C-B431-38B91C829B16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1B98-6B23-45D4-AF67-09B6B43C70F3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135613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275D-A678-416C-B431-38B91C829B16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1B98-6B23-45D4-AF67-09B6B43C70F3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844553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275D-A678-416C-B431-38B91C829B16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1B98-6B23-45D4-AF67-09B6B43C70F3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278755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275D-A678-416C-B431-38B91C829B16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1B98-6B23-45D4-AF67-09B6B43C70F3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755314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5A275D-A678-416C-B431-38B91C829B16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01B98-6B23-45D4-AF67-09B6B43C70F3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88813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A275D-A678-416C-B431-38B91C829B16}" type="datetimeFigureOut">
              <a:rPr lang="es-EC" smtClean="0"/>
              <a:t>13/9/2021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01B98-6B23-45D4-AF67-09B6B43C70F3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749652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sultado de imagen de participacion COMUNITARIA ciudadan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55" y="1245845"/>
            <a:ext cx="9170019" cy="4472533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2" name="1 Rectángulo"/>
          <p:cNvSpPr/>
          <p:nvPr/>
        </p:nvSpPr>
        <p:spPr>
          <a:xfrm>
            <a:off x="-26018" y="5805264"/>
            <a:ext cx="9204292" cy="10772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es-EC" sz="3200" b="1" dirty="0">
                <a:latin typeface="Franklin Gothic Demi" panose="020B0703020102020204" pitchFamily="34" charset="0"/>
              </a:rPr>
              <a:t>				TEMA 6</a:t>
            </a:r>
          </a:p>
          <a:p>
            <a:pPr algn="ctr"/>
            <a:r>
              <a:rPr lang="es-EC" sz="3200" b="1" dirty="0">
                <a:latin typeface="Franklin Gothic Demi" panose="020B0703020102020204" pitchFamily="34" charset="0"/>
              </a:rPr>
              <a:t>PARTICIPACION COMUNITARIA Y CIUDADANA</a:t>
            </a:r>
          </a:p>
        </p:txBody>
      </p:sp>
      <p:sp>
        <p:nvSpPr>
          <p:cNvPr id="4" name="3 Rectángulo"/>
          <p:cNvSpPr/>
          <p:nvPr/>
        </p:nvSpPr>
        <p:spPr>
          <a:xfrm>
            <a:off x="-26018" y="-54679"/>
            <a:ext cx="9170018" cy="132343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s-EC" sz="4000" b="1" dirty="0"/>
              <a:t>	EJE IV		</a:t>
            </a:r>
          </a:p>
          <a:p>
            <a:pPr algn="ctr"/>
            <a:r>
              <a:rPr lang="es-EC" sz="4000" b="1" dirty="0"/>
              <a:t> </a:t>
            </a:r>
            <a:r>
              <a:rPr lang="es-CO" sz="4000" b="1" dirty="0"/>
              <a:t>FORMACIÓN TÉCNICA</a:t>
            </a:r>
          </a:p>
        </p:txBody>
      </p:sp>
    </p:spTree>
    <p:extLst>
      <p:ext uri="{BB962C8B-B14F-4D97-AF65-F5344CB8AC3E}">
        <p14:creationId xmlns:p14="http://schemas.microsoft.com/office/powerpoint/2010/main" val="3510908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sultado de imagen de conseguir que la comunidad se convierta en el principal agente de cambio para lograr la transformación de su realidad.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62306" cy="6452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-6896" y="-27384"/>
            <a:ext cx="89336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200" b="1" dirty="0"/>
              <a:t>El objetivo final es la transformación de la realidad social en beneficio de las personas </a:t>
            </a:r>
          </a:p>
          <a:p>
            <a:r>
              <a:rPr lang="es-ES" sz="3200" b="1" dirty="0"/>
              <a:t>involucradas. Supone un </a:t>
            </a:r>
          </a:p>
          <a:p>
            <a:r>
              <a:rPr lang="es-ES" sz="3200" b="1" dirty="0"/>
              <a:t>proceso modesto </a:t>
            </a:r>
          </a:p>
          <a:p>
            <a:r>
              <a:rPr lang="es-ES" sz="3200" b="1" dirty="0"/>
              <a:t>y sencillo  al</a:t>
            </a:r>
          </a:p>
          <a:p>
            <a:r>
              <a:rPr lang="es-ES" sz="3200" b="1" dirty="0"/>
              <a:t> alcance de todos</a:t>
            </a:r>
          </a:p>
        </p:txBody>
      </p:sp>
      <p:sp>
        <p:nvSpPr>
          <p:cNvPr id="4" name="3 Rectángulo"/>
          <p:cNvSpPr/>
          <p:nvPr/>
        </p:nvSpPr>
        <p:spPr>
          <a:xfrm>
            <a:off x="3563888" y="4149080"/>
            <a:ext cx="558011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dirty="0">
                <a:solidFill>
                  <a:schemeClr val="bg1"/>
                </a:solidFill>
              </a:rPr>
              <a:t>Además es  conseguir que la comunidad  se convierta en el  principal agente de cambio  para lograr  la  transformación de su   realidad. </a:t>
            </a:r>
            <a:endParaRPr lang="es-EC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8450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sultado de imagen para fondos para pps de cultura ciudadan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" y="24011"/>
            <a:ext cx="9099295" cy="6833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539552" y="404664"/>
            <a:ext cx="85569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4000" dirty="0"/>
              <a:t>Para alcanzar este objetivo es necesario:</a:t>
            </a:r>
            <a:endParaRPr lang="es-EC" sz="4000" dirty="0"/>
          </a:p>
        </p:txBody>
      </p:sp>
      <p:sp>
        <p:nvSpPr>
          <p:cNvPr id="4" name="3 Rectángulo"/>
          <p:cNvSpPr/>
          <p:nvPr/>
        </p:nvSpPr>
        <p:spPr>
          <a:xfrm>
            <a:off x="395537" y="1628800"/>
            <a:ext cx="842493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s-ES" sz="3600" dirty="0"/>
              <a:t>Hacer tomar conciencia a la comunidad de su realidad y sus necesidades.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s-ES" sz="3600" dirty="0"/>
              <a:t>Dotarla de habilidades y capacidades para la toma de decisiones.</a:t>
            </a:r>
          </a:p>
          <a:p>
            <a:pPr marL="457200" lvl="0" indent="-457200">
              <a:buFont typeface="Wingdings" panose="05000000000000000000" pitchFamily="2" charset="2"/>
              <a:buChar char="v"/>
            </a:pPr>
            <a:r>
              <a:rPr lang="es-ES" sz="3600" dirty="0"/>
              <a:t>Lograr el compromiso de la comunidad para la puesta en marcha de la acción.</a:t>
            </a:r>
            <a:endParaRPr lang="es-EC" sz="3600" dirty="0"/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es-ES" sz="3600" dirty="0"/>
              <a:t>Facilitar la autogestión de la acción transformadora.</a:t>
            </a:r>
            <a:endParaRPr lang="es-EC" sz="3600" dirty="0"/>
          </a:p>
        </p:txBody>
      </p:sp>
    </p:spTree>
    <p:extLst>
      <p:ext uri="{BB962C8B-B14F-4D97-AF65-F5344CB8AC3E}">
        <p14:creationId xmlns:p14="http://schemas.microsoft.com/office/powerpoint/2010/main" val="375280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sultado de imagen para cultura ciudadana ejemplos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-9128" y="0"/>
            <a:ext cx="9153128" cy="4193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235496" y="3039426"/>
            <a:ext cx="858497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3200" dirty="0"/>
              <a:t>Se define como el “conjunto de costumbres, acciones y reglas mínimas compartidas que generan sentido de pertenencia, facilitan la convivencia urbana y conducen al respeto del patrimonio común y al reconocimiento de los derechos y deberes ciudadanos” </a:t>
            </a:r>
            <a:endParaRPr lang="es-EC" sz="3200" dirty="0"/>
          </a:p>
          <a:p>
            <a:pPr algn="just"/>
            <a:endParaRPr lang="es-EC" sz="3200" dirty="0"/>
          </a:p>
        </p:txBody>
      </p:sp>
      <p:sp>
        <p:nvSpPr>
          <p:cNvPr id="4" name="3 Rectángulo"/>
          <p:cNvSpPr/>
          <p:nvPr/>
        </p:nvSpPr>
        <p:spPr>
          <a:xfrm>
            <a:off x="1380828" y="332656"/>
            <a:ext cx="1309211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s-CO" sz="44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 </a:t>
            </a:r>
            <a:r>
              <a:rPr lang="es-EC" sz="6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LA</a:t>
            </a:r>
          </a:p>
        </p:txBody>
      </p:sp>
    </p:spTree>
    <p:extLst>
      <p:ext uri="{BB962C8B-B14F-4D97-AF65-F5344CB8AC3E}">
        <p14:creationId xmlns:p14="http://schemas.microsoft.com/office/powerpoint/2010/main" val="3501358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agen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039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539552" y="476672"/>
            <a:ext cx="82089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4000" b="1" dirty="0"/>
              <a:t>METAS DE LA CULTURA Y </a:t>
            </a:r>
            <a:endParaRPr lang="es-EC" sz="4000" dirty="0"/>
          </a:p>
          <a:p>
            <a:pPr algn="ctr"/>
            <a:r>
              <a:rPr lang="es-CO" sz="4000" b="1" dirty="0"/>
              <a:t>LA RESPONSABILIDAD CIUDADANA</a:t>
            </a:r>
            <a:endParaRPr lang="es-EC" sz="4000" dirty="0"/>
          </a:p>
        </p:txBody>
      </p:sp>
      <p:sp>
        <p:nvSpPr>
          <p:cNvPr id="3" name="2 Rectángulo"/>
          <p:cNvSpPr/>
          <p:nvPr/>
        </p:nvSpPr>
        <p:spPr>
          <a:xfrm>
            <a:off x="899592" y="1988840"/>
            <a:ext cx="78488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es-CO" sz="3600" dirty="0"/>
              <a:t>Aumentar la actitud positiva de la ciudadanía.</a:t>
            </a:r>
          </a:p>
          <a:p>
            <a:pPr algn="ctr"/>
            <a:endParaRPr lang="es-CO" sz="3600" dirty="0"/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s-CO" sz="3600" dirty="0"/>
              <a:t> Mejorar las actitudes y los comportamientos de los ciudadanos </a:t>
            </a:r>
          </a:p>
          <a:p>
            <a:pPr algn="ctr"/>
            <a:endParaRPr lang="es-CO" sz="3600" dirty="0"/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s-CO" sz="3600" dirty="0"/>
              <a:t>Mejorar los niveles de tolerancia y solidaridad</a:t>
            </a:r>
          </a:p>
        </p:txBody>
      </p:sp>
    </p:spTree>
    <p:extLst>
      <p:ext uri="{BB962C8B-B14F-4D97-AF65-F5344CB8AC3E}">
        <p14:creationId xmlns:p14="http://schemas.microsoft.com/office/powerpoint/2010/main" val="540839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Imagen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" y="38100"/>
            <a:ext cx="9263115" cy="681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395536" y="1196752"/>
            <a:ext cx="828092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es-CO" sz="4000" dirty="0"/>
              <a:t>Aumentar los niveles de confianza interpersonal y en las Instituciones Públicas. </a:t>
            </a:r>
          </a:p>
          <a:p>
            <a:endParaRPr lang="es-EC" sz="4000" dirty="0"/>
          </a:p>
          <a:p>
            <a:endParaRPr lang="es-EC" sz="4000" dirty="0"/>
          </a:p>
          <a:p>
            <a:pPr marL="571500" indent="-571500">
              <a:buFont typeface="Wingdings" panose="05000000000000000000" pitchFamily="2" charset="2"/>
              <a:buChar char="§"/>
            </a:pPr>
            <a:r>
              <a:rPr lang="es-CO" sz="4000" dirty="0"/>
              <a:t>Aumentar los niveles de organización social y participación de la ciudadanía.</a:t>
            </a:r>
            <a:endParaRPr lang="es-EC" sz="4000" dirty="0"/>
          </a:p>
        </p:txBody>
      </p:sp>
    </p:spTree>
    <p:extLst>
      <p:ext uri="{BB962C8B-B14F-4D97-AF65-F5344CB8AC3E}">
        <p14:creationId xmlns:p14="http://schemas.microsoft.com/office/powerpoint/2010/main" val="13658380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Resultado de imagen para metas de la cultura y responsabilidad  ciudadana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531440"/>
            <a:ext cx="9144000" cy="7020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43959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Resultado de imagen de participacion ciudadana"/>
          <p:cNvSpPr>
            <a:spLocks noChangeAspect="1" noChangeArrowheads="1"/>
          </p:cNvSpPr>
          <p:nvPr/>
        </p:nvSpPr>
        <p:spPr bwMode="auto">
          <a:xfrm>
            <a:off x="155575" y="-1417638"/>
            <a:ext cx="4552950" cy="2962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C"/>
          </a:p>
        </p:txBody>
      </p:sp>
      <p:sp>
        <p:nvSpPr>
          <p:cNvPr id="3" name="AutoShape 4" descr="Resultado de imagen de participacion ciudadana"/>
          <p:cNvSpPr>
            <a:spLocks noChangeAspect="1" noChangeArrowheads="1"/>
          </p:cNvSpPr>
          <p:nvPr/>
        </p:nvSpPr>
        <p:spPr bwMode="auto">
          <a:xfrm>
            <a:off x="307975" y="-1265238"/>
            <a:ext cx="4552950" cy="2962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C"/>
          </a:p>
        </p:txBody>
      </p:sp>
      <p:pic>
        <p:nvPicPr>
          <p:cNvPr id="1032" name="Picture 8" descr="Resultado de imagen de participacion ciudadan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538"/>
            <a:ext cx="9144000" cy="6859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" y="5971927"/>
            <a:ext cx="9077720" cy="76944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s-EC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oper Black" panose="0208090404030B020404" pitchFamily="18" charset="0"/>
              </a:rPr>
              <a:t>GRACIAS POR SU ATENCIÓN</a:t>
            </a:r>
          </a:p>
        </p:txBody>
      </p:sp>
    </p:spTree>
    <p:extLst>
      <p:ext uri="{BB962C8B-B14F-4D97-AF65-F5344CB8AC3E}">
        <p14:creationId xmlns:p14="http://schemas.microsoft.com/office/powerpoint/2010/main" val="921339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Resultado de imagen para fondos para pps de cultura ciudada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929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0" y="332656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dirty="0"/>
              <a:t>La participación es una necesidad humana por la  que constituye un derecho de las personas y es un proceso de desarrollo de la conciencia crítica.</a:t>
            </a:r>
          </a:p>
        </p:txBody>
      </p:sp>
      <p:sp>
        <p:nvSpPr>
          <p:cNvPr id="3" name="2 Rectángulo"/>
          <p:cNvSpPr/>
          <p:nvPr/>
        </p:nvSpPr>
        <p:spPr>
          <a:xfrm>
            <a:off x="4211960" y="248820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sz="2400" b="1" dirty="0"/>
              <a:t>También es algo   que se aprende y se perfecciona participando, se ve facilitada con la creación de canales de comunicación, con el desarrollo de habilidades comunicativas. 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28117" y="3140968"/>
            <a:ext cx="376215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dirty="0"/>
              <a:t>Sin embargo, en ésta se debe respetar las diferencias individuales en las formas de participación. </a:t>
            </a:r>
            <a:endParaRPr lang="es-EC" sz="2800" b="1" dirty="0"/>
          </a:p>
        </p:txBody>
      </p:sp>
      <p:sp>
        <p:nvSpPr>
          <p:cNvPr id="5" name="4 Flecha curvada hacia abajo"/>
          <p:cNvSpPr/>
          <p:nvPr/>
        </p:nvSpPr>
        <p:spPr>
          <a:xfrm rot="2815975">
            <a:off x="7280254" y="1610955"/>
            <a:ext cx="1914968" cy="59579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>
              <a:solidFill>
                <a:schemeClr val="tx1"/>
              </a:solidFill>
            </a:endParaRPr>
          </a:p>
        </p:txBody>
      </p:sp>
      <p:sp>
        <p:nvSpPr>
          <p:cNvPr id="7" name="6 Flecha curvada hacia abajo"/>
          <p:cNvSpPr/>
          <p:nvPr/>
        </p:nvSpPr>
        <p:spPr>
          <a:xfrm rot="10516650">
            <a:off x="3254476" y="4573283"/>
            <a:ext cx="1914968" cy="595791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290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Imagen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589" y="-27383"/>
            <a:ext cx="9120411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Resultado de imagen para la participacion de un grupo no significa multitud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566232" y="2780928"/>
            <a:ext cx="3819296" cy="229914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395536" y="1971943"/>
            <a:ext cx="424504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dirty="0"/>
              <a:t>Hay que entender a cada  Rama como un determinado número de personas que han recibido del Espíritu Santo una vocación-misión para solucionar una tarea encomendada.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395536" y="884619"/>
            <a:ext cx="82089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dirty="0"/>
              <a:t>Por eso la participación en las Ramas, no significa simplemente «multitud». </a:t>
            </a:r>
          </a:p>
        </p:txBody>
      </p:sp>
    </p:spTree>
    <p:extLst>
      <p:ext uri="{BB962C8B-B14F-4D97-AF65-F5344CB8AC3E}">
        <p14:creationId xmlns:p14="http://schemas.microsoft.com/office/powerpoint/2010/main" val="866969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6512" y="-27384"/>
            <a:ext cx="9180512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-66278" y="46906"/>
            <a:ext cx="921027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dirty="0"/>
              <a:t>Se considera que una Rama tiene carácter permanente,  sólo cuando desarrollan necesidades comunes o cuando en el seno de la misma pueden ser satisfechas a plenitud las necesidades individuales y colectivas.</a:t>
            </a:r>
            <a:endParaRPr lang="es-EC" sz="2800" b="1" dirty="0"/>
          </a:p>
        </p:txBody>
      </p:sp>
      <p:pic>
        <p:nvPicPr>
          <p:cNvPr id="1028" name="Picture 4" descr="Imagen relacionad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4090" y="1903995"/>
            <a:ext cx="9158089" cy="498138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  <a:softEdge rad="11250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9164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magen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809" y="0"/>
            <a:ext cx="913039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251520" y="260648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/>
              <a:t>¿Qué es la Participación Comunitaria?</a:t>
            </a:r>
            <a:endParaRPr lang="es-EC" sz="3200" dirty="0"/>
          </a:p>
        </p:txBody>
      </p:sp>
      <p:sp>
        <p:nvSpPr>
          <p:cNvPr id="3" name="2 Rectángulo"/>
          <p:cNvSpPr/>
          <p:nvPr/>
        </p:nvSpPr>
        <p:spPr>
          <a:xfrm>
            <a:off x="0" y="980728"/>
            <a:ext cx="896448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3200" b="1" dirty="0"/>
              <a:t>Es la adopción del compromiso y conciencia colectiva de los problemas sociales que afectan al individuo, la familia, la comunidad y la sociedad, para el encuentro de alternativas. </a:t>
            </a:r>
            <a:endParaRPr lang="es-EC" sz="3200" b="1" dirty="0"/>
          </a:p>
        </p:txBody>
      </p:sp>
      <p:pic>
        <p:nvPicPr>
          <p:cNvPr id="8" name="Picture 2" descr="Resultado de imagen para participacion comunitaria  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2741" y="3095296"/>
            <a:ext cx="9140457" cy="376270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0827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n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6885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0" y="-27384"/>
            <a:ext cx="9143999" cy="181588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ES" sz="2800" b="1" dirty="0">
                <a:solidFill>
                  <a:schemeClr val="tx1"/>
                </a:solidFill>
              </a:rPr>
              <a:t>Esto implica todo un conjunto de principios, tareas y actividades que debemos tener en cuenta para la efectividad de la misma en los marcos del trabajo comunitario.</a:t>
            </a:r>
            <a:endParaRPr lang="es-EC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214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Imagen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31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304106" y="332656"/>
            <a:ext cx="8604448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800" b="1" dirty="0"/>
              <a:t>La participación comunitaria no es sólo realizada por los expertos, </a:t>
            </a:r>
            <a:r>
              <a:rPr lang="es-ES" sz="3200" b="1" dirty="0"/>
              <a:t>sino</a:t>
            </a:r>
            <a:r>
              <a:rPr lang="es-ES" sz="2800" b="1" dirty="0"/>
              <a:t> que es la participación de la comunidad involucrada en ella, la que posibilita los verdaderos resultados. </a:t>
            </a:r>
            <a:endParaRPr lang="es-EC" sz="2800" b="1" dirty="0"/>
          </a:p>
        </p:txBody>
      </p:sp>
      <p:pic>
        <p:nvPicPr>
          <p:cNvPr id="3074" name="Picture 2" descr="Resultado de imagen de familia vicentina en colombia en accio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88024" y="2492896"/>
            <a:ext cx="4283998" cy="4217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2027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n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496" y="131887"/>
            <a:ext cx="9139551" cy="6681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31869" y="5428381"/>
            <a:ext cx="9149358" cy="1384995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pPr algn="ctr"/>
            <a:r>
              <a:rPr lang="es-ES" sz="2800" b="1" dirty="0"/>
              <a:t>sino que es hacer realidad el derecho de todos a ser sujetos de historia, o sea sujetos de los procesos específicos que cada Rama va llevando adelante. </a:t>
            </a:r>
            <a:endParaRPr lang="es-EC" sz="2800" b="1" dirty="0"/>
          </a:p>
        </p:txBody>
      </p:sp>
      <p:sp>
        <p:nvSpPr>
          <p:cNvPr id="5" name="4 Rectángulo"/>
          <p:cNvSpPr/>
          <p:nvPr/>
        </p:nvSpPr>
        <p:spPr>
          <a:xfrm>
            <a:off x="69096" y="44624"/>
            <a:ext cx="90749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/>
              <a:t>La participación debe estar al servicio de la  colectividad, esto significa  que la participación</a:t>
            </a:r>
          </a:p>
          <a:p>
            <a:r>
              <a:rPr lang="es-ES" sz="2800" b="1" dirty="0"/>
              <a:t>no es una posibilidad</a:t>
            </a:r>
          </a:p>
          <a:p>
            <a:r>
              <a:rPr lang="es-ES" sz="2800" b="1" dirty="0"/>
              <a:t>que se da</a:t>
            </a:r>
          </a:p>
          <a:p>
            <a:r>
              <a:rPr lang="es-ES" sz="2800" b="1" dirty="0"/>
              <a:t>a la comunidad </a:t>
            </a:r>
          </a:p>
          <a:p>
            <a:r>
              <a:rPr lang="es-ES" sz="2800" b="1" dirty="0"/>
              <a:t>en general,</a:t>
            </a:r>
            <a:endParaRPr lang="es-EC" sz="2800" dirty="0"/>
          </a:p>
        </p:txBody>
      </p:sp>
    </p:spTree>
    <p:extLst>
      <p:ext uri="{BB962C8B-B14F-4D97-AF65-F5344CB8AC3E}">
        <p14:creationId xmlns:p14="http://schemas.microsoft.com/office/powerpoint/2010/main" val="1227721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Resultado de imagen de en el trabajo comunitario todos son sujetos de derechos que aportan desde la acción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44624"/>
            <a:ext cx="9110608" cy="5983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2138" y="4611231"/>
            <a:ext cx="9141862" cy="2246769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s-ES" sz="2800" b="1" dirty="0"/>
              <a:t>La meta es que la comunidad sea la autogestora del proceso, apropiándose de él, es decir, saber hacer, entender y juzgar. Esto supone un cambio grande en las concepciones de trabajo comunitario pues, todos son sujetos de derechos que aportan desde la acción.</a:t>
            </a:r>
            <a:endParaRPr lang="es-EC" sz="2800" b="1" dirty="0"/>
          </a:p>
        </p:txBody>
      </p:sp>
    </p:spTree>
    <p:extLst>
      <p:ext uri="{BB962C8B-B14F-4D97-AF65-F5344CB8AC3E}">
        <p14:creationId xmlns:p14="http://schemas.microsoft.com/office/powerpoint/2010/main" val="20832503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545</TotalTime>
  <Words>560</Words>
  <Application>Microsoft Office PowerPoint</Application>
  <PresentationFormat>Presentación en pantalla (4:3)</PresentationFormat>
  <Paragraphs>50</Paragraphs>
  <Slides>16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Arial</vt:lpstr>
      <vt:lpstr>Calibri</vt:lpstr>
      <vt:lpstr>Cooper Black</vt:lpstr>
      <vt:lpstr>Franklin Gothic Demi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HP</cp:lastModifiedBy>
  <cp:revision>38</cp:revision>
  <dcterms:created xsi:type="dcterms:W3CDTF">2017-01-11T20:51:10Z</dcterms:created>
  <dcterms:modified xsi:type="dcterms:W3CDTF">2021-09-14T01:45:53Z</dcterms:modified>
</cp:coreProperties>
</file>