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61" r:id="rId4"/>
    <p:sldId id="262" r:id="rId5"/>
    <p:sldId id="263" r:id="rId6"/>
    <p:sldId id="289" r:id="rId7"/>
    <p:sldId id="290" r:id="rId8"/>
    <p:sldId id="291" r:id="rId9"/>
    <p:sldId id="267" r:id="rId10"/>
    <p:sldId id="292" r:id="rId11"/>
    <p:sldId id="303" r:id="rId12"/>
    <p:sldId id="295" r:id="rId13"/>
    <p:sldId id="296" r:id="rId14"/>
    <p:sldId id="297" r:id="rId15"/>
    <p:sldId id="298" r:id="rId16"/>
    <p:sldId id="300" r:id="rId17"/>
    <p:sldId id="301" r:id="rId18"/>
    <p:sldId id="302" r:id="rId19"/>
    <p:sldId id="276" r:id="rId2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D739"/>
    <a:srgbClr val="8D3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28003-5A30-4859-921F-39E8EA9D3C6B}" type="datetimeFigureOut">
              <a:rPr lang="es-EC" smtClean="0"/>
              <a:t>13/9/2021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BA81F-E386-476E-ACD1-CDCBED720F46}" type="slidenum">
              <a:rPr lang="es-EC" smtClean="0"/>
              <a:t>‹Nº›</a:t>
            </a:fld>
            <a:endParaRPr lang="es-EC"/>
          </a:p>
        </p:txBody>
      </p:sp>
    </p:spTree>
    <p:extLst>
      <p:ext uri="{BB962C8B-B14F-4D97-AF65-F5344CB8AC3E}">
        <p14:creationId xmlns:p14="http://schemas.microsoft.com/office/powerpoint/2010/main" val="3263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11</a:t>
            </a:fld>
            <a:endParaRPr lang="es-ES"/>
          </a:p>
        </p:txBody>
      </p:sp>
    </p:spTree>
    <p:extLst>
      <p:ext uri="{BB962C8B-B14F-4D97-AF65-F5344CB8AC3E}">
        <p14:creationId xmlns:p14="http://schemas.microsoft.com/office/powerpoint/2010/main" val="68760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12</a:t>
            </a:fld>
            <a:endParaRPr lang="es-ES"/>
          </a:p>
        </p:txBody>
      </p:sp>
    </p:spTree>
    <p:extLst>
      <p:ext uri="{BB962C8B-B14F-4D97-AF65-F5344CB8AC3E}">
        <p14:creationId xmlns:p14="http://schemas.microsoft.com/office/powerpoint/2010/main" val="413432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13</a:t>
            </a:fld>
            <a:endParaRPr lang="es-ES"/>
          </a:p>
        </p:txBody>
      </p:sp>
    </p:spTree>
    <p:extLst>
      <p:ext uri="{BB962C8B-B14F-4D97-AF65-F5344CB8AC3E}">
        <p14:creationId xmlns:p14="http://schemas.microsoft.com/office/powerpoint/2010/main" val="267680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14</a:t>
            </a:fld>
            <a:endParaRPr lang="es-ES"/>
          </a:p>
        </p:txBody>
      </p:sp>
    </p:spTree>
    <p:extLst>
      <p:ext uri="{BB962C8B-B14F-4D97-AF65-F5344CB8AC3E}">
        <p14:creationId xmlns:p14="http://schemas.microsoft.com/office/powerpoint/2010/main" val="120282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15</a:t>
            </a:fld>
            <a:endParaRPr lang="es-ES"/>
          </a:p>
        </p:txBody>
      </p:sp>
    </p:spTree>
    <p:extLst>
      <p:ext uri="{BB962C8B-B14F-4D97-AF65-F5344CB8AC3E}">
        <p14:creationId xmlns:p14="http://schemas.microsoft.com/office/powerpoint/2010/main" val="41845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5D0E9B1-9B70-4F8C-93E0-6F49B5A054A1}" type="slidenum">
              <a:rPr lang="es-ES" smtClean="0"/>
              <a:t>18</a:t>
            </a:fld>
            <a:endParaRPr lang="es-ES"/>
          </a:p>
        </p:txBody>
      </p:sp>
    </p:spTree>
    <p:extLst>
      <p:ext uri="{BB962C8B-B14F-4D97-AF65-F5344CB8AC3E}">
        <p14:creationId xmlns:p14="http://schemas.microsoft.com/office/powerpoint/2010/main" val="80888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4150163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48325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3031232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3883330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96183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72513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944164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59681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141900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696429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206270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FEC32-92C3-4305-B0E8-EA924EE21E73}" type="datetimeFigureOut">
              <a:rPr lang="es-EC" smtClean="0"/>
              <a:t>13/9/2021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F0A6D-270C-48D2-9CEC-63BAC7672AD5}" type="slidenum">
              <a:rPr lang="es-EC" smtClean="0"/>
              <a:t>‹Nº›</a:t>
            </a:fld>
            <a:endParaRPr lang="es-EC"/>
          </a:p>
        </p:txBody>
      </p:sp>
    </p:spTree>
    <p:extLst>
      <p:ext uri="{BB962C8B-B14F-4D97-AF65-F5344CB8AC3E}">
        <p14:creationId xmlns:p14="http://schemas.microsoft.com/office/powerpoint/2010/main" val="12527786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2187903"/>
            <a:ext cx="1870482" cy="2841351"/>
          </a:xfrm>
          <a:prstGeom prst="rect">
            <a:avLst/>
          </a:prstGeom>
        </p:spPr>
      </p:pic>
      <p:pic>
        <p:nvPicPr>
          <p:cNvPr id="4" name="Imagen 3"/>
          <p:cNvPicPr>
            <a:picLocks noChangeAspect="1"/>
          </p:cNvPicPr>
          <p:nvPr/>
        </p:nvPicPr>
        <p:blipFill>
          <a:blip r:embed="rId4"/>
          <a:stretch>
            <a:fillRect/>
          </a:stretch>
        </p:blipFill>
        <p:spPr>
          <a:xfrm>
            <a:off x="1817085" y="0"/>
            <a:ext cx="5509829" cy="6755681"/>
          </a:xfrm>
          <a:prstGeom prst="rect">
            <a:avLst/>
          </a:prstGeom>
        </p:spPr>
      </p:pic>
      <p:sp>
        <p:nvSpPr>
          <p:cNvPr id="3" name="2 CuadroTexto"/>
          <p:cNvSpPr txBox="1"/>
          <p:nvPr/>
        </p:nvSpPr>
        <p:spPr>
          <a:xfrm>
            <a:off x="69588" y="5349524"/>
            <a:ext cx="7084945" cy="1446550"/>
          </a:xfrm>
          <a:prstGeom prst="rect">
            <a:avLst/>
          </a:prstGeom>
          <a:noFill/>
          <a:ln>
            <a:noFill/>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O"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TEMA 6: </a:t>
            </a:r>
            <a:endParaRPr lang="es-EC"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endParaRPr>
          </a:p>
          <a:p>
            <a:r>
              <a:rPr lang="es-CO"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VOCACIÓN VICENTINA</a:t>
            </a:r>
            <a:endParaRPr lang="es-EC"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endParaRPr>
          </a:p>
        </p:txBody>
      </p:sp>
      <p:sp>
        <p:nvSpPr>
          <p:cNvPr id="2" name="1 Rectángulo"/>
          <p:cNvSpPr/>
          <p:nvPr/>
        </p:nvSpPr>
        <p:spPr>
          <a:xfrm>
            <a:off x="5652121" y="-88519"/>
            <a:ext cx="3672408" cy="2123658"/>
          </a:xfrm>
          <a:prstGeom prst="rect">
            <a:avLst/>
          </a:prstGeom>
        </p:spPr>
        <p:txBody>
          <a:bodyPr wrap="square">
            <a:spAutoFit/>
          </a:bodyPr>
          <a:lstStyle/>
          <a:p>
            <a:r>
              <a:rPr lang="es-CO"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EJE III: FORMACIÓN VICENTINA</a:t>
            </a:r>
            <a:endParaRPr lang="es-EC"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endParaRPr>
          </a:p>
        </p:txBody>
      </p:sp>
      <p:pic>
        <p:nvPicPr>
          <p:cNvPr id="9" name="Imagen 8"/>
          <p:cNvPicPr>
            <a:picLocks noChangeAspect="1"/>
          </p:cNvPicPr>
          <p:nvPr/>
        </p:nvPicPr>
        <p:blipFill>
          <a:blip r:embed="rId5"/>
          <a:stretch>
            <a:fillRect/>
          </a:stretch>
        </p:blipFill>
        <p:spPr>
          <a:xfrm>
            <a:off x="7380311" y="5097156"/>
            <a:ext cx="1800894" cy="1739310"/>
          </a:xfrm>
          <a:prstGeom prst="rect">
            <a:avLst/>
          </a:prstGeom>
        </p:spPr>
      </p:pic>
    </p:spTree>
    <p:custDataLst>
      <p:tags r:id="rId1"/>
    </p:custDataLst>
    <p:extLst>
      <p:ext uri="{BB962C8B-B14F-4D97-AF65-F5344CB8AC3E}">
        <p14:creationId xmlns:p14="http://schemas.microsoft.com/office/powerpoint/2010/main" val="3949645087"/>
      </p:ext>
    </p:extLst>
  </p:cSld>
  <p:clrMapOvr>
    <a:masterClrMapping/>
  </p:clrMapOvr>
  <mc:AlternateContent xmlns:mc="http://schemas.openxmlformats.org/markup-compatibility/2006" xmlns:p14="http://schemas.microsoft.com/office/powerpoint/2010/main">
    <mc:Choice Requires="p14">
      <p:transition spd="slow" p14:dur="800" advTm="5485">
        <p:circle/>
      </p:transition>
    </mc:Choice>
    <mc:Fallback xmlns="">
      <p:transition spd="slow" advTm="548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494" y="0"/>
            <a:ext cx="9217023" cy="6858000"/>
          </a:xfrm>
          <a:prstGeom prst="rect">
            <a:avLst/>
          </a:prstGeom>
        </p:spPr>
      </p:pic>
    </p:spTree>
    <p:extLst>
      <p:ext uri="{BB962C8B-B14F-4D97-AF65-F5344CB8AC3E}">
        <p14:creationId xmlns:p14="http://schemas.microsoft.com/office/powerpoint/2010/main" val="2467603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7" y="1"/>
            <a:ext cx="9144000" cy="6041914"/>
          </a:xfrm>
          <a:prstGeom prst="rect">
            <a:avLst/>
          </a:prstGeom>
        </p:spPr>
      </p:pic>
      <p:pic>
        <p:nvPicPr>
          <p:cNvPr id="7" name="Picture 3" descr="famvi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488892"/>
            <a:ext cx="9144000" cy="5396492"/>
          </a:xfrm>
          <a:prstGeom prst="rect">
            <a:avLst/>
          </a:prstGeom>
          <a:noFill/>
          <a:ln>
            <a:noFill/>
          </a:ln>
          <a:effectLst>
            <a:outerShdw dist="5388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6437" y="-6082"/>
            <a:ext cx="9143999" cy="1603965"/>
          </a:xfrm>
          <a:prstGeom prst="rect">
            <a:avLst/>
          </a:prstGeom>
        </p:spPr>
        <p:txBody>
          <a:bodyPr wrap="square">
            <a:spAutoFit/>
          </a:bodyPr>
          <a:lstStyle/>
          <a:p>
            <a:pPr algn="ctr">
              <a:lnSpc>
                <a:spcPct val="115000"/>
              </a:lnSpc>
              <a:spcAft>
                <a:spcPts val="0"/>
              </a:spcAft>
            </a:pPr>
            <a:r>
              <a:rPr lang="es-CO" sz="4400" b="1" dirty="0"/>
              <a:t>CARACTERÍSTICAS ESPECÍFICAS DE LA VOCACIÓN VICENTINA </a:t>
            </a:r>
            <a:endParaRPr lang="es-EC" sz="4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32352" y="5776739"/>
            <a:ext cx="9111648" cy="1077218"/>
          </a:xfrm>
          <a:prstGeom prst="rect">
            <a:avLst/>
          </a:prstGeom>
        </p:spPr>
        <p:txBody>
          <a:bodyPr wrap="square">
            <a:spAutoFit/>
          </a:bodyPr>
          <a:lstStyle/>
          <a:p>
            <a:r>
              <a:rPr lang="es-CO" sz="3200" b="1" dirty="0">
                <a:latin typeface="Arial" panose="020B0604020202020204" pitchFamily="34" charset="0"/>
                <a:ea typeface="Batang" panose="02030600000101010101" pitchFamily="18" charset="-127"/>
              </a:rPr>
              <a:t>COMUNIDAD DE FE</a:t>
            </a:r>
            <a:r>
              <a:rPr lang="es-CO" sz="3200" dirty="0">
                <a:latin typeface="Arial" panose="020B0604020202020204" pitchFamily="34" charset="0"/>
                <a:ea typeface="Batang" panose="02030600000101010101" pitchFamily="18" charset="-127"/>
              </a:rPr>
              <a:t> y trabajo en equipo.</a:t>
            </a:r>
            <a:r>
              <a:rPr lang="es-CO" sz="3200" dirty="0">
                <a:latin typeface="Arial" panose="020B0604020202020204" pitchFamily="34" charset="0"/>
                <a:ea typeface="Calibri" panose="020F0502020204030204" pitchFamily="34" charset="0"/>
              </a:rPr>
              <a:t> La Vocación Vicentina es la vocación de la acción</a:t>
            </a:r>
            <a:endParaRPr lang="es-EC" sz="3200" dirty="0"/>
          </a:p>
        </p:txBody>
      </p:sp>
    </p:spTree>
    <p:custDataLst>
      <p:tags r:id="rId1"/>
    </p:custDataLst>
    <p:extLst>
      <p:ext uri="{BB962C8B-B14F-4D97-AF65-F5344CB8AC3E}">
        <p14:creationId xmlns:p14="http://schemas.microsoft.com/office/powerpoint/2010/main" val="213328140"/>
      </p:ext>
    </p:extLst>
  </p:cSld>
  <p:clrMapOvr>
    <a:masterClrMapping/>
  </p:clrMapOvr>
  <mc:AlternateContent xmlns:mc="http://schemas.openxmlformats.org/markup-compatibility/2006" xmlns:p14="http://schemas.microsoft.com/office/powerpoint/2010/main">
    <mc:Choice Requires="p14">
      <p:transition spd="slow" p14:dur="1600" advTm="4797">
        <p14:prism isInverted="1"/>
      </p:transition>
    </mc:Choice>
    <mc:Fallback xmlns="">
      <p:transition spd="slow" advTm="47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34569">
            <a:off x="862042" y="582729"/>
            <a:ext cx="4342369" cy="5693820"/>
          </a:xfrm>
          <a:prstGeom prst="rect">
            <a:avLst/>
          </a:prstGeom>
        </p:spPr>
      </p:pic>
      <p:sp>
        <p:nvSpPr>
          <p:cNvPr id="4" name="Rectángulo 3"/>
          <p:cNvSpPr/>
          <p:nvPr/>
        </p:nvSpPr>
        <p:spPr>
          <a:xfrm>
            <a:off x="-6437" y="-6082"/>
            <a:ext cx="9143999" cy="625428"/>
          </a:xfrm>
          <a:prstGeom prst="rect">
            <a:avLst/>
          </a:prstGeom>
        </p:spPr>
        <p:txBody>
          <a:bodyPr wrap="square">
            <a:spAutoFit/>
          </a:bodyPr>
          <a:lstStyle/>
          <a:p>
            <a:pPr>
              <a:lnSpc>
                <a:spcPct val="115000"/>
              </a:lnSpc>
              <a:spcAft>
                <a:spcPts val="0"/>
              </a:spcAft>
            </a:pPr>
            <a:r>
              <a:rPr lang="es-CO" sz="3200" b="1" dirty="0"/>
              <a:t>CARACTERÍSTICAS …..</a:t>
            </a:r>
            <a:endParaRPr lang="es-EC"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842856" y="1277"/>
            <a:ext cx="3280696" cy="6740307"/>
          </a:xfrm>
          <a:prstGeom prst="rect">
            <a:avLst/>
          </a:prstGeom>
          <a:solidFill>
            <a:schemeClr val="bg2">
              <a:lumMod val="20000"/>
              <a:lumOff val="80000"/>
            </a:schemeClr>
          </a:solidFill>
        </p:spPr>
        <p:txBody>
          <a:bodyPr wrap="square">
            <a:spAutoFit/>
          </a:bodyPr>
          <a:lstStyle/>
          <a:p>
            <a:r>
              <a:rPr lang="es-CO" sz="3600" b="1" dirty="0">
                <a:solidFill>
                  <a:schemeClr val="bg1"/>
                </a:solidFill>
              </a:rPr>
              <a:t>ENCONTRAR A LOS POBRES: </a:t>
            </a:r>
            <a:r>
              <a:rPr lang="es-CO" sz="3600" dirty="0">
                <a:solidFill>
                  <a:schemeClr val="bg1"/>
                </a:solidFill>
              </a:rPr>
              <a:t>San Vicente se dedica a la evangelización espiritual y material de los pobres, su opción por ellos más que preferencial, fue exclusiva.</a:t>
            </a:r>
            <a:endParaRPr lang="es-EC" sz="3600" dirty="0">
              <a:solidFill>
                <a:schemeClr val="bg1"/>
              </a:solidFill>
            </a:endParaRPr>
          </a:p>
        </p:txBody>
      </p:sp>
    </p:spTree>
    <p:custDataLst>
      <p:tags r:id="rId1"/>
    </p:custDataLst>
    <p:extLst>
      <p:ext uri="{BB962C8B-B14F-4D97-AF65-F5344CB8AC3E}">
        <p14:creationId xmlns:p14="http://schemas.microsoft.com/office/powerpoint/2010/main" val="3089133011"/>
      </p:ext>
    </p:extLst>
  </p:cSld>
  <p:clrMapOvr>
    <a:masterClrMapping/>
  </p:clrMapOvr>
  <mc:AlternateContent xmlns:mc="http://schemas.openxmlformats.org/markup-compatibility/2006" xmlns:p14="http://schemas.microsoft.com/office/powerpoint/2010/main">
    <mc:Choice Requires="p14">
      <p:transition spd="slow" p14:dur="1600" advTm="4797">
        <p14:prism isInverted="1"/>
      </p:transition>
    </mc:Choice>
    <mc:Fallback xmlns="">
      <p:transition spd="slow" advTm="479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845" y="3828491"/>
            <a:ext cx="5022884" cy="3013730"/>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93269"/>
            <a:ext cx="5852142" cy="3291830"/>
          </a:xfrm>
          <a:prstGeom prst="rect">
            <a:avLst/>
          </a:prstGeom>
        </p:spPr>
      </p:pic>
      <p:sp>
        <p:nvSpPr>
          <p:cNvPr id="4" name="Rectángulo 3"/>
          <p:cNvSpPr/>
          <p:nvPr/>
        </p:nvSpPr>
        <p:spPr>
          <a:xfrm>
            <a:off x="-6437" y="-6082"/>
            <a:ext cx="4146389" cy="658642"/>
          </a:xfrm>
          <a:prstGeom prst="rect">
            <a:avLst/>
          </a:prstGeom>
        </p:spPr>
        <p:txBody>
          <a:bodyPr wrap="square">
            <a:spAutoFit/>
          </a:bodyPr>
          <a:lstStyle/>
          <a:p>
            <a:pPr>
              <a:lnSpc>
                <a:spcPct val="115000"/>
              </a:lnSpc>
              <a:spcAft>
                <a:spcPts val="0"/>
              </a:spcAft>
            </a:pPr>
            <a:r>
              <a:rPr lang="es-CO" sz="3200" b="1" dirty="0"/>
              <a:t>CARACTERÍSTICAS …..</a:t>
            </a:r>
            <a:endParaRPr lang="es-EC"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508104" y="51003"/>
            <a:ext cx="3615448" cy="6186309"/>
          </a:xfrm>
          <a:prstGeom prst="rect">
            <a:avLst/>
          </a:prstGeom>
          <a:solidFill>
            <a:schemeClr val="bg2">
              <a:lumMod val="20000"/>
              <a:lumOff val="80000"/>
            </a:schemeClr>
          </a:solidFill>
        </p:spPr>
        <p:txBody>
          <a:bodyPr wrap="square">
            <a:spAutoFit/>
          </a:bodyPr>
          <a:lstStyle/>
          <a:p>
            <a:r>
              <a:rPr lang="es-CO" sz="3600" b="1" dirty="0">
                <a:solidFill>
                  <a:schemeClr val="bg1"/>
                </a:solidFill>
              </a:rPr>
              <a:t>HACERLO PERSONALMENTE Y EN EL LUGAR DE LOS POBRES: </a:t>
            </a:r>
            <a:r>
              <a:rPr lang="es-CO" sz="3600" dirty="0">
                <a:solidFill>
                  <a:schemeClr val="bg1"/>
                </a:solidFill>
              </a:rPr>
              <a:t>los actos de amor, de complacencia, benevolencia, resultan muy sospechosos cuando no se llega a la práctica</a:t>
            </a:r>
            <a:endParaRPr lang="es-EC" sz="3600" dirty="0">
              <a:solidFill>
                <a:schemeClr val="bg1"/>
              </a:solidFill>
            </a:endParaRPr>
          </a:p>
        </p:txBody>
      </p:sp>
      <p:pic>
        <p:nvPicPr>
          <p:cNvPr id="3" name="Imagen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8" y="3812712"/>
            <a:ext cx="1714450" cy="3045288"/>
          </a:xfrm>
          <a:prstGeom prst="rect">
            <a:avLst/>
          </a:prstGeom>
        </p:spPr>
      </p:pic>
      <p:pic>
        <p:nvPicPr>
          <p:cNvPr id="7" name="Imagen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0672" y="3900878"/>
            <a:ext cx="1783741" cy="2972901"/>
          </a:xfrm>
          <a:prstGeom prst="rect">
            <a:avLst/>
          </a:prstGeom>
        </p:spPr>
      </p:pic>
    </p:spTree>
    <p:custDataLst>
      <p:tags r:id="rId1"/>
    </p:custDataLst>
    <p:extLst>
      <p:ext uri="{BB962C8B-B14F-4D97-AF65-F5344CB8AC3E}">
        <p14:creationId xmlns:p14="http://schemas.microsoft.com/office/powerpoint/2010/main" val="3749089865"/>
      </p:ext>
    </p:extLst>
  </p:cSld>
  <p:clrMapOvr>
    <a:masterClrMapping/>
  </p:clrMapOvr>
  <mc:AlternateContent xmlns:mc="http://schemas.openxmlformats.org/markup-compatibility/2006" xmlns:p14="http://schemas.microsoft.com/office/powerpoint/2010/main">
    <mc:Choice Requires="p14">
      <p:transition spd="slow" p14:dur="1600" advTm="4797">
        <p14:prism isInverted="1"/>
      </p:transition>
    </mc:Choice>
    <mc:Fallback xmlns="">
      <p:transition spd="slow" advTm="479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57251"/>
            <a:ext cx="9144000" cy="5500275"/>
          </a:xfrm>
          <a:prstGeom prst="rect">
            <a:avLst/>
          </a:prstGeom>
        </p:spPr>
      </p:pic>
      <p:sp>
        <p:nvSpPr>
          <p:cNvPr id="2" name="Rectángulo 1"/>
          <p:cNvSpPr/>
          <p:nvPr/>
        </p:nvSpPr>
        <p:spPr>
          <a:xfrm>
            <a:off x="83704" y="1340768"/>
            <a:ext cx="4340379" cy="4031873"/>
          </a:xfrm>
          <a:prstGeom prst="rect">
            <a:avLst/>
          </a:prstGeom>
        </p:spPr>
        <p:txBody>
          <a:bodyPr wrap="square">
            <a:spAutoFit/>
          </a:bodyPr>
          <a:lstStyle/>
          <a:p>
            <a:pPr algn="ctr">
              <a:spcBef>
                <a:spcPts val="900"/>
              </a:spcBef>
              <a:spcAft>
                <a:spcPts val="900"/>
              </a:spcAft>
            </a:pPr>
            <a:r>
              <a:rPr lang="es-CO" sz="3200" b="1" dirty="0">
                <a:solidFill>
                  <a:schemeClr val="bg1"/>
                </a:solidFill>
              </a:rPr>
              <a:t>SENTIR COMO PROPIOS, LOS SUFRIMIENTOS</a:t>
            </a:r>
            <a:r>
              <a:rPr lang="es-CO" sz="3200" dirty="0">
                <a:solidFill>
                  <a:schemeClr val="bg1"/>
                </a:solidFill>
              </a:rPr>
              <a:t> de los pobres a quienes servimos y descubrir que éstos, no son sino la manifestación cercana de un sufrimiento que es universal.</a:t>
            </a:r>
            <a:endParaRPr lang="es-EC" sz="3200" b="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24083" y="0"/>
            <a:ext cx="4803621" cy="6858000"/>
          </a:xfrm>
          <a:prstGeom prst="rect">
            <a:avLst/>
          </a:prstGeom>
        </p:spPr>
      </p:pic>
      <p:sp>
        <p:nvSpPr>
          <p:cNvPr id="5" name="Rectángulo 4"/>
          <p:cNvSpPr/>
          <p:nvPr/>
        </p:nvSpPr>
        <p:spPr>
          <a:xfrm>
            <a:off x="-6437" y="-6082"/>
            <a:ext cx="4146389" cy="658642"/>
          </a:xfrm>
          <a:prstGeom prst="rect">
            <a:avLst/>
          </a:prstGeom>
        </p:spPr>
        <p:txBody>
          <a:bodyPr wrap="square">
            <a:spAutoFit/>
          </a:bodyPr>
          <a:lstStyle/>
          <a:p>
            <a:pPr>
              <a:lnSpc>
                <a:spcPct val="115000"/>
              </a:lnSpc>
              <a:spcAft>
                <a:spcPts val="0"/>
              </a:spcAft>
            </a:pPr>
            <a:r>
              <a:rPr lang="es-CO" sz="3200" b="1" dirty="0"/>
              <a:t>CARACTERÍSTICAS …..</a:t>
            </a:r>
            <a:endParaRPr lang="es-EC" sz="3200" b="1"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80053599"/>
      </p:ext>
    </p:extLst>
  </p:cSld>
  <p:clrMapOvr>
    <a:masterClrMapping/>
  </p:clrMapOvr>
  <mc:AlternateContent xmlns:mc="http://schemas.openxmlformats.org/markup-compatibility/2006" xmlns:p14="http://schemas.microsoft.com/office/powerpoint/2010/main">
    <mc:Choice Requires="p14">
      <p:transition spd="slow" p14:dur="2000" advTm="15000">
        <p14:prism isInverted="1"/>
      </p:transition>
    </mc:Choice>
    <mc:Fallback xmlns="">
      <p:transition spd="slow"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1" y="836619"/>
            <a:ext cx="9144000" cy="6019040"/>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1058173"/>
            <a:ext cx="4549062" cy="2650228"/>
          </a:xfrm>
          <a:prstGeom prst="rect">
            <a:avLst/>
          </a:prstGeom>
        </p:spPr>
      </p:pic>
      <p:sp>
        <p:nvSpPr>
          <p:cNvPr id="2" name="Rectángulo 1"/>
          <p:cNvSpPr/>
          <p:nvPr/>
        </p:nvSpPr>
        <p:spPr>
          <a:xfrm>
            <a:off x="113665" y="842976"/>
            <a:ext cx="4482834" cy="6017032"/>
          </a:xfrm>
          <a:prstGeom prst="rect">
            <a:avLst/>
          </a:prstGeom>
        </p:spPr>
        <p:txBody>
          <a:bodyPr wrap="square">
            <a:spAutoFit/>
          </a:bodyPr>
          <a:lstStyle/>
          <a:p>
            <a:pPr algn="ctr">
              <a:spcBef>
                <a:spcPts val="900"/>
              </a:spcBef>
              <a:spcAft>
                <a:spcPts val="900"/>
              </a:spcAft>
            </a:pPr>
            <a:r>
              <a:rPr lang="es-CO" sz="3500" b="1" dirty="0">
                <a:solidFill>
                  <a:schemeClr val="bg1"/>
                </a:solidFill>
              </a:rPr>
              <a:t>LA EXTENSIÓN DEL EVANGELIO ENTRE LOS POBRES</a:t>
            </a:r>
            <a:r>
              <a:rPr lang="es-CO" sz="3500" dirty="0">
                <a:solidFill>
                  <a:schemeClr val="bg1"/>
                </a:solidFill>
              </a:rPr>
              <a:t>. Debe ser una de las manifestaciones de la acción amorosa de la Iglesia, para aquellos que, en ocasiones, no tendrán otra visión de la misma que la que reciban por nuestra mediación</a:t>
            </a:r>
            <a:endParaRPr lang="es-EC" sz="3500" b="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6437" y="-6082"/>
            <a:ext cx="4146389" cy="658642"/>
          </a:xfrm>
          <a:prstGeom prst="rect">
            <a:avLst/>
          </a:prstGeom>
        </p:spPr>
        <p:txBody>
          <a:bodyPr wrap="square">
            <a:spAutoFit/>
          </a:bodyPr>
          <a:lstStyle/>
          <a:p>
            <a:pPr>
              <a:lnSpc>
                <a:spcPct val="115000"/>
              </a:lnSpc>
              <a:spcAft>
                <a:spcPts val="0"/>
              </a:spcAft>
            </a:pPr>
            <a:r>
              <a:rPr lang="es-CO" sz="3200" b="1" dirty="0"/>
              <a:t>CARACTERÍSTICAS …..</a:t>
            </a:r>
            <a:endParaRPr lang="es-EC" sz="3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3561" y="3929955"/>
            <a:ext cx="4547501" cy="2554416"/>
          </a:xfrm>
          <a:prstGeom prst="rect">
            <a:avLst/>
          </a:prstGeom>
        </p:spPr>
      </p:pic>
    </p:spTree>
    <p:custDataLst>
      <p:tags r:id="rId1"/>
    </p:custDataLst>
    <p:extLst>
      <p:ext uri="{BB962C8B-B14F-4D97-AF65-F5344CB8AC3E}">
        <p14:creationId xmlns:p14="http://schemas.microsoft.com/office/powerpoint/2010/main" val="550900983"/>
      </p:ext>
    </p:extLst>
  </p:cSld>
  <p:clrMapOvr>
    <a:masterClrMapping/>
  </p:clrMapOvr>
  <mc:AlternateContent xmlns:mc="http://schemas.openxmlformats.org/markup-compatibility/2006" xmlns:p14="http://schemas.microsoft.com/office/powerpoint/2010/main">
    <mc:Choice Requires="p14">
      <p:transition spd="slow" p14:dur="2000" advTm="15000">
        <p14:prism isInverted="1"/>
      </p:transition>
    </mc:Choice>
    <mc:Fallback xmlns="">
      <p:transition spd="slow"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7" y="1329472"/>
            <a:ext cx="9144000" cy="5481177"/>
          </a:xfrm>
          <a:prstGeom prst="rect">
            <a:avLst/>
          </a:prstGeom>
        </p:spPr>
      </p:pic>
      <p:sp>
        <p:nvSpPr>
          <p:cNvPr id="3" name="Marcador de contenido 2"/>
          <p:cNvSpPr>
            <a:spLocks noGrp="1"/>
          </p:cNvSpPr>
          <p:nvPr>
            <p:ph idx="1"/>
          </p:nvPr>
        </p:nvSpPr>
        <p:spPr>
          <a:xfrm>
            <a:off x="254265" y="1717488"/>
            <a:ext cx="4551914" cy="1744265"/>
          </a:xfrm>
        </p:spPr>
        <p:txBody>
          <a:bodyPr>
            <a:noAutofit/>
          </a:bodyPr>
          <a:lstStyle/>
          <a:p>
            <a:pPr marL="0" indent="0" algn="ctr">
              <a:buNone/>
            </a:pPr>
            <a:r>
              <a:rPr lang="es-EC" sz="2100" b="1" dirty="0">
                <a:latin typeface="Century Schoolbook" panose="02040604050505020304" pitchFamily="18" charset="0"/>
              </a:rPr>
              <a:t>San Vicente, hace práctica                  la misericordia:</a:t>
            </a:r>
          </a:p>
          <a:p>
            <a:pPr marL="0" indent="0" algn="ctr">
              <a:buNone/>
            </a:pPr>
            <a:r>
              <a:rPr lang="es-EC" sz="2100" b="1" i="1" dirty="0">
                <a:latin typeface="Century Schoolbook" panose="02040604050505020304" pitchFamily="18" charset="0"/>
              </a:rPr>
              <a:t>“Venid, benditos de mi Padre, porque tuve hambre, y me disteis de comer; tuve sed y me disteis de beber; estuve enfermo y me socorristeis; estuve preso y me visitasteis…”</a:t>
            </a:r>
            <a:r>
              <a:rPr lang="es-EC" sz="2100" b="1" dirty="0">
                <a:latin typeface="Century Schoolbook" panose="02040604050505020304" pitchFamily="18" charset="0"/>
              </a:rPr>
              <a:t> (Mt 25,31-40) </a:t>
            </a:r>
          </a:p>
        </p:txBody>
      </p:sp>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194080">
            <a:off x="4930232" y="1523952"/>
            <a:ext cx="3829679" cy="3249774"/>
          </a:xfrm>
          <a:prstGeom prst="plaque">
            <a:avLst/>
          </a:prstGeom>
        </p:spPr>
      </p:pic>
      <p:pic>
        <p:nvPicPr>
          <p:cNvPr id="2" name="Imagen 1" descr="Recorte de pantall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292" y="4509120"/>
            <a:ext cx="2640929" cy="1830578"/>
          </a:xfrm>
          <a:prstGeom prst="cloudCallout">
            <a:avLst/>
          </a:prstGeom>
        </p:spPr>
      </p:pic>
      <p:sp>
        <p:nvSpPr>
          <p:cNvPr id="5" name="Rectángulo 4"/>
          <p:cNvSpPr/>
          <p:nvPr/>
        </p:nvSpPr>
        <p:spPr>
          <a:xfrm>
            <a:off x="3995555" y="5114375"/>
            <a:ext cx="4572000" cy="1708160"/>
          </a:xfrm>
          <a:prstGeom prst="rect">
            <a:avLst/>
          </a:prstGeom>
          <a:solidFill>
            <a:srgbClr val="FFFF00"/>
          </a:solidFill>
        </p:spPr>
        <p:txBody>
          <a:bodyPr>
            <a:spAutoFit/>
          </a:bodyPr>
          <a:lstStyle/>
          <a:p>
            <a:pPr algn="ctr"/>
            <a:r>
              <a:rPr lang="es-EC" sz="210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San Juan, lo dice así: </a:t>
            </a:r>
            <a:r>
              <a:rPr lang="es-EC" sz="2100" i="1"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“Quien dice que ama a Dios a quien no ve, pero no ama a su prójimo, a quien ve, es un mentiroso”</a:t>
            </a:r>
            <a:r>
              <a:rPr lang="es-EC" sz="210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a:t>
            </a:r>
          </a:p>
          <a:p>
            <a:pPr algn="ctr"/>
            <a:r>
              <a:rPr lang="es-EC" sz="210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(1 </a:t>
            </a:r>
            <a:r>
              <a:rPr lang="es-EC" sz="2100" dirty="0" err="1">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Jn</a:t>
            </a:r>
            <a:r>
              <a:rPr lang="es-EC" sz="210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 4, 20)</a:t>
            </a:r>
            <a:endParaRPr lang="es-EC" sz="2100" dirty="0">
              <a:solidFill>
                <a:schemeClr val="bg1"/>
              </a:solidFill>
            </a:endParaRPr>
          </a:p>
        </p:txBody>
      </p:sp>
      <p:sp>
        <p:nvSpPr>
          <p:cNvPr id="7" name="Rectángulo 6"/>
          <p:cNvSpPr/>
          <p:nvPr/>
        </p:nvSpPr>
        <p:spPr>
          <a:xfrm>
            <a:off x="-6437" y="-6082"/>
            <a:ext cx="4146389" cy="658642"/>
          </a:xfrm>
          <a:prstGeom prst="rect">
            <a:avLst/>
          </a:prstGeom>
        </p:spPr>
        <p:txBody>
          <a:bodyPr wrap="square">
            <a:spAutoFit/>
          </a:bodyPr>
          <a:lstStyle/>
          <a:p>
            <a:pPr>
              <a:lnSpc>
                <a:spcPct val="115000"/>
              </a:lnSpc>
              <a:spcAft>
                <a:spcPts val="0"/>
              </a:spcAft>
            </a:pPr>
            <a:r>
              <a:rPr lang="es-CO" sz="3200" b="1" dirty="0"/>
              <a:t>CARACTERÍSTICAS …..</a:t>
            </a:r>
            <a:endParaRPr lang="es-EC"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7511" y="701924"/>
            <a:ext cx="8966622" cy="769441"/>
          </a:xfrm>
          <a:prstGeom prst="rect">
            <a:avLst/>
          </a:prstGeom>
        </p:spPr>
        <p:txBody>
          <a:bodyPr wrap="none">
            <a:spAutoFit/>
          </a:bodyPr>
          <a:lstStyle/>
          <a:p>
            <a:r>
              <a:rPr lang="es-CO" sz="4400" b="1" dirty="0"/>
              <a:t>SERVICIO CONTINÚO Y RESPONSABLE</a:t>
            </a:r>
            <a:endParaRPr lang="es-EC" sz="4400" b="1" dirty="0"/>
          </a:p>
        </p:txBody>
      </p:sp>
    </p:spTree>
    <p:custDataLst>
      <p:tags r:id="rId1"/>
    </p:custDataLst>
    <p:extLst>
      <p:ext uri="{BB962C8B-B14F-4D97-AF65-F5344CB8AC3E}">
        <p14:creationId xmlns:p14="http://schemas.microsoft.com/office/powerpoint/2010/main" val="4007652863"/>
      </p:ext>
    </p:extLst>
  </p:cSld>
  <p:clrMapOvr>
    <a:masterClrMapping/>
  </p:clrMapOvr>
  <mc:AlternateContent xmlns:mc="http://schemas.openxmlformats.org/markup-compatibility/2006" xmlns:p14="http://schemas.microsoft.com/office/powerpoint/2010/main">
    <mc:Choice Requires="p14">
      <p:transition spd="slow" p14:dur="1600" advTm="19810">
        <p14:prism isInverted="1"/>
      </p:transition>
    </mc:Choice>
    <mc:Fallback xmlns="">
      <p:transition spd="slow" advTm="198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768"/>
            <a:ext cx="9144000" cy="6858000"/>
          </a:xfrm>
          <a:prstGeom prst="rect">
            <a:avLst/>
          </a:prstGeom>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22541">
            <a:off x="93104" y="1690362"/>
            <a:ext cx="1929726" cy="2100381"/>
          </a:xfrm>
          <a:prstGeom prst="heart">
            <a:avLst/>
          </a:prstGeom>
        </p:spPr>
      </p:pic>
      <p:grpSp>
        <p:nvGrpSpPr>
          <p:cNvPr id="23" name="Grupo 22"/>
          <p:cNvGrpSpPr/>
          <p:nvPr/>
        </p:nvGrpSpPr>
        <p:grpSpPr>
          <a:xfrm>
            <a:off x="6550239" y="2204864"/>
            <a:ext cx="2557669" cy="1751906"/>
            <a:chOff x="7880107" y="2909206"/>
            <a:chExt cx="3552121" cy="2819400"/>
          </a:xfrm>
        </p:grpSpPr>
        <p:grpSp>
          <p:nvGrpSpPr>
            <p:cNvPr id="21" name="Grupo 20"/>
            <p:cNvGrpSpPr/>
            <p:nvPr/>
          </p:nvGrpSpPr>
          <p:grpSpPr>
            <a:xfrm>
              <a:off x="7880107" y="3059330"/>
              <a:ext cx="3552121" cy="2519153"/>
              <a:chOff x="8853064" y="2659281"/>
              <a:chExt cx="3552121" cy="2519153"/>
            </a:xfrm>
          </p:grpSpPr>
          <p:sp>
            <p:nvSpPr>
              <p:cNvPr id="8" name="Corazón 7"/>
              <p:cNvSpPr/>
              <p:nvPr/>
            </p:nvSpPr>
            <p:spPr>
              <a:xfrm>
                <a:off x="8853064" y="2958621"/>
                <a:ext cx="1358990" cy="142357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n>
                    <a:solidFill>
                      <a:schemeClr val="bg1"/>
                    </a:solidFill>
                  </a:ln>
                </a:endParaRPr>
              </a:p>
            </p:txBody>
          </p:sp>
          <p:pic>
            <p:nvPicPr>
              <p:cNvPr id="16" name="Imagen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04772" y="2659281"/>
                <a:ext cx="3300413" cy="2519153"/>
              </a:xfrm>
              <a:prstGeom prst="rect">
                <a:avLst/>
              </a:prstGeom>
            </p:spPr>
          </p:pic>
        </p:grpSp>
        <p:pic>
          <p:nvPicPr>
            <p:cNvPr id="22" name="Imagen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131815" y="2909206"/>
              <a:ext cx="2119264" cy="2819400"/>
            </a:xfrm>
            <a:prstGeom prst="rect">
              <a:avLst/>
            </a:prstGeom>
          </p:spPr>
        </p:pic>
      </p:grpSp>
      <p:sp>
        <p:nvSpPr>
          <p:cNvPr id="4" name="Rectángulo 3"/>
          <p:cNvSpPr/>
          <p:nvPr/>
        </p:nvSpPr>
        <p:spPr>
          <a:xfrm>
            <a:off x="0" y="4374505"/>
            <a:ext cx="9144000" cy="2373342"/>
          </a:xfrm>
          <a:prstGeom prst="rect">
            <a:avLst/>
          </a:prstGeom>
        </p:spPr>
        <p:txBody>
          <a:bodyPr wrap="square">
            <a:spAutoFit/>
          </a:bodyPr>
          <a:lstStyle/>
          <a:p>
            <a:pPr algn="ctr">
              <a:lnSpc>
                <a:spcPct val="107000"/>
              </a:lnSpc>
              <a:spcAft>
                <a:spcPts val="600"/>
              </a:spcAft>
            </a:pPr>
            <a:r>
              <a:rPr lang="es-EC" sz="2800" b="1" dirty="0">
                <a:latin typeface="Century Schoolbook" panose="02040604050505020304" pitchFamily="18" charset="0"/>
                <a:ea typeface="Times New Roman" panose="02020603050405020304" pitchFamily="18" charset="0"/>
                <a:cs typeface="Times New Roman" panose="02020603050405020304" pitchFamily="18" charset="0"/>
              </a:rPr>
              <a:t>Familia Vicentina, mantengamos nuestro espíritu de servicio a los pobres, principalmente con los abandonados y desamparados; ellos nos han sido dados para que los sirvamos como a nuestros amos y señores.</a:t>
            </a:r>
            <a:endParaRPr lang="es-EC"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7"/>
          <a:stretch>
            <a:fillRect/>
          </a:stretch>
        </p:blipFill>
        <p:spPr>
          <a:xfrm>
            <a:off x="2654563" y="242825"/>
            <a:ext cx="3661396" cy="2855889"/>
          </a:xfrm>
          <a:prstGeom prst="rect">
            <a:avLst/>
          </a:prstGeom>
        </p:spPr>
      </p:pic>
    </p:spTree>
    <p:custDataLst>
      <p:tags r:id="rId1"/>
    </p:custDataLst>
    <p:extLst>
      <p:ext uri="{BB962C8B-B14F-4D97-AF65-F5344CB8AC3E}">
        <p14:creationId xmlns:p14="http://schemas.microsoft.com/office/powerpoint/2010/main" val="1242458926"/>
      </p:ext>
    </p:extLst>
  </p:cSld>
  <p:clrMapOvr>
    <a:masterClrMapping/>
  </p:clrMapOvr>
  <mc:AlternateContent xmlns:mc="http://schemas.openxmlformats.org/markup-compatibility/2006" xmlns:p14="http://schemas.microsoft.com/office/powerpoint/2010/main">
    <mc:Choice Requires="p14">
      <p:transition spd="slow" p14:dur="1600" advTm="13000">
        <p14:prism isInverted="1"/>
      </p:transition>
    </mc:Choice>
    <mc:Fallback xmlns="">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0352" y="0"/>
            <a:ext cx="9210908" cy="6858000"/>
          </a:xfrm>
        </p:spPr>
      </p:pic>
      <p:pic>
        <p:nvPicPr>
          <p:cNvPr id="12" name="Imagen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8787" y="-16498"/>
            <a:ext cx="7507435" cy="61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36922" y="3895657"/>
            <a:ext cx="935255" cy="1285169"/>
          </a:xfrm>
          <a:prstGeom prst="ellipse">
            <a:avLst/>
          </a:prstGeom>
        </p:spPr>
      </p:pic>
      <p:sp>
        <p:nvSpPr>
          <p:cNvPr id="16" name="Título 1"/>
          <p:cNvSpPr txBox="1">
            <a:spLocks/>
          </p:cNvSpPr>
          <p:nvPr/>
        </p:nvSpPr>
        <p:spPr bwMode="auto">
          <a:xfrm rot="16200000">
            <a:off x="-1700212" y="3049191"/>
            <a:ext cx="4208859"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l" rtl="0" fontAlgn="base">
              <a:spcBef>
                <a:spcPct val="0"/>
              </a:spcBef>
              <a:spcAft>
                <a:spcPct val="0"/>
              </a:spcAft>
              <a:defRPr sz="4400">
                <a:solidFill>
                  <a:schemeClr val="tx2"/>
                </a:solidFill>
                <a:latin typeface="Arial" pitchFamily="34" charset="0"/>
                <a:cs typeface="Arial" pitchFamily="34" charset="0"/>
              </a:defRPr>
            </a:lvl6pPr>
            <a:lvl7pPr marL="914400" algn="l" rtl="0" fontAlgn="base">
              <a:spcBef>
                <a:spcPct val="0"/>
              </a:spcBef>
              <a:spcAft>
                <a:spcPct val="0"/>
              </a:spcAft>
              <a:defRPr sz="4400">
                <a:solidFill>
                  <a:schemeClr val="tx2"/>
                </a:solidFill>
                <a:latin typeface="Arial" pitchFamily="34" charset="0"/>
                <a:cs typeface="Arial" pitchFamily="34" charset="0"/>
              </a:defRPr>
            </a:lvl7pPr>
            <a:lvl8pPr marL="1371600" algn="l" rtl="0" fontAlgn="base">
              <a:spcBef>
                <a:spcPct val="0"/>
              </a:spcBef>
              <a:spcAft>
                <a:spcPct val="0"/>
              </a:spcAft>
              <a:defRPr sz="4400">
                <a:solidFill>
                  <a:schemeClr val="tx2"/>
                </a:solidFill>
                <a:latin typeface="Arial" pitchFamily="34" charset="0"/>
                <a:cs typeface="Arial" pitchFamily="34" charset="0"/>
              </a:defRPr>
            </a:lvl8pPr>
            <a:lvl9pPr marL="1828800" algn="l" rtl="0" fontAlgn="base">
              <a:spcBef>
                <a:spcPct val="0"/>
              </a:spcBef>
              <a:spcAft>
                <a:spcPct val="0"/>
              </a:spcAft>
              <a:defRPr sz="4400">
                <a:solidFill>
                  <a:schemeClr val="tx2"/>
                </a:solidFill>
                <a:latin typeface="Arial" pitchFamily="34" charset="0"/>
                <a:cs typeface="Arial" pitchFamily="34" charset="0"/>
              </a:defRPr>
            </a:lvl9pPr>
          </a:lstStyle>
          <a:p>
            <a:pPr algn="ctr">
              <a:defRPr/>
            </a:pPr>
            <a:r>
              <a:rPr lang="es-ES" sz="4500" kern="0" dirty="0">
                <a:solidFill>
                  <a:srgbClr val="FFFFFF"/>
                </a:solidFill>
                <a:latin typeface="AR JULIAN" panose="02000000000000000000" pitchFamily="2" charset="0"/>
              </a:rPr>
              <a:t>GRACIAS</a:t>
            </a:r>
          </a:p>
        </p:txBody>
      </p:sp>
      <p:sp>
        <p:nvSpPr>
          <p:cNvPr id="17" name="Título 1"/>
          <p:cNvSpPr txBox="1">
            <a:spLocks/>
          </p:cNvSpPr>
          <p:nvPr/>
        </p:nvSpPr>
        <p:spPr bwMode="auto">
          <a:xfrm rot="16200000">
            <a:off x="6630717" y="2790759"/>
            <a:ext cx="4208860"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l" rtl="0" fontAlgn="base">
              <a:spcBef>
                <a:spcPct val="0"/>
              </a:spcBef>
              <a:spcAft>
                <a:spcPct val="0"/>
              </a:spcAft>
              <a:defRPr sz="4400">
                <a:solidFill>
                  <a:schemeClr val="tx2"/>
                </a:solidFill>
                <a:latin typeface="Arial" pitchFamily="34" charset="0"/>
                <a:cs typeface="Arial" pitchFamily="34" charset="0"/>
              </a:defRPr>
            </a:lvl6pPr>
            <a:lvl7pPr marL="914400" algn="l" rtl="0" fontAlgn="base">
              <a:spcBef>
                <a:spcPct val="0"/>
              </a:spcBef>
              <a:spcAft>
                <a:spcPct val="0"/>
              </a:spcAft>
              <a:defRPr sz="4400">
                <a:solidFill>
                  <a:schemeClr val="tx2"/>
                </a:solidFill>
                <a:latin typeface="Arial" pitchFamily="34" charset="0"/>
                <a:cs typeface="Arial" pitchFamily="34" charset="0"/>
              </a:defRPr>
            </a:lvl7pPr>
            <a:lvl8pPr marL="1371600" algn="l" rtl="0" fontAlgn="base">
              <a:spcBef>
                <a:spcPct val="0"/>
              </a:spcBef>
              <a:spcAft>
                <a:spcPct val="0"/>
              </a:spcAft>
              <a:defRPr sz="4400">
                <a:solidFill>
                  <a:schemeClr val="tx2"/>
                </a:solidFill>
                <a:latin typeface="Arial" pitchFamily="34" charset="0"/>
                <a:cs typeface="Arial" pitchFamily="34" charset="0"/>
              </a:defRPr>
            </a:lvl8pPr>
            <a:lvl9pPr marL="1828800" algn="l" rtl="0" fontAlgn="base">
              <a:spcBef>
                <a:spcPct val="0"/>
              </a:spcBef>
              <a:spcAft>
                <a:spcPct val="0"/>
              </a:spcAft>
              <a:defRPr sz="4400">
                <a:solidFill>
                  <a:schemeClr val="tx2"/>
                </a:solidFill>
                <a:latin typeface="Arial" pitchFamily="34" charset="0"/>
                <a:cs typeface="Arial" pitchFamily="34" charset="0"/>
              </a:defRPr>
            </a:lvl9pPr>
          </a:lstStyle>
          <a:p>
            <a:pPr algn="ctr">
              <a:defRPr/>
            </a:pPr>
            <a:r>
              <a:rPr lang="es-ES" sz="4500" kern="0" dirty="0">
                <a:solidFill>
                  <a:schemeClr val="tx1"/>
                </a:solidFill>
                <a:latin typeface="AR JULIAN" panose="02000000000000000000" pitchFamily="2" charset="0"/>
              </a:rPr>
              <a:t>BENDICIONES</a:t>
            </a:r>
          </a:p>
        </p:txBody>
      </p:sp>
      <p:sp>
        <p:nvSpPr>
          <p:cNvPr id="18" name="Título 1"/>
          <p:cNvSpPr txBox="1">
            <a:spLocks/>
          </p:cNvSpPr>
          <p:nvPr/>
        </p:nvSpPr>
        <p:spPr>
          <a:xfrm>
            <a:off x="1103047" y="6150205"/>
            <a:ext cx="6859191" cy="651272"/>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150" b="1" dirty="0">
                <a:solidFill>
                  <a:schemeClr val="bg2">
                    <a:lumMod val="20000"/>
                    <a:lumOff val="80000"/>
                  </a:schemeClr>
                </a:solidFill>
                <a:latin typeface="Imprint MT Shadow" panose="04020605060303030202" pitchFamily="82" charset="0"/>
              </a:rPr>
              <a:t>EQUIPO COORDINADOR FAVIE</a:t>
            </a:r>
          </a:p>
        </p:txBody>
      </p:sp>
    </p:spTree>
    <p:custDataLst>
      <p:tags r:id="rId1"/>
    </p:custDataLst>
    <p:extLst>
      <p:ext uri="{BB962C8B-B14F-4D97-AF65-F5344CB8AC3E}">
        <p14:creationId xmlns:p14="http://schemas.microsoft.com/office/powerpoint/2010/main" val="110025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192">
        <p15:prstTrans prst="airplane"/>
      </p:transition>
    </mc:Choice>
    <mc:Fallback xmlns="">
      <p:transition spd="slow" advTm="1219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Las comunidades llegan a ser lo que son por las decisiones hechas por la gente a través del tiemp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11" y="0"/>
            <a:ext cx="9156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403086" y="3068960"/>
            <a:ext cx="4740914" cy="1569660"/>
          </a:xfrm>
          <a:prstGeom prst="rect">
            <a:avLst/>
          </a:prstGeom>
          <a:noFill/>
        </p:spPr>
        <p:txBody>
          <a:bodyPr wrap="square" rtlCol="0">
            <a:spAutoFit/>
          </a:bodyPr>
          <a:lstStyle/>
          <a:p>
            <a:pPr algn="ctr"/>
            <a:r>
              <a:rPr lang="es-EC" sz="4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Aharoni" pitchFamily="2" charset="-79"/>
                <a:cs typeface="Aharoni" pitchFamily="2" charset="-79"/>
              </a:rPr>
              <a:t>PARA REFLEXIONAR…</a:t>
            </a:r>
          </a:p>
        </p:txBody>
      </p:sp>
    </p:spTree>
    <p:custDataLst>
      <p:tags r:id="rId1"/>
    </p:custDataLst>
    <p:extLst>
      <p:ext uri="{BB962C8B-B14F-4D97-AF65-F5344CB8AC3E}">
        <p14:creationId xmlns:p14="http://schemas.microsoft.com/office/powerpoint/2010/main" val="3821679722"/>
      </p:ext>
    </p:extLst>
  </p:cSld>
  <p:clrMapOvr>
    <a:masterClrMapping/>
  </p:clrMapOvr>
  <mc:AlternateContent xmlns:mc="http://schemas.openxmlformats.org/markup-compatibility/2006" xmlns:p14="http://schemas.microsoft.com/office/powerpoint/2010/main">
    <mc:Choice Requires="p14">
      <p:transition spd="slow" p14:dur="800" advTm="3435">
        <p:circle/>
      </p:transition>
    </mc:Choice>
    <mc:Fallback xmlns="">
      <p:transition spd="slow" advTm="343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3156" y="1413722"/>
            <a:ext cx="9157592" cy="3959494"/>
          </a:xfrm>
          <a:prstGeom prst="rect">
            <a:avLst/>
          </a:prstGeom>
        </p:spPr>
      </p:pic>
      <p:sp>
        <p:nvSpPr>
          <p:cNvPr id="3" name="2 Rectángulo"/>
          <p:cNvSpPr/>
          <p:nvPr/>
        </p:nvSpPr>
        <p:spPr>
          <a:xfrm>
            <a:off x="-6025" y="5288340"/>
            <a:ext cx="9123330" cy="1569660"/>
          </a:xfrm>
          <a:prstGeom prst="rect">
            <a:avLst/>
          </a:prstGeom>
        </p:spPr>
        <p:txBody>
          <a:bodyPr wrap="square">
            <a:spAutoFit/>
          </a:bodyPr>
          <a:lstStyle/>
          <a:p>
            <a:r>
              <a:rPr lang="es-MX" sz="3200" b="1" dirty="0">
                <a:solidFill>
                  <a:srgbClr val="00B0F0"/>
                </a:solidFill>
                <a:latin typeface="Berlin Sans FB Demi" pitchFamily="34" charset="0"/>
              </a:rPr>
              <a:t>En teología, la vocación es una inspiración mediante la cual Dios llama a una persona, para un determinado estado o forma de vida. </a:t>
            </a:r>
            <a:endParaRPr lang="es-EC" sz="3200" b="1" dirty="0">
              <a:solidFill>
                <a:srgbClr val="00B0F0"/>
              </a:solidFill>
              <a:latin typeface="Berlin Sans FB Demi" pitchFamily="34" charset="0"/>
            </a:endParaRPr>
          </a:p>
        </p:txBody>
      </p:sp>
      <p:sp>
        <p:nvSpPr>
          <p:cNvPr id="2" name="1 CuadroTexto"/>
          <p:cNvSpPr txBox="1"/>
          <p:nvPr/>
        </p:nvSpPr>
        <p:spPr>
          <a:xfrm>
            <a:off x="0" y="0"/>
            <a:ext cx="91440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CO" sz="4400" b="1" dirty="0">
                <a:solidFill>
                  <a:schemeClr val="tx1">
                    <a:lumMod val="75000"/>
                  </a:schemeClr>
                </a:solidFill>
              </a:rPr>
              <a:t>VOCACIÓN</a:t>
            </a:r>
            <a:r>
              <a:rPr lang="es-CO" sz="4400" b="1" dirty="0"/>
              <a:t> </a:t>
            </a:r>
            <a:r>
              <a:rPr lang="es-CO" sz="4400" b="1" dirty="0">
                <a:solidFill>
                  <a:schemeClr val="tx1">
                    <a:lumMod val="75000"/>
                  </a:schemeClr>
                </a:solidFill>
              </a:rPr>
              <a:t>PROVIENE DEL LATÍN VOCĀRE: SIGNIFICA LLAMAR</a:t>
            </a:r>
            <a:endParaRPr lang="es-EC" sz="4400" b="1" dirty="0">
              <a:solidFill>
                <a:schemeClr val="tx1">
                  <a:lumMod val="75000"/>
                </a:schemeClr>
              </a:solidFill>
            </a:endParaRPr>
          </a:p>
        </p:txBody>
      </p:sp>
    </p:spTree>
    <p:custDataLst>
      <p:tags r:id="rId1"/>
    </p:custDataLst>
    <p:extLst>
      <p:ext uri="{BB962C8B-B14F-4D97-AF65-F5344CB8AC3E}">
        <p14:creationId xmlns:p14="http://schemas.microsoft.com/office/powerpoint/2010/main" val="3244038721"/>
      </p:ext>
    </p:extLst>
  </p:cSld>
  <p:clrMapOvr>
    <a:masterClrMapping/>
  </p:clrMapOvr>
  <mc:AlternateContent xmlns:mc="http://schemas.openxmlformats.org/markup-compatibility/2006" xmlns:p14="http://schemas.microsoft.com/office/powerpoint/2010/main">
    <mc:Choice Requires="p14">
      <p:transition spd="slow" p14:dur="800" advTm="12162">
        <p:circle/>
      </p:transition>
    </mc:Choice>
    <mc:Fallback xmlns="">
      <p:transition spd="slow" advTm="1216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fondos para power point con movimiento"/>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0" y="-27384"/>
            <a:ext cx="9180512" cy="739882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858886" y="15060"/>
            <a:ext cx="7488832" cy="4588520"/>
          </a:xfrm>
          <a:prstGeom prst="rect">
            <a:avLst/>
          </a:prstGeom>
        </p:spPr>
      </p:pic>
      <p:sp>
        <p:nvSpPr>
          <p:cNvPr id="4" name="3 Rectángulo"/>
          <p:cNvSpPr/>
          <p:nvPr/>
        </p:nvSpPr>
        <p:spPr>
          <a:xfrm>
            <a:off x="68675" y="4149080"/>
            <a:ext cx="9142653" cy="2862322"/>
          </a:xfrm>
          <a:prstGeom prst="rect">
            <a:avLst/>
          </a:prstGeom>
          <a:solidFill>
            <a:schemeClr val="accent1">
              <a:lumMod val="75000"/>
            </a:schemeClr>
          </a:solidFill>
        </p:spPr>
        <p:txBody>
          <a:bodyPr wrap="square">
            <a:spAutoFit/>
          </a:bodyPr>
          <a:lstStyle/>
          <a:p>
            <a:r>
              <a:rPr lang="es-EC" sz="2800" b="1" dirty="0"/>
              <a:t> </a:t>
            </a:r>
            <a:r>
              <a:rPr lang="es-MX" sz="3600" dirty="0"/>
              <a:t>La vocación expresa de un modo muy general, un encuentro de dos libertades:</a:t>
            </a:r>
            <a:endParaRPr lang="es-EC" sz="3600" dirty="0"/>
          </a:p>
          <a:p>
            <a:r>
              <a:rPr lang="es-MX" sz="3600" dirty="0"/>
              <a:t>- La absoluta libertad de Dios que llama; y,</a:t>
            </a:r>
            <a:endParaRPr lang="es-EC" sz="3600" dirty="0"/>
          </a:p>
          <a:p>
            <a:r>
              <a:rPr lang="es-MX" sz="3600" dirty="0"/>
              <a:t>- La libertad humana que responde y acepta o </a:t>
            </a:r>
            <a:r>
              <a:rPr lang="es-MX" sz="3600" dirty="0" err="1"/>
              <a:t>nó</a:t>
            </a:r>
            <a:r>
              <a:rPr lang="es-MX" sz="3600" dirty="0"/>
              <a:t> esa llamada.</a:t>
            </a:r>
            <a:endParaRPr lang="es-EC" sz="3600" dirty="0"/>
          </a:p>
        </p:txBody>
      </p:sp>
    </p:spTree>
    <p:custDataLst>
      <p:tags r:id="rId1"/>
    </p:custDataLst>
    <p:extLst>
      <p:ext uri="{BB962C8B-B14F-4D97-AF65-F5344CB8AC3E}">
        <p14:creationId xmlns:p14="http://schemas.microsoft.com/office/powerpoint/2010/main" val="1905977616"/>
      </p:ext>
    </p:extLst>
  </p:cSld>
  <p:clrMapOvr>
    <a:masterClrMapping/>
  </p:clrMapOvr>
  <mc:AlternateContent xmlns:mc="http://schemas.openxmlformats.org/markup-compatibility/2006" xmlns:p14="http://schemas.microsoft.com/office/powerpoint/2010/main">
    <mc:Choice Requires="p14">
      <p:transition spd="slow" p14:dur="800" advTm="15811">
        <p:circle/>
      </p:transition>
    </mc:Choice>
    <mc:Fallback xmlns="">
      <p:transition spd="slow" advTm="15811">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946" y="0"/>
            <a:ext cx="7383267" cy="6858000"/>
          </a:xfrm>
          <a:prstGeom prst="rect">
            <a:avLst/>
          </a:prstGeom>
        </p:spPr>
      </p:pic>
      <p:sp>
        <p:nvSpPr>
          <p:cNvPr id="4" name="3 CuadroTexto"/>
          <p:cNvSpPr txBox="1"/>
          <p:nvPr/>
        </p:nvSpPr>
        <p:spPr>
          <a:xfrm>
            <a:off x="18946" y="188640"/>
            <a:ext cx="8352928" cy="830997"/>
          </a:xfrm>
          <a:prstGeom prst="rect">
            <a:avLst/>
          </a:prstGeom>
          <a:noFill/>
        </p:spPr>
        <p:txBody>
          <a:bodyPr wrap="square" rtlCol="0">
            <a:spAutoFit/>
          </a:bodyPr>
          <a:lstStyle/>
          <a:p>
            <a:pPr algn="ctr"/>
            <a:r>
              <a:rPr lang="es-EC" sz="4800" b="1" dirty="0">
                <a:solidFill>
                  <a:srgbClr val="C00000"/>
                </a:solidFill>
                <a:latin typeface="Franklin Gothic Heavy" pitchFamily="34" charset="0"/>
              </a:rPr>
              <a:t>VOCACIÓN VICENTINA</a:t>
            </a:r>
          </a:p>
        </p:txBody>
      </p:sp>
      <p:sp>
        <p:nvSpPr>
          <p:cNvPr id="5" name="4 CuadroTexto"/>
          <p:cNvSpPr txBox="1"/>
          <p:nvPr/>
        </p:nvSpPr>
        <p:spPr>
          <a:xfrm>
            <a:off x="4716016" y="764704"/>
            <a:ext cx="4427984" cy="6186309"/>
          </a:xfrm>
          <a:prstGeom prst="rect">
            <a:avLst/>
          </a:prstGeom>
          <a:noFill/>
        </p:spPr>
        <p:txBody>
          <a:bodyPr wrap="square" rtlCol="0">
            <a:spAutoFit/>
          </a:bodyPr>
          <a:lstStyle/>
          <a:p>
            <a:r>
              <a:rPr lang="es-MX" sz="3600" dirty="0"/>
              <a:t>La primera vocación o invitación a cada uno de nosotros es ser imagen y semejanza de Dios, para eso fuimos creados, para que todo el que nos vea, pueda ver el rostro amoroso y bondadoso del creador.</a:t>
            </a:r>
            <a:endParaRPr lang="es-EC" sz="3600" dirty="0"/>
          </a:p>
        </p:txBody>
      </p:sp>
    </p:spTree>
    <p:custDataLst>
      <p:tags r:id="rId1"/>
    </p:custDataLst>
    <p:extLst>
      <p:ext uri="{BB962C8B-B14F-4D97-AF65-F5344CB8AC3E}">
        <p14:creationId xmlns:p14="http://schemas.microsoft.com/office/powerpoint/2010/main" val="2250030302"/>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9180" y="0"/>
            <a:ext cx="9217881" cy="6958452"/>
          </a:xfrm>
          <a:prstGeom prst="rect">
            <a:avLst/>
          </a:prstGeom>
        </p:spPr>
      </p:pic>
      <p:sp>
        <p:nvSpPr>
          <p:cNvPr id="3" name="2 Rectángulo"/>
          <p:cNvSpPr/>
          <p:nvPr/>
        </p:nvSpPr>
        <p:spPr>
          <a:xfrm>
            <a:off x="-73736" y="-6135"/>
            <a:ext cx="7812360" cy="523220"/>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ES" sz="2800" b="1" dirty="0"/>
              <a:t>EN</a:t>
            </a:r>
            <a:r>
              <a:rPr lang="es-MX" sz="2800" dirty="0"/>
              <a:t>TRÉGATE A LA MISIÓN QUE ÉL TE HA CONFIADO</a:t>
            </a:r>
            <a:endParaRPr lang="es-EC" sz="2800" b="1" dirty="0"/>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79180" y="5288340"/>
            <a:ext cx="9180512" cy="156966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MX" sz="3200" b="1" dirty="0">
                <a:solidFill>
                  <a:schemeClr val="bg1"/>
                </a:solidFill>
              </a:rPr>
              <a:t>Para cada uno, el Señor tiene unos planes, nos dota de unas facultades, dándonos a la vez la posibilidad de atenderlas o rechazarlas</a:t>
            </a:r>
            <a:endParaRPr lang="es-EC" sz="3200" b="1" dirty="0">
              <a:solidFill>
                <a:schemeClr val="bg1"/>
              </a:solidFill>
            </a:endParaRPr>
          </a:p>
        </p:txBody>
      </p:sp>
    </p:spTree>
    <p:custDataLst>
      <p:tags r:id="rId1"/>
    </p:custDataLst>
    <p:extLst>
      <p:ext uri="{BB962C8B-B14F-4D97-AF65-F5344CB8AC3E}">
        <p14:creationId xmlns:p14="http://schemas.microsoft.com/office/powerpoint/2010/main" val="2532560123"/>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 y="131096"/>
            <a:ext cx="9101729" cy="6826296"/>
          </a:xfrm>
          <a:prstGeom prst="rect">
            <a:avLst/>
          </a:prstGeom>
        </p:spPr>
      </p:pic>
      <p:sp>
        <p:nvSpPr>
          <p:cNvPr id="3" name="2 Rectángulo"/>
          <p:cNvSpPr/>
          <p:nvPr/>
        </p:nvSpPr>
        <p:spPr>
          <a:xfrm>
            <a:off x="-398" y="7937"/>
            <a:ext cx="9144397" cy="1323439"/>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s-CO" sz="4000" b="1" dirty="0"/>
              <a:t>VOCACIÓN VICENTINA Y VOCACIÓN CRISTIANA</a:t>
            </a:r>
            <a:endParaRPr lang="es-EC" sz="4000" dirty="0"/>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79180" y="5380771"/>
            <a:ext cx="9180512" cy="150810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CO" sz="3200" dirty="0">
                <a:solidFill>
                  <a:schemeClr val="bg1"/>
                </a:solidFill>
              </a:rPr>
              <a:t>“</a:t>
            </a:r>
            <a:r>
              <a:rPr lang="es-CO" sz="3200" i="1" dirty="0">
                <a:solidFill>
                  <a:schemeClr val="bg1"/>
                </a:solidFill>
              </a:rPr>
              <a:t>Hombres de la iglesia en el corazón del mundo y hombres de mundo en el corazón de la iglesia</a:t>
            </a:r>
            <a:r>
              <a:rPr lang="es-CO" sz="3200" dirty="0">
                <a:solidFill>
                  <a:schemeClr val="bg1"/>
                </a:solidFill>
              </a:rPr>
              <a:t>”    </a:t>
            </a:r>
            <a:r>
              <a:rPr lang="es-CO" sz="2800" dirty="0">
                <a:solidFill>
                  <a:schemeClr val="bg1"/>
                </a:solidFill>
              </a:rPr>
              <a:t>(Puebla 7160).</a:t>
            </a:r>
            <a:endParaRPr lang="es-EC" sz="2800" b="1" dirty="0">
              <a:solidFill>
                <a:schemeClr val="bg1"/>
              </a:solidFill>
            </a:endParaRPr>
          </a:p>
        </p:txBody>
      </p:sp>
    </p:spTree>
    <p:custDataLst>
      <p:tags r:id="rId1"/>
    </p:custDataLst>
    <p:extLst>
      <p:ext uri="{BB962C8B-B14F-4D97-AF65-F5344CB8AC3E}">
        <p14:creationId xmlns:p14="http://schemas.microsoft.com/office/powerpoint/2010/main" val="1412717569"/>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4654866" y="160337"/>
            <a:ext cx="4453783" cy="649408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CO" sz="3200" dirty="0">
                <a:solidFill>
                  <a:schemeClr val="bg1"/>
                </a:solidFill>
              </a:rPr>
              <a:t>El llamado no depende de nosotros, viene de Dios que nos llama por nuestro nombre, nos llamó desde antes de ser creados: </a:t>
            </a:r>
            <a:r>
              <a:rPr lang="es-CO" sz="3200" b="1" dirty="0">
                <a:solidFill>
                  <a:schemeClr val="bg1"/>
                </a:solidFill>
                <a:latin typeface="Book Antiqua" panose="02040602050305030304" pitchFamily="18" charset="0"/>
              </a:rPr>
              <a:t>“</a:t>
            </a:r>
            <a:r>
              <a:rPr lang="es-ES" sz="3200" b="1" i="1" dirty="0">
                <a:solidFill>
                  <a:schemeClr val="bg1"/>
                </a:solidFill>
                <a:latin typeface="Book Antiqua" panose="02040602050305030304" pitchFamily="18" charset="0"/>
              </a:rPr>
              <a:t>Antes de formarte en el vientre, ya te había elegido; antes de que nacieras, ya te había apartado; te había nombrado profeta para las naciones” </a:t>
            </a:r>
            <a:r>
              <a:rPr lang="es-ES" sz="2400" i="1" dirty="0">
                <a:solidFill>
                  <a:schemeClr val="bg1"/>
                </a:solidFill>
              </a:rPr>
              <a:t>(Jeremías 1, 5).</a:t>
            </a:r>
            <a:endParaRPr lang="es-EC" sz="2400" b="1" dirty="0">
              <a:solidFill>
                <a:schemeClr val="bg1"/>
              </a:solidFill>
            </a:endParaRPr>
          </a:p>
        </p:txBody>
      </p:sp>
      <p:pic>
        <p:nvPicPr>
          <p:cNvPr id="14" name="Imagen 13"/>
          <p:cNvPicPr>
            <a:picLocks noChangeAspect="1"/>
          </p:cNvPicPr>
          <p:nvPr/>
        </p:nvPicPr>
        <p:blipFill>
          <a:blip r:embed="rId3"/>
          <a:stretch>
            <a:fillRect/>
          </a:stretch>
        </p:blipFill>
        <p:spPr>
          <a:xfrm>
            <a:off x="-6388" y="2642878"/>
            <a:ext cx="4696606" cy="4245010"/>
          </a:xfrm>
          <a:prstGeom prst="rect">
            <a:avLst/>
          </a:prstGeom>
        </p:spPr>
      </p:pic>
      <p:sp>
        <p:nvSpPr>
          <p:cNvPr id="15" name="Rectángulo 14"/>
          <p:cNvSpPr/>
          <p:nvPr/>
        </p:nvSpPr>
        <p:spPr>
          <a:xfrm>
            <a:off x="-9872" y="141971"/>
            <a:ext cx="4572000" cy="2308324"/>
          </a:xfrm>
          <a:prstGeom prst="rect">
            <a:avLst/>
          </a:prstGeom>
        </p:spPr>
        <p:txBody>
          <a:bodyPr>
            <a:spAutoFit/>
          </a:bodyPr>
          <a:lstStyle/>
          <a:p>
            <a:r>
              <a:rPr lang="es-CO" sz="4800" b="1" dirty="0">
                <a:solidFill>
                  <a:schemeClr val="tx1">
                    <a:lumMod val="75000"/>
                  </a:schemeClr>
                </a:solidFill>
              </a:rPr>
              <a:t>VOCACIÓN</a:t>
            </a:r>
            <a:r>
              <a:rPr lang="es-CO" sz="4800" b="1" dirty="0"/>
              <a:t> </a:t>
            </a:r>
            <a:r>
              <a:rPr lang="es-CO" sz="4800" b="1" dirty="0">
                <a:solidFill>
                  <a:schemeClr val="tx1">
                    <a:lumMod val="75000"/>
                  </a:schemeClr>
                </a:solidFill>
              </a:rPr>
              <a:t>SIGNIFICA LLAMAR</a:t>
            </a:r>
            <a:endParaRPr lang="es-EC" sz="4800" b="1" dirty="0">
              <a:solidFill>
                <a:schemeClr val="tx1">
                  <a:lumMod val="75000"/>
                </a:schemeClr>
              </a:solidFill>
            </a:endParaRPr>
          </a:p>
        </p:txBody>
      </p:sp>
    </p:spTree>
    <p:custDataLst>
      <p:tags r:id="rId1"/>
    </p:custDataLst>
    <p:extLst>
      <p:ext uri="{BB962C8B-B14F-4D97-AF65-F5344CB8AC3E}">
        <p14:creationId xmlns:p14="http://schemas.microsoft.com/office/powerpoint/2010/main" val="800587284"/>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75" y="955808"/>
            <a:ext cx="5017050" cy="3172450"/>
          </a:xfrm>
          <a:prstGeom prst="rect">
            <a:avLst/>
          </a:prstGeom>
        </p:spPr>
      </p:pic>
      <p:sp>
        <p:nvSpPr>
          <p:cNvPr id="11" name="10 Rectángulo"/>
          <p:cNvSpPr/>
          <p:nvPr/>
        </p:nvSpPr>
        <p:spPr>
          <a:xfrm>
            <a:off x="0" y="4737858"/>
            <a:ext cx="4536650" cy="212365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MX" sz="4400" b="1" dirty="0">
                <a:solidFill>
                  <a:schemeClr val="bg1"/>
                </a:solidFill>
              </a:rPr>
              <a:t>La vocación es personal e intransferible</a:t>
            </a:r>
            <a:endParaRPr lang="es-EC" sz="4400" b="1" dirty="0">
              <a:solidFill>
                <a:schemeClr val="bg1"/>
              </a:solidFill>
            </a:endParaRPr>
          </a:p>
        </p:txBody>
      </p:sp>
      <p:sp>
        <p:nvSpPr>
          <p:cNvPr id="12" name="Rectángulo 11"/>
          <p:cNvSpPr/>
          <p:nvPr/>
        </p:nvSpPr>
        <p:spPr>
          <a:xfrm>
            <a:off x="616346" y="0"/>
            <a:ext cx="7840608" cy="1047979"/>
          </a:xfrm>
          <a:prstGeom prst="rect">
            <a:avLst/>
          </a:prstGeom>
        </p:spPr>
        <p:txBody>
          <a:bodyPr wrap="none">
            <a:spAutoFit/>
          </a:bodyPr>
          <a:lstStyle/>
          <a:p>
            <a:pPr algn="ctr">
              <a:lnSpc>
                <a:spcPct val="115000"/>
              </a:lnSpc>
              <a:spcAft>
                <a:spcPts val="0"/>
              </a:spcAft>
            </a:pPr>
            <a:r>
              <a:rPr lang="es-CO" sz="5400" b="1" dirty="0">
                <a:latin typeface="Arial" panose="020B0604020202020204" pitchFamily="34" charset="0"/>
                <a:ea typeface="Calibri" panose="020F0502020204030204" pitchFamily="34" charset="0"/>
                <a:cs typeface="Times New Roman" panose="02020603050405020304" pitchFamily="18" charset="0"/>
              </a:rPr>
              <a:t>VOCACIÓN VICENTINA</a:t>
            </a:r>
            <a:endParaRPr lang="es-EC" sz="5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4847" y="2887978"/>
            <a:ext cx="4999153" cy="3950550"/>
          </a:xfrm>
          <a:prstGeom prst="rect">
            <a:avLst/>
          </a:prstGeom>
        </p:spPr>
      </p:pic>
    </p:spTree>
    <p:custDataLst>
      <p:tags r:id="rId1"/>
    </p:custDataLst>
    <p:extLst>
      <p:ext uri="{BB962C8B-B14F-4D97-AF65-F5344CB8AC3E}">
        <p14:creationId xmlns:p14="http://schemas.microsoft.com/office/powerpoint/2010/main" val="1860836217"/>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55" y="-122228"/>
            <a:ext cx="9467909" cy="7102456"/>
          </a:xfrm>
          <a:prstGeom prst="rect">
            <a:avLst/>
          </a:prstGeom>
        </p:spPr>
      </p:pic>
      <p:sp>
        <p:nvSpPr>
          <p:cNvPr id="3" name="2 Rectángulo"/>
          <p:cNvSpPr/>
          <p:nvPr/>
        </p:nvSpPr>
        <p:spPr>
          <a:xfrm>
            <a:off x="-161956" y="6396335"/>
            <a:ext cx="9467909" cy="461665"/>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MX" sz="2400" b="1" i="1" dirty="0"/>
              <a:t>Por el bautismo somos consagrados como Sacerdotes,  Profetas y Reyes</a:t>
            </a:r>
            <a:endParaRPr lang="es-EC" sz="2400" b="1" i="1" dirty="0"/>
          </a:p>
        </p:txBody>
      </p:sp>
    </p:spTree>
    <p:custDataLst>
      <p:tags r:id="rId1"/>
    </p:custDataLst>
    <p:extLst>
      <p:ext uri="{BB962C8B-B14F-4D97-AF65-F5344CB8AC3E}">
        <p14:creationId xmlns:p14="http://schemas.microsoft.com/office/powerpoint/2010/main" val="2148719398"/>
      </p:ext>
    </p:extLst>
  </p:cSld>
  <p:clrMapOvr>
    <a:masterClrMapping/>
  </p:clrMapOvr>
  <mc:AlternateContent xmlns:mc="http://schemas.openxmlformats.org/markup-compatibility/2006" xmlns:p14="http://schemas.microsoft.com/office/powerpoint/2010/main">
    <mc:Choice Requires="p14">
      <p:transition spd="slow" p14:dur="800" advTm="13491">
        <p:circle/>
      </p:transition>
    </mc:Choice>
    <mc:Fallback xmlns="">
      <p:transition spd="slow" advTm="13491">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3|1.4"/>
</p:tagLst>
</file>

<file path=ppt/tags/tag10.xml><?xml version="1.0" encoding="utf-8"?>
<p:tagLst xmlns:a="http://schemas.openxmlformats.org/drawingml/2006/main" xmlns:r="http://schemas.openxmlformats.org/officeDocument/2006/relationships" xmlns:p="http://schemas.openxmlformats.org/presentationml/2006/main">
  <p:tag name="TIMING" val="|0.3|1.8"/>
</p:tagLst>
</file>

<file path=ppt/tags/tag11.xml><?xml version="1.0" encoding="utf-8"?>
<p:tagLst xmlns:a="http://schemas.openxmlformats.org/drawingml/2006/main" xmlns:r="http://schemas.openxmlformats.org/officeDocument/2006/relationships" xmlns:p="http://schemas.openxmlformats.org/presentationml/2006/main">
  <p:tag name="TIMING" val="|0.3|1.8"/>
</p:tagLst>
</file>

<file path=ppt/tags/tag12.xml><?xml version="1.0" encoding="utf-8"?>
<p:tagLst xmlns:a="http://schemas.openxmlformats.org/drawingml/2006/main" xmlns:r="http://schemas.openxmlformats.org/officeDocument/2006/relationships" xmlns:p="http://schemas.openxmlformats.org/presentationml/2006/main">
  <p:tag name="TIMING" val="|0.3|1.8"/>
</p:tagLst>
</file>

<file path=ppt/tags/tag13.xml><?xml version="1.0" encoding="utf-8"?>
<p:tagLst xmlns:a="http://schemas.openxmlformats.org/drawingml/2006/main" xmlns:r="http://schemas.openxmlformats.org/officeDocument/2006/relationships" xmlns:p="http://schemas.openxmlformats.org/presentationml/2006/main">
  <p:tag name="TIMING" val="|0.1|3.8"/>
</p:tagLst>
</file>

<file path=ppt/tags/tag14.xml><?xml version="1.0" encoding="utf-8"?>
<p:tagLst xmlns:a="http://schemas.openxmlformats.org/drawingml/2006/main" xmlns:r="http://schemas.openxmlformats.org/officeDocument/2006/relationships" xmlns:p="http://schemas.openxmlformats.org/presentationml/2006/main">
  <p:tag name="TIMING" val="|0.1|3.8"/>
</p:tagLst>
</file>

<file path=ppt/tags/tag15.xml><?xml version="1.0" encoding="utf-8"?>
<p:tagLst xmlns:a="http://schemas.openxmlformats.org/drawingml/2006/main" xmlns:r="http://schemas.openxmlformats.org/officeDocument/2006/relationships" xmlns:p="http://schemas.openxmlformats.org/presentationml/2006/main">
  <p:tag name="TIMING" val="|0.5|8.8"/>
</p:tagLst>
</file>

<file path=ppt/tags/tag16.xml><?xml version="1.0" encoding="utf-8"?>
<p:tagLst xmlns:a="http://schemas.openxmlformats.org/drawingml/2006/main" xmlns:r="http://schemas.openxmlformats.org/officeDocument/2006/relationships" xmlns:p="http://schemas.openxmlformats.org/presentationml/2006/main">
  <p:tag name="TIMING" val="|0.6|2.2|2.1|2.7"/>
</p:tagLst>
</file>

<file path=ppt/tags/tag17.xml><?xml version="1.0" encoding="utf-8"?>
<p:tagLst xmlns:a="http://schemas.openxmlformats.org/drawingml/2006/main" xmlns:r="http://schemas.openxmlformats.org/officeDocument/2006/relationships" xmlns:p="http://schemas.openxmlformats.org/presentationml/2006/main">
  <p:tag name="TIMING" val="|9.7"/>
</p:tagLst>
</file>

<file path=ppt/tags/tag18.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8|2.1|1.2"/>
</p:tagLst>
</file>

<file path=ppt/tags/tag3.xml><?xml version="1.0" encoding="utf-8"?>
<p:tagLst xmlns:a="http://schemas.openxmlformats.org/drawingml/2006/main" xmlns:r="http://schemas.openxmlformats.org/officeDocument/2006/relationships" xmlns:p="http://schemas.openxmlformats.org/presentationml/2006/main">
  <p:tag name="TIMING" val="|1.9|1.6"/>
</p:tagLst>
</file>

<file path=ppt/tags/tag4.xml><?xml version="1.0" encoding="utf-8"?>
<p:tagLst xmlns:a="http://schemas.openxmlformats.org/drawingml/2006/main" xmlns:r="http://schemas.openxmlformats.org/officeDocument/2006/relationships" xmlns:p="http://schemas.openxmlformats.org/presentationml/2006/main">
  <p:tag name="TIMING" val="|2.8|1.5|10.2"/>
</p:tagLst>
</file>

<file path=ppt/tags/tag5.xml><?xml version="1.0" encoding="utf-8"?>
<p:tagLst xmlns:a="http://schemas.openxmlformats.org/drawingml/2006/main" xmlns:r="http://schemas.openxmlformats.org/officeDocument/2006/relationships" xmlns:p="http://schemas.openxmlformats.org/presentationml/2006/main">
  <p:tag name="TIMING" val="|1.6|5"/>
</p:tagLst>
</file>

<file path=ppt/tags/tag6.xml><?xml version="1.0" encoding="utf-8"?>
<p:tagLst xmlns:a="http://schemas.openxmlformats.org/drawingml/2006/main" xmlns:r="http://schemas.openxmlformats.org/officeDocument/2006/relationships" xmlns:p="http://schemas.openxmlformats.org/presentationml/2006/main">
  <p:tag name="TIMING" val="|1.6|5"/>
</p:tagLst>
</file>

<file path=ppt/tags/tag7.xml><?xml version="1.0" encoding="utf-8"?>
<p:tagLst xmlns:a="http://schemas.openxmlformats.org/drawingml/2006/main" xmlns:r="http://schemas.openxmlformats.org/officeDocument/2006/relationships" xmlns:p="http://schemas.openxmlformats.org/presentationml/2006/main">
  <p:tag name="TIMING" val="|1.6|5"/>
</p:tagLst>
</file>

<file path=ppt/tags/tag8.xml><?xml version="1.0" encoding="utf-8"?>
<p:tagLst xmlns:a="http://schemas.openxmlformats.org/drawingml/2006/main" xmlns:r="http://schemas.openxmlformats.org/officeDocument/2006/relationships" xmlns:p="http://schemas.openxmlformats.org/presentationml/2006/main">
  <p:tag name="TIMING" val="|1.6|5"/>
</p:tagLst>
</file>

<file path=ppt/tags/tag9.xml><?xml version="1.0" encoding="utf-8"?>
<p:tagLst xmlns:a="http://schemas.openxmlformats.org/drawingml/2006/main" xmlns:r="http://schemas.openxmlformats.org/officeDocument/2006/relationships" xmlns:p="http://schemas.openxmlformats.org/presentationml/2006/main">
  <p:tag name="TIMING" val="|0.6|5.7|3.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547</Words>
  <Application>Microsoft Office PowerPoint</Application>
  <PresentationFormat>Presentación en pantalla (4:3)</PresentationFormat>
  <Paragraphs>46</Paragraphs>
  <Slides>19</Slides>
  <Notes>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MS PGothic</vt:lpstr>
      <vt:lpstr>Aharoni</vt:lpstr>
      <vt:lpstr>AR JULIAN</vt:lpstr>
      <vt:lpstr>Arial</vt:lpstr>
      <vt:lpstr>Batang</vt:lpstr>
      <vt:lpstr>Berlin Sans FB Demi</vt:lpstr>
      <vt:lpstr>Book Antiqua</vt:lpstr>
      <vt:lpstr>Calibri</vt:lpstr>
      <vt:lpstr>Century Schoolbook</vt:lpstr>
      <vt:lpstr>Franklin Gothic Heavy</vt:lpstr>
      <vt:lpstr>Imprint MT Shadow</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89</cp:revision>
  <dcterms:created xsi:type="dcterms:W3CDTF">2016-09-15T16:02:40Z</dcterms:created>
  <dcterms:modified xsi:type="dcterms:W3CDTF">2021-09-14T01:08:06Z</dcterms:modified>
</cp:coreProperties>
</file>