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/>
    <p:restoredTop sz="94595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883853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0254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620426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2519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37902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4453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71835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8201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800836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556779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957945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43423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5"/>
          <p:cNvSpPr>
            <a:spLocks noGrp="1"/>
          </p:cNvSpPr>
          <p:nvPr>
            <p:ph type="pic" idx="2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1042987" y="615950"/>
            <a:ext cx="7345362" cy="18827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noFill/>
                <a:latin typeface="Arial"/>
              </a:rPr>
              <a:t>EJE II</a:t>
            </a:r>
            <a:br>
              <a:rPr b="1" i="0">
                <a:ln>
                  <a:noFill/>
                </a:ln>
                <a:noFill/>
                <a:latin typeface="Arial"/>
              </a:rPr>
            </a:br>
            <a:r>
              <a:rPr b="1" i="0">
                <a:ln>
                  <a:noFill/>
                </a:ln>
                <a:noFill/>
                <a:latin typeface="Arial"/>
              </a:rPr>
              <a:t>FORMACIÓN HUMANA</a:t>
            </a:r>
          </a:p>
        </p:txBody>
      </p:sp>
      <p:sp>
        <p:nvSpPr>
          <p:cNvPr id="85" name="Google Shape;85;p13"/>
          <p:cNvSpPr/>
          <p:nvPr/>
        </p:nvSpPr>
        <p:spPr>
          <a:xfrm>
            <a:off x="500062" y="3786187"/>
            <a:ext cx="8431212" cy="223678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noFill/>
                <a:latin typeface="Arial"/>
              </a:rPr>
              <a:t>TEMA 7</a:t>
            </a:r>
            <a:br>
              <a:rPr b="1" i="0">
                <a:ln>
                  <a:noFill/>
                </a:ln>
                <a:noFill/>
                <a:latin typeface="Arial"/>
              </a:rPr>
            </a:br>
            <a:r>
              <a:rPr b="1" i="0">
                <a:ln>
                  <a:noFill/>
                </a:ln>
                <a:noFill/>
                <a:latin typeface="Arial"/>
              </a:rPr>
              <a:t/>
            </a:r>
            <a:br>
              <a:rPr b="1" i="0">
                <a:ln>
                  <a:noFill/>
                </a:ln>
                <a:noFill/>
                <a:latin typeface="Arial"/>
              </a:rPr>
            </a:br>
            <a:r>
              <a:rPr b="1" i="0">
                <a:ln>
                  <a:noFill/>
                </a:ln>
                <a:noFill/>
                <a:latin typeface="Arial"/>
              </a:rPr>
              <a:t/>
            </a:r>
            <a:br>
              <a:rPr b="1" i="0">
                <a:ln>
                  <a:noFill/>
                </a:ln>
                <a:noFill/>
                <a:latin typeface="Arial"/>
              </a:rPr>
            </a:br>
            <a:r>
              <a:rPr b="1" i="0">
                <a:ln>
                  <a:noFill/>
                </a:ln>
                <a:noFill/>
                <a:latin typeface="Arial"/>
              </a:rPr>
              <a:t>CICLO VITAL DEL SER HUMANO </a:t>
            </a:r>
            <a:br>
              <a:rPr b="1" i="0">
                <a:ln>
                  <a:noFill/>
                </a:ln>
                <a:noFill/>
                <a:latin typeface="Arial"/>
              </a:rPr>
            </a:br>
            <a:r>
              <a:rPr b="1" i="0">
                <a:ln>
                  <a:noFill/>
                </a:ln>
                <a:noFill/>
                <a:latin typeface="Arial"/>
              </a:rPr>
              <a:t/>
            </a:r>
            <a:br>
              <a:rPr b="1" i="0">
                <a:ln>
                  <a:noFill/>
                </a:ln>
                <a:noFill/>
                <a:latin typeface="Arial"/>
              </a:rPr>
            </a:br>
            <a:r>
              <a:rPr b="1" i="0">
                <a:ln>
                  <a:noFill/>
                </a:ln>
                <a:noFill/>
                <a:latin typeface="Arial"/>
              </a:rPr>
              <a:t>Y LOS PROCESOS SOCIALES </a:t>
            </a:r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2987" y="2767012"/>
            <a:ext cx="2249487" cy="2043112"/>
          </a:xfrm>
          <a:prstGeom prst="foldedCorner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88" name="Google Shape;8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2975" y="4393298"/>
            <a:ext cx="7888300" cy="210275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/>
          <p:cNvSpPr txBox="1"/>
          <p:nvPr/>
        </p:nvSpPr>
        <p:spPr>
          <a:xfrm>
            <a:off x="1965278" y="450786"/>
            <a:ext cx="57184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000" smtClean="0">
                <a:solidFill>
                  <a:schemeClr val="accent2"/>
                </a:solidFill>
              </a:rPr>
              <a:t>EJE II</a:t>
            </a:r>
            <a:endParaRPr lang="es-MX" sz="6000" dirty="0" smtClean="0">
              <a:solidFill>
                <a:schemeClr val="accent2"/>
              </a:solidFill>
            </a:endParaRPr>
          </a:p>
          <a:p>
            <a:pPr algn="ctr"/>
            <a:r>
              <a:rPr lang="es-MX" sz="6000" dirty="0" smtClean="0">
                <a:solidFill>
                  <a:schemeClr val="accent2"/>
                </a:solidFill>
              </a:rPr>
              <a:t>FORMACIÓN HUMANA</a:t>
            </a:r>
            <a:endParaRPr lang="es-EC" sz="6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2"/>
          <p:cNvSpPr txBox="1"/>
          <p:nvPr/>
        </p:nvSpPr>
        <p:spPr>
          <a:xfrm>
            <a:off x="179387" y="836612"/>
            <a:ext cx="8866187" cy="54848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CUESTIONARIO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1. Indique las etapas del Ciclo Vital del ser humano.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____________________________________________________________________________________________________________________________________________________________________________________________________________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¿Porqué considera que es importante respetar la vida desde la concepción?­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/>
          </a:p>
        </p:txBody>
      </p:sp>
    </p:spTree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3"/>
          <p:cNvSpPr txBox="1"/>
          <p:nvPr/>
        </p:nvSpPr>
        <p:spPr>
          <a:xfrm>
            <a:off x="179387" y="188912"/>
            <a:ext cx="8866187" cy="637063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Relate alguna situación donde la familia esté en crisis, y exponga  qué puede hacer su Rama para que la familia logre restablecer su armonía.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___________________________________________________________________________________________________________________________________________________________________________________________________________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¿Considera usted qué las crisis en la familia son necesarias?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SÍ____   NO____ ¿Por qué? ____________________________________________________________________________________________________________________________________________________________________________________________________________</a:t>
            </a:r>
            <a:endParaRPr/>
          </a:p>
        </p:txBody>
      </p: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/>
          <p:nvPr/>
        </p:nvSpPr>
        <p:spPr>
          <a:xfrm>
            <a:off x="323850" y="4437062"/>
            <a:ext cx="8640762" cy="206216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Ciclo vital es el tiempo que trascurre desde la concepción hasta la muerte, donde hay estadios de desarrollo con su símbolo y rituales correspondientes</a:t>
            </a:r>
            <a:endParaRPr/>
          </a:p>
        </p:txBody>
      </p:sp>
      <p:pic>
        <p:nvPicPr>
          <p:cNvPr id="94" name="Google Shape;94;p14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49637" y="1989137"/>
            <a:ext cx="2389187" cy="2043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605"/>
          <a:stretch/>
        </p:blipFill>
        <p:spPr>
          <a:xfrm>
            <a:off x="755650" y="204787"/>
            <a:ext cx="7920037" cy="13795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/>
          <p:nvPr/>
        </p:nvSpPr>
        <p:spPr>
          <a:xfrm>
            <a:off x="395287" y="476250"/>
            <a:ext cx="4754562" cy="60944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Primeras etapas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Etapa prenatal. </a:t>
            </a: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Crecimiento, desarrollo y maduración del embrión y del feto.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Edad de gestación</a:t>
            </a: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Evaluación del desarrollo intrauterino. Parto, el recién nacido. Peso al nacer. Lazo materno-filial</a:t>
            </a:r>
            <a:endParaRPr/>
          </a:p>
        </p:txBody>
      </p:sp>
      <p:pic>
        <p:nvPicPr>
          <p:cNvPr id="101" name="Google Shape;101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10212" y="476250"/>
            <a:ext cx="3359150" cy="295592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02" name="Google Shape;102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61037" y="4221162"/>
            <a:ext cx="2857500" cy="2160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/>
          <p:nvPr/>
        </p:nvSpPr>
        <p:spPr>
          <a:xfrm>
            <a:off x="323850" y="404812"/>
            <a:ext cx="5183187" cy="604996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Neonatos y lactantes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Neonatos son los recién nacidos hasta los 28 días de vida.  </a:t>
            </a:r>
            <a:endParaRPr/>
          </a:p>
          <a:p>
            <a:pPr marL="0" marR="0" lvl="0" indent="-101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Crisis: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rompimiento del vínculo del niño con su madre al cortar  el cordón umbilical. Se presenta entonces una crisis que es suplida por la madre a través del amor y el alimento (amamantar).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  <a:p>
            <a:pPr marL="0" marR="0" lvl="0" indent="-101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Infancia y niñez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Caracterizada  por: el crecimiento y desarrollo durante la infancia, </a:t>
            </a:r>
            <a:endParaRPr/>
          </a:p>
          <a:p>
            <a:pPr marL="0" marR="0" lvl="0" indent="-101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peso y la estatura de niños en la infancia se incrementan notoriamente.</a:t>
            </a:r>
            <a:endParaRPr/>
          </a:p>
          <a:p>
            <a:pPr marL="0" marR="0" lvl="0" indent="-101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incorporación del lenguaje y su desarrollo son dos acontecimientos importantes  en el desarrollo intelectual de los niños.</a:t>
            </a:r>
            <a:endParaRPr/>
          </a:p>
          <a:p>
            <a:pPr marL="0" marR="0" lvl="0" indent="-101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Ingreso a la escuela.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01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Crisis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Se presenta crisis en la familia por todo aquello que conlleva: la salida del niño de su hogar y las nuevas responsabilidades.</a:t>
            </a:r>
            <a:endParaRPr/>
          </a:p>
        </p:txBody>
      </p:sp>
      <p:pic>
        <p:nvPicPr>
          <p:cNvPr id="108" name="Google Shape;108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84850" y="420687"/>
            <a:ext cx="2882900" cy="1584325"/>
          </a:xfrm>
          <a:prstGeom prst="heart">
            <a:avLst/>
          </a:prstGeom>
          <a:noFill/>
          <a:ln>
            <a:noFill/>
          </a:ln>
        </p:spPr>
      </p:pic>
      <p:pic>
        <p:nvPicPr>
          <p:cNvPr id="109" name="Google Shape;109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11862" y="2997200"/>
            <a:ext cx="2828925" cy="3457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/>
          <p:nvPr/>
        </p:nvSpPr>
        <p:spPr>
          <a:xfrm>
            <a:off x="2051050" y="1628775"/>
            <a:ext cx="5184775" cy="37861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01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Adolescencia</a:t>
            </a:r>
            <a:endParaRPr/>
          </a:p>
          <a:p>
            <a:pPr marL="0" marR="0" lvl="0" indent="-101600" algn="just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Uno de los principales cambios de la adolescencia es que las diferencias entre hombres y mujeres se acentúan.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01600" algn="just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pubertad corresponde al periodo en que las características físicas se hacen más evidentes y los órganos sexuales maduran. Es provocada por el incremento de la actividad de algunas hormonas.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01600" algn="just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Crisis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En esta etapa el adolescente vive varias crisis, entre ellas, la de su propia identidad, el sentirse mayor pero no poder acceder a actividades de adultos, que por ley están prohibidas</a:t>
            </a:r>
            <a:endParaRPr/>
          </a:p>
        </p:txBody>
      </p:sp>
      <p:pic>
        <p:nvPicPr>
          <p:cNvPr id="115" name="Google Shape;115;p1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387" y="279400"/>
            <a:ext cx="1584325" cy="2411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7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43662" y="188912"/>
            <a:ext cx="2524125" cy="1298575"/>
          </a:xfrm>
          <a:prstGeom prst="teardrop">
            <a:avLst>
              <a:gd name="adj" fmla="val 100000"/>
            </a:avLst>
          </a:prstGeom>
          <a:noFill/>
          <a:ln>
            <a:noFill/>
          </a:ln>
        </p:spPr>
      </p:pic>
      <p:pic>
        <p:nvPicPr>
          <p:cNvPr id="117" name="Google Shape;117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77075" y="5218112"/>
            <a:ext cx="1981200" cy="167005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18" name="Google Shape;118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7162" y="3141662"/>
            <a:ext cx="1751012" cy="3424237"/>
          </a:xfrm>
          <a:prstGeom prst="rect">
            <a:avLst/>
          </a:prstGeom>
          <a:noFill/>
          <a:ln w="38100" cap="flat" cmpd="sng">
            <a:solidFill>
              <a:srgbClr val="0D0D0D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 txBox="1"/>
          <p:nvPr/>
        </p:nvSpPr>
        <p:spPr>
          <a:xfrm>
            <a:off x="250825" y="227012"/>
            <a:ext cx="6049962" cy="637063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ETAPA ADULTA REPRODUCTORA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Determinantes biológicos: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menarquia, primer periodo menstrual, indicando inicio de la capacidad reproductiva: ciclos menstruales, fertilidad, lactancia y menopausia.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5240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Determinantes sociales de la reproducción,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comportamientos reproductores ligados a sistemas de valores: participación en reproducción, elección de pareja, control de fertilidad.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5240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Crisis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Cambios que se producen cuando llegan los hijos al hogar, trastorno en la vida cotidiana.</a:t>
            </a:r>
            <a:endParaRPr/>
          </a:p>
        </p:txBody>
      </p:sp>
      <p:pic>
        <p:nvPicPr>
          <p:cNvPr id="124" name="Google Shape;124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81750" y="1590675"/>
            <a:ext cx="2689225" cy="4584700"/>
          </a:xfrm>
          <a:prstGeom prst="snip2DiagRect">
            <a:avLst>
              <a:gd name="adj1" fmla="val 0"/>
              <a:gd name="adj2" fmla="val 16667"/>
            </a:avLst>
          </a:prstGeom>
          <a:noFill/>
          <a:ln w="38100" cap="flat" cmpd="sng">
            <a:solidFill>
              <a:srgbClr val="F88614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9"/>
          <p:cNvSpPr txBox="1"/>
          <p:nvPr/>
        </p:nvSpPr>
        <p:spPr>
          <a:xfrm>
            <a:off x="3276600" y="147637"/>
            <a:ext cx="5832475" cy="66659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524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Adultez y Vejez</a:t>
            </a:r>
            <a:endParaRPr/>
          </a:p>
          <a:p>
            <a:pPr marL="0" marR="0" lvl="0" indent="-15240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Aproximadamente va, desde los 18 a los 60 o 65 años, caracterizada por una gran estabilidad a nivel corporal y un paulatino envejecimiento.</a:t>
            </a:r>
            <a:endParaRPr/>
          </a:p>
          <a:p>
            <a:pPr marL="0" marR="0" lvl="0" indent="-15240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menopausia corresponde a la finalización de la etapa fértil de la mujer, marcada por el fin definitivo de los ciclos menstruales.</a:t>
            </a:r>
            <a:endParaRPr/>
          </a:p>
          <a:p>
            <a:pPr marL="0" marR="0" lvl="0" indent="-15240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vejez se caracteriza, principalmente, por la pérdida de algunas habilidades y el deterioro orgánico.</a:t>
            </a:r>
            <a:endParaRPr/>
          </a:p>
          <a:p>
            <a:pPr marL="0" marR="0" lvl="0" indent="-15240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Crisis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caracterizada por el nido vacío, ya que los hijos e hijas salieron del hogar, es un reencuentro consigo mismo y con la pareja. y/o cuando no haya tenido hijos puede presentar soledad.</a:t>
            </a:r>
            <a:endParaRPr/>
          </a:p>
        </p:txBody>
      </p:sp>
      <p:pic>
        <p:nvPicPr>
          <p:cNvPr id="130" name="Google Shape;13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312" y="476250"/>
            <a:ext cx="2609850" cy="2232025"/>
          </a:xfrm>
          <a:prstGeom prst="rect">
            <a:avLst/>
          </a:prstGeom>
          <a:noFill/>
          <a:ln w="38100" cap="flat" cmpd="sng">
            <a:solidFill>
              <a:srgbClr val="4597A0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31" name="Google Shape;131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6875" y="3395662"/>
            <a:ext cx="2724150" cy="2925762"/>
          </a:xfrm>
          <a:prstGeom prst="flowChartOffpageConnector">
            <a:avLst/>
          </a:prstGeom>
          <a:noFill/>
          <a:ln w="57150" cap="flat" cmpd="sng">
            <a:solidFill>
              <a:srgbClr val="F94413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0"/>
          <p:cNvSpPr txBox="1"/>
          <p:nvPr/>
        </p:nvSpPr>
        <p:spPr>
          <a:xfrm>
            <a:off x="71437" y="296862"/>
            <a:ext cx="9037637" cy="356393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¿POR QUÉ LAS CRISIS?</a:t>
            </a:r>
            <a:endParaRPr/>
          </a:p>
          <a:p>
            <a:pPr marL="0" marR="0" lvl="0" indent="-15240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En las diferentes etapas del desarrollo familiar, la familia enfrenta momentos críticos del ciclo evolutivo,  lo que implican cambios  individuales y familiares lo que origina dificultades o crisis. 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querer conciliar ambos funcionamientos produce en ocasiones fluctuaciones, inestabilidades, transformaciones, expresados  en ciertos niveles de desorganización de la familia, dando origen a crisis evolutiva. </a:t>
            </a:r>
            <a:endParaRPr/>
          </a:p>
        </p:txBody>
      </p:sp>
      <p:pic>
        <p:nvPicPr>
          <p:cNvPr id="137" name="Google Shape;137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43212" y="4076700"/>
            <a:ext cx="3960812" cy="2520950"/>
          </a:xfrm>
          <a:prstGeom prst="rect">
            <a:avLst/>
          </a:prstGeom>
          <a:noFill/>
          <a:ln w="38100" cap="flat" cmpd="sng">
            <a:solidFill>
              <a:srgbClr val="7575D1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1"/>
          <p:cNvSpPr txBox="1"/>
          <p:nvPr/>
        </p:nvSpPr>
        <p:spPr>
          <a:xfrm>
            <a:off x="77787" y="3141662"/>
            <a:ext cx="9036050" cy="356393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SOCIALIZACIÓN</a:t>
            </a:r>
            <a:endParaRPr/>
          </a:p>
          <a:p>
            <a:pPr marL="0" marR="0" lvl="0" indent="-15240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Proceso de aceptación de las pautas de comportamiento social y de adaptarse a ellas.  </a:t>
            </a:r>
            <a:endParaRPr/>
          </a:p>
          <a:p>
            <a:pPr marL="0" marR="0" lvl="0" indent="-15240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socialización según los sociólogos es  el proceso mediante el cual se inculca la cultura a los miembros de la sociedad, transmitida de generación en generación, los individuos aprenden conocimientos específicos, desarrollan sus potencialidades y habilidades necesarias para la participación adecuada en la vida social y se adaptan a sus formas.</a:t>
            </a:r>
            <a:endParaRPr/>
          </a:p>
        </p:txBody>
      </p:sp>
      <p:pic>
        <p:nvPicPr>
          <p:cNvPr id="143" name="Google Shape;143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8900" y="463550"/>
            <a:ext cx="2706687" cy="1895475"/>
          </a:xfrm>
          <a:prstGeom prst="cloud">
            <a:avLst/>
          </a:prstGeom>
          <a:noFill/>
          <a:ln w="381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44" name="Google Shape;144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75187" y="427037"/>
            <a:ext cx="2547937" cy="1925637"/>
          </a:xfrm>
          <a:prstGeom prst="teardrop">
            <a:avLst>
              <a:gd name="adj" fmla="val 100000"/>
            </a:avLst>
          </a:prstGeom>
          <a:noFill/>
          <a:ln w="3810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432</Words>
  <Application>Microsoft Office PowerPoint</Application>
  <PresentationFormat>Presentación en pantalla (4:3)</PresentationFormat>
  <Paragraphs>54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3" baseType="lpstr">
      <vt:lpstr>Arial</vt:lpstr>
      <vt:lpstr>Struttura predefinita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HP</dc:creator>
  <cp:lastModifiedBy>HP</cp:lastModifiedBy>
  <cp:revision>4</cp:revision>
  <dcterms:modified xsi:type="dcterms:W3CDTF">2021-09-20T03:47:39Z</dcterms:modified>
</cp:coreProperties>
</file>