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304" r:id="rId6"/>
    <p:sldId id="305" r:id="rId7"/>
    <p:sldId id="263" r:id="rId8"/>
    <p:sldId id="306" r:id="rId9"/>
    <p:sldId id="307" r:id="rId10"/>
    <p:sldId id="308" r:id="rId11"/>
    <p:sldId id="309" r:id="rId12"/>
    <p:sldId id="311" r:id="rId13"/>
    <p:sldId id="310" r:id="rId14"/>
    <p:sldId id="276" r:id="rId1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D739"/>
    <a:srgbClr val="8D3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595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28003-5A30-4859-921F-39E8EA9D3C6B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BA81F-E386-476E-ACD1-CDCBED720F4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3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16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247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028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871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3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646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45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27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396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A5FEC32-92C3-4305-B0E8-EA924EE21E73}" type="datetimeFigureOut">
              <a:rPr lang="es-EC" smtClean="0"/>
              <a:t>13/9/2021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5AF0A6D-270C-48D2-9CEC-63BAC7672A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6462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http://www.monografias.com/trabajos57/integracion-social/Image18060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http://integractua.files.wordpress.com/2010/08/trabajo-en-red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http://3.bp.blogspot.com/-xpXSEj2GZuQ/TWKOfXBqnjI/AAAAAAAAAC8/qrqlVLxD_KA/s1600/interrogant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903"/>
            <a:ext cx="1870482" cy="28413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85" y="0"/>
            <a:ext cx="5509829" cy="675568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9588" y="5349524"/>
            <a:ext cx="7084945" cy="1446550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TEMA 7: </a:t>
            </a:r>
            <a:endParaRPr lang="es-EC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 Demi" pitchFamily="34" charset="0"/>
            </a:endParaRPr>
          </a:p>
          <a:p>
            <a:r>
              <a:rPr lang="es-CO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DIAGNÓSTICO SOCIAL</a:t>
            </a:r>
            <a:endParaRPr lang="es-EC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52121" y="-88519"/>
            <a:ext cx="3672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erlin Sans FB Demi" pitchFamily="34" charset="0"/>
              </a:rPr>
              <a:t>EJE IV: FORMACIÓN TÉCNICA</a:t>
            </a:r>
            <a:endParaRPr lang="es-EC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1" y="5097156"/>
            <a:ext cx="1800894" cy="1739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6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485">
        <p:circle/>
      </p:transition>
    </mc:Choice>
    <mc:Fallback xmlns="">
      <p:transition spd="slow" advTm="54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38" y="7937"/>
            <a:ext cx="9131262" cy="17543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FF0000"/>
                </a:solidFill>
              </a:rPr>
              <a:t>IDENTIFICACIÓN DE LAS NECESIDADES, PROBLEMAS, CENTRO DE INTERÉS Y OPORTUNIDADES</a:t>
            </a:r>
            <a:endParaRPr lang="es-EC" sz="3600" b="1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27813" y="5288340"/>
            <a:ext cx="911618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es-CO" sz="3200" b="1" dirty="0"/>
              <a:t>La necesidad debe ser vista como una oportunidad,  con gran potencialidad de cambio para beneficio a nivel individual y colectivo</a:t>
            </a:r>
          </a:p>
        </p:txBody>
      </p:sp>
      <p:pic>
        <p:nvPicPr>
          <p:cNvPr id="13" name="Imagen 12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13" y="1762263"/>
            <a:ext cx="9116187" cy="352607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8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609" y="34751"/>
            <a:ext cx="9088593" cy="120032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FF0000"/>
                </a:solidFill>
              </a:rPr>
              <a:t>IDENTIFICACIÓN DE RECURSOS Y MEDIOS DE ACCIÓN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1609" y="5288340"/>
            <a:ext cx="902247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es-CO" sz="3200" b="1" dirty="0"/>
              <a:t>Identificar los recursos económicos, logísticos, humanos de la comunidad y  las ayudas externas que puedan beneficiarla.</a:t>
            </a:r>
          </a:p>
        </p:txBody>
      </p:sp>
      <p:pic>
        <p:nvPicPr>
          <p:cNvPr id="12" name="Imagen 11" descr="http://www.monografias.com/trabajos57/integracion-social/Image18060.gif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75" y="1235080"/>
            <a:ext cx="7191201" cy="405326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7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609" y="34751"/>
            <a:ext cx="908859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FF0000"/>
                </a:solidFill>
              </a:rPr>
              <a:t>DELIMITACIÓN DE PRIORIDADES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211960" y="860296"/>
            <a:ext cx="4680520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es-CO" sz="3200" b="1" dirty="0"/>
              <a:t>No todo puede ser trabajado y concretado al mismo tiempo: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800" b="1" dirty="0"/>
              <a:t>¿Cuál es el problema más grave?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b="1" dirty="0"/>
              <a:t>¿Qué necesidades y dificultades  pueden atenderse con los recursos disponibles?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800" b="1" dirty="0"/>
              <a:t>¿Cuáles son los problemas que más preocupan a las personas?</a:t>
            </a:r>
            <a:endParaRPr lang="es-EC" sz="2800" b="1" dirty="0"/>
          </a:p>
        </p:txBody>
      </p:sp>
      <p:pic>
        <p:nvPicPr>
          <p:cNvPr id="13" name="Imagen 12" descr="Imagen relaciona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4" y="1891930"/>
            <a:ext cx="3613795" cy="33843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609" y="34751"/>
            <a:ext cx="9088593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FF0000"/>
                </a:solidFill>
              </a:rPr>
              <a:t>ANÁLISIS DE CONTINGENCIAS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242175" y="702469"/>
            <a:ext cx="4824536" cy="61555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just"/>
            <a:r>
              <a:rPr lang="es-CO" sz="3200" b="1" dirty="0"/>
              <a:t>Desarrollar planes alternativos como:</a:t>
            </a:r>
          </a:p>
          <a:p>
            <a:pPr lvl="0" algn="just"/>
            <a:endParaRPr lang="es-CO" sz="1400" b="1" dirty="0"/>
          </a:p>
          <a:p>
            <a:pPr lvl="0" algn="just"/>
            <a:r>
              <a:rPr lang="es-CO" sz="3200" b="1" dirty="0"/>
              <a:t>¿Qué hacer si un elemento importante no puede continuar?.</a:t>
            </a:r>
          </a:p>
          <a:p>
            <a:pPr lvl="0" algn="just"/>
            <a:endParaRPr lang="es-CO" sz="1400" b="1" dirty="0"/>
          </a:p>
          <a:p>
            <a:pPr algn="just"/>
            <a:r>
              <a:rPr lang="es-CO" sz="3200" b="1" dirty="0"/>
              <a:t>¿Qué hacer si no llegan los recursos presupuestados?. </a:t>
            </a:r>
          </a:p>
          <a:p>
            <a:pPr algn="just"/>
            <a:endParaRPr lang="es-CO" sz="1400" b="1" dirty="0"/>
          </a:p>
          <a:p>
            <a:pPr algn="just"/>
            <a:r>
              <a:rPr lang="es-CO" sz="3200" b="1" dirty="0"/>
              <a:t>¿Cuáles son los factores externos o internos que pondrían en serio riesgo al proyecto?.</a:t>
            </a:r>
            <a:endParaRPr lang="es-EC" sz="3200" b="1" dirty="0"/>
          </a:p>
        </p:txBody>
      </p:sp>
      <p:pic>
        <p:nvPicPr>
          <p:cNvPr id="14" name="Imagen 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225148"/>
            <a:ext cx="3629400" cy="244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4" y="1477032"/>
            <a:ext cx="3891493" cy="2345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6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Las comunidades llegan a ser lo que son por las decisiones hechas por la gente a través del tiempo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" y="0"/>
            <a:ext cx="9156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03086" y="3068960"/>
            <a:ext cx="4740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RESPONDA LAS PREGUNTAS PARA REFLEXIONAR…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6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435">
        <p:circle/>
      </p:transition>
    </mc:Choice>
    <mc:Fallback xmlns="">
      <p:transition spd="slow" advTm="34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658" y="5373216"/>
            <a:ext cx="9123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Busca un conocimiento real y concreto de una situación específica sobre la que se va a realizar una intervención social y de los distintos elementos que son necesarios</a:t>
            </a:r>
            <a:r>
              <a:rPr lang="es-MX" sz="3200" b="1" dirty="0">
                <a:solidFill>
                  <a:srgbClr val="00B0F0"/>
                </a:solidFill>
                <a:latin typeface="Berlin Sans FB Demi" pitchFamily="34" charset="0"/>
              </a:rPr>
              <a:t> </a:t>
            </a:r>
            <a:endParaRPr lang="es-EC" sz="3200" b="1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C00000"/>
                </a:solidFill>
                <a:latin typeface="Franklin Gothic Heavy" pitchFamily="34" charset="0"/>
              </a:rPr>
              <a:t>EL DIAGNÓSTICO SOCIAL ES UNO DE LOS ELEMENTOS MÁS IMPORTANTES DE INTERVENCIÓN SOCIAL</a:t>
            </a:r>
            <a:endParaRPr lang="es-EC" sz="32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48" y="1412776"/>
            <a:ext cx="9130352" cy="410445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403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162">
        <p:circle/>
      </p:transition>
    </mc:Choice>
    <mc:Fallback xmlns="">
      <p:transition spd="slow" advTm="121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62565"/>
            <a:ext cx="3672408" cy="6048672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72000" y="1124743"/>
            <a:ext cx="4176464" cy="45243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C" sz="2800" b="1" dirty="0"/>
              <a:t> </a:t>
            </a:r>
            <a:r>
              <a:rPr lang="es-CO" sz="3600" dirty="0"/>
              <a:t>Realizar un diagnóstico social gira en torno al principio «conocer para actuar», no debe terminar en el «conocer por conocer»</a:t>
            </a:r>
            <a:r>
              <a:rPr lang="es-MX" sz="3600" dirty="0"/>
              <a:t>.</a:t>
            </a:r>
            <a:endParaRPr lang="es-EC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9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811">
        <p:circle/>
      </p:transition>
    </mc:Choice>
    <mc:Fallback xmlns="">
      <p:transition spd="slow" advTm="1581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4867"/>
            <a:ext cx="9114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latin typeface="Franklin Gothic Heavy" pitchFamily="34" charset="0"/>
              </a:rPr>
              <a:t>CARACTERÍSTICAS DE UN DIAGNÓSTICO SOCIAL</a:t>
            </a:r>
            <a:endParaRPr lang="es-EC" sz="36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3888" y="1052736"/>
            <a:ext cx="55504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Utiliza los resultados de una investigación y la aplica de cara a la acción, en la medida que el objetivo del diagnóstico es tener conocimientos para:</a:t>
            </a:r>
          </a:p>
          <a:p>
            <a:endParaRPr lang="es-CO" sz="1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3200" dirty="0"/>
              <a:t>Producir cambios planeados.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3200" dirty="0"/>
              <a:t>Resolver problemas.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3200" dirty="0"/>
              <a:t>Satisfacer necesidades.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3200" dirty="0"/>
              <a:t>Desarrollar potencialidades.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3200" dirty="0"/>
              <a:t>Desarrollar acciones en una comunidad.</a:t>
            </a:r>
            <a:endParaRPr lang="es-EC" sz="3200" dirty="0"/>
          </a:p>
        </p:txBody>
      </p:sp>
      <p:pic>
        <p:nvPicPr>
          <p:cNvPr id="6" name="Imagen 5" descr="Resultado de imagen para proyectos sociales imagen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10965"/>
            <a:ext cx="3563888" cy="50851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00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460">
        <p:circle/>
      </p:transition>
    </mc:Choice>
    <mc:Fallback xmlns="">
      <p:transition spd="slow" advTm="284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4867"/>
            <a:ext cx="9114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latin typeface="Franklin Gothic Heavy" pitchFamily="34" charset="0"/>
              </a:rPr>
              <a:t>CARACTERÍSTICAS DE UN DIAGNÓSTICO SOCIAL</a:t>
            </a:r>
            <a:endParaRPr lang="es-EC" sz="36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63888" y="1348800"/>
            <a:ext cx="55504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Es abierto a incorporar nuevos datos e información y nuevos ajustes establecidos a partir de nuevos datos que se vayan obteniendo.</a:t>
            </a:r>
          </a:p>
          <a:p>
            <a:pPr algn="just"/>
            <a:endParaRPr lang="es-CO" sz="2000" dirty="0"/>
          </a:p>
          <a:p>
            <a:pPr algn="just"/>
            <a:r>
              <a:rPr lang="es-CO" sz="3200" dirty="0"/>
              <a:t>Estudio global de la situación-problema encontrada, para </a:t>
            </a:r>
            <a:r>
              <a:rPr lang="es-CO" sz="4400" b="1" dirty="0">
                <a:solidFill>
                  <a:srgbClr val="C00000"/>
                </a:solidFill>
                <a:latin typeface="Franklin Gothic Heavy" pitchFamily="34" charset="0"/>
              </a:rPr>
              <a:t>juntos</a:t>
            </a:r>
            <a:r>
              <a:rPr lang="es-CO" sz="3200" dirty="0"/>
              <a:t> resolver el problema y no ofrecerlo desde fuera de su realidad y necesidad.</a:t>
            </a:r>
            <a:endParaRPr lang="es-EC" sz="3200" dirty="0"/>
          </a:p>
        </p:txBody>
      </p:sp>
      <p:pic>
        <p:nvPicPr>
          <p:cNvPr id="7" name="Imagen 6" descr="http://integractua.files.wordpress.com/2010/08/trabajo-en-red.pn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498698" cy="501317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63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460">
        <p:circle/>
      </p:transition>
    </mc:Choice>
    <mc:Fallback xmlns="">
      <p:transition spd="slow" advTm="284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260648"/>
            <a:ext cx="911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C00000"/>
                </a:solidFill>
                <a:latin typeface="Franklin Gothic Heavy" pitchFamily="34" charset="0"/>
              </a:rPr>
              <a:t>ANÁLISIS DEL CONTEXTO:</a:t>
            </a:r>
            <a:endParaRPr lang="es-EC" sz="36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75856" y="896619"/>
            <a:ext cx="58681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Toma en cuenta los siguientes aspectos:</a:t>
            </a:r>
            <a:endParaRPr lang="es-CO" sz="2000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3200" dirty="0"/>
              <a:t>Tendencias políticas, económicas, sociales, culturales, ambientales, etc.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3200" dirty="0"/>
              <a:t>Composición de la comunidad.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3200" dirty="0"/>
              <a:t>Diversidad cultural.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3200" dirty="0"/>
              <a:t>Composición familiar.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3200" dirty="0"/>
              <a:t>Crecimiento económico, gasto social, presupuestos asignados y disponibles.</a:t>
            </a:r>
            <a:endParaRPr lang="es-EC" sz="3200" dirty="0"/>
          </a:p>
        </p:txBody>
      </p:sp>
      <p:pic>
        <p:nvPicPr>
          <p:cNvPr id="6" name="Imagen 5" descr="Resultado de imagen para proyectos sociales imagen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37" y="1052736"/>
            <a:ext cx="2975719" cy="54452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315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8460">
        <p:circle/>
      </p:transition>
    </mc:Choice>
    <mc:Fallback xmlns="">
      <p:transition spd="slow" advTm="2846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38" y="7937"/>
            <a:ext cx="9088593" cy="7694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4400" b="1" dirty="0">
                <a:solidFill>
                  <a:srgbClr val="C00000"/>
                </a:solidFill>
                <a:latin typeface="Franklin Gothic Heavy" pitchFamily="34" charset="0"/>
              </a:rPr>
              <a:t>DIAGNÓSTICO PARTICIPATIVO</a:t>
            </a:r>
            <a:endParaRPr lang="es-EC" sz="44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Imagen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264294"/>
            <a:ext cx="3687961" cy="46460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4283968" y="891480"/>
            <a:ext cx="4608670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CO" sz="2800" b="1" dirty="0"/>
              <a:t>Realizado con la ayuda de especialistas, instituciones u organizaciones; y, con la </a:t>
            </a:r>
            <a:r>
              <a:rPr lang="es-CO" sz="2800" b="1" u="sng" dirty="0"/>
              <a:t>participación de la comunidad</a:t>
            </a:r>
            <a:r>
              <a:rPr lang="es-CO" sz="2800" b="1" dirty="0"/>
              <a:t>.</a:t>
            </a:r>
          </a:p>
          <a:p>
            <a:r>
              <a:rPr lang="es-CO" sz="2800" b="1" dirty="0"/>
              <a:t>Permite:</a:t>
            </a:r>
            <a:endParaRPr lang="es-EC" sz="28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2800" b="1" dirty="0"/>
              <a:t>Recuperar la memoria colectiva.</a:t>
            </a:r>
            <a:endParaRPr lang="es-EC" sz="2800" b="1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s-CO" sz="2800" b="1" dirty="0"/>
              <a:t>Partir del conocimiento de la comunidad.</a:t>
            </a:r>
            <a:endParaRPr lang="es-EC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/>
              <a:t>Democratizar el saber.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O" sz="2800" b="1" dirty="0"/>
              <a:t>Comprometer a las partes. </a:t>
            </a:r>
            <a:endParaRPr lang="es-EC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38" y="7937"/>
            <a:ext cx="9088593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C00000"/>
                </a:solidFill>
                <a:latin typeface="Franklin Gothic Heavy" pitchFamily="34" charset="0"/>
              </a:rPr>
              <a:t>FASES DEL DIAGNÓSTICO SOCIAL</a:t>
            </a:r>
            <a:endParaRPr lang="es-EC" sz="4000" b="1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3347864" y="745147"/>
            <a:ext cx="5601029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Conocer a fondo una realidad social.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Lograr una base firme para la realización del proyecto.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Generar en la comunidad procesos de organización y concientización.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Fortalecer las redes y el liderazgo comunitario.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Construir espacios de encuentro y discusión.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CO" sz="2600" b="1" dirty="0"/>
              <a:t>Lograr que la comunidad se apropie de sus problemas y necesidades y se convierta en una herramienta .</a:t>
            </a:r>
            <a:endParaRPr lang="es-EC" sz="2600" b="1" dirty="0"/>
          </a:p>
        </p:txBody>
      </p:sp>
      <p:pic>
        <p:nvPicPr>
          <p:cNvPr id="13" name="Imagen 12" descr="http://3.bp.blogspot.com/-xpXSEj2GZuQ/TWKOfXBqnjI/AAAAAAAAAC8/qrqlVLxD_KA/s1600/interrogante.jpg"/>
          <p:cNvPicPr/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87" y="2204864"/>
            <a:ext cx="2599457" cy="320939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1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2738" y="7937"/>
            <a:ext cx="9088593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FF0000"/>
                </a:solidFill>
              </a:rPr>
              <a:t>SENSIBILIZACIÓN Y CONCIENTIZACIÓN</a:t>
            </a:r>
            <a:endParaRPr lang="es-EC" sz="4000" b="1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4" name="AutoShape 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9" name="AutoShape 12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AutoShape 14" descr="Resultado de imagen para que es trabajo comunitario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" name="Imagen 11" descr="Resultado de imagen para proyectos sociales imagene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38" y="715823"/>
            <a:ext cx="9079107" cy="3865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12738" y="4279523"/>
            <a:ext cx="9131262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700" b="1" dirty="0">
                <a:solidFill>
                  <a:srgbClr val="0070C0"/>
                </a:solidFill>
              </a:rPr>
              <a:t>La necesidad de realizar un diagnóstico debe nacer de la comunidad.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700" b="1" dirty="0">
                <a:solidFill>
                  <a:srgbClr val="0070C0"/>
                </a:solidFill>
              </a:rPr>
              <a:t>La comunidad debe participar activamente en todas las fases del proyecto.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es-CO" sz="2700" b="1" dirty="0">
                <a:solidFill>
                  <a:srgbClr val="0070C0"/>
                </a:solidFill>
              </a:rPr>
              <a:t> El proyecto no debe ser tomado como una tarea u obligación para los integrantes de la comunidad.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068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813">
        <p:circle/>
      </p:transition>
    </mc:Choice>
    <mc:Fallback xmlns="">
      <p:transition spd="slow" advTm="148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5|1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"/>
</p:tagLst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946</TotalTime>
  <Words>510</Words>
  <Application>Microsoft Office PowerPoint</Application>
  <PresentationFormat>Presentación en pantalla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Aharoni</vt:lpstr>
      <vt:lpstr>Berlin Sans FB Demi</vt:lpstr>
      <vt:lpstr>Calibri</vt:lpstr>
      <vt:lpstr>Corbel</vt:lpstr>
      <vt:lpstr>Franklin Gothic Heavy</vt:lpstr>
      <vt:lpstr>Wingdings</vt:lpstr>
      <vt:lpstr>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HP</cp:lastModifiedBy>
  <cp:revision>105</cp:revision>
  <dcterms:created xsi:type="dcterms:W3CDTF">2016-09-15T16:02:40Z</dcterms:created>
  <dcterms:modified xsi:type="dcterms:W3CDTF">2021-09-14T01:47:39Z</dcterms:modified>
</cp:coreProperties>
</file>