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8" r:id="rId5"/>
    <p:sldId id="260" r:id="rId6"/>
    <p:sldId id="272" r:id="rId7"/>
    <p:sldId id="277" r:id="rId8"/>
    <p:sldId id="264" r:id="rId9"/>
    <p:sldId id="275" r:id="rId10"/>
    <p:sldId id="276" r:id="rId11"/>
    <p:sldId id="274" r:id="rId1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16A6-8208-42E9-880A-633A24F96949}" type="datetimeFigureOut">
              <a:rPr lang="es-EC" smtClean="0"/>
              <a:t>13/9/2021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DF90-12AC-4E91-8EA4-0DF6A5BBFDB7}" type="slidenum">
              <a:rPr lang="es-EC" smtClean="0"/>
              <a:t>‹Nº›</a:t>
            </a:fld>
            <a:endParaRPr lang="es-EC"/>
          </a:p>
        </p:txBody>
      </p:sp>
    </p:spTree>
    <p:extLst>
      <p:ext uri="{BB962C8B-B14F-4D97-AF65-F5344CB8AC3E}">
        <p14:creationId xmlns:p14="http://schemas.microsoft.com/office/powerpoint/2010/main" val="119225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76BDF90-12AC-4E91-8EA4-0DF6A5BBFDB7}" type="slidenum">
              <a:rPr lang="es-EC" smtClean="0"/>
              <a:t>3</a:t>
            </a:fld>
            <a:endParaRPr lang="es-EC"/>
          </a:p>
        </p:txBody>
      </p:sp>
    </p:spTree>
    <p:extLst>
      <p:ext uri="{BB962C8B-B14F-4D97-AF65-F5344CB8AC3E}">
        <p14:creationId xmlns:p14="http://schemas.microsoft.com/office/powerpoint/2010/main" val="420542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38451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08544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3582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33124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969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3044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23683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0790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799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51582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39575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E9E26-6FEF-455B-B0A9-699DA918594E}" type="datetimeFigureOut">
              <a:rPr lang="es-EC" smtClean="0"/>
              <a:t>13/9/2021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C3FE7-5091-430A-8C77-C7FD6B0B6E18}" type="slidenum">
              <a:rPr lang="es-EC" smtClean="0"/>
              <a:t>‹Nº›</a:t>
            </a:fld>
            <a:endParaRPr lang="es-EC"/>
          </a:p>
        </p:txBody>
      </p:sp>
    </p:spTree>
    <p:extLst>
      <p:ext uri="{BB962C8B-B14F-4D97-AF65-F5344CB8AC3E}">
        <p14:creationId xmlns:p14="http://schemas.microsoft.com/office/powerpoint/2010/main" val="168722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7" descr="http://blog.espol.edu.ec/jjugalde/files/2012/11/jj.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68" y="777378"/>
            <a:ext cx="9157930" cy="603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48221" y="4616974"/>
            <a:ext cx="8378825" cy="1077218"/>
          </a:xfrm>
          <a:prstGeom prst="rect">
            <a:avLst/>
          </a:prstGeom>
          <a:solidFill>
            <a:schemeClr val="tx2">
              <a:lumMod val="40000"/>
              <a:lumOff val="6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C" sz="3200" b="1" dirty="0">
                <a:latin typeface="Arial Black" panose="020B0A04020102020204" pitchFamily="34" charset="0"/>
              </a:rPr>
              <a:t>EJERCICIO PRÁCTICO DE UN DIAGNÓSTICO SOCIAL</a:t>
            </a:r>
          </a:p>
        </p:txBody>
      </p:sp>
      <p:sp>
        <p:nvSpPr>
          <p:cNvPr id="3" name="AutoShape 2" descr="Resultado de imagen para la comunic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la comunic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la comunic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8" descr="Resultado de imagen para la comunicac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0" descr="Resultado de imagen para la comunicac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esultado de imagen para la comunicac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4" descr="Resultado de imagen para la comunicac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6" descr="Resultado de imagen para la comunicac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12 Rectángulo"/>
          <p:cNvSpPr/>
          <p:nvPr/>
        </p:nvSpPr>
        <p:spPr>
          <a:xfrm rot="20412848">
            <a:off x="2186642" y="5883386"/>
            <a:ext cx="218482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600" b="1" dirty="0">
                <a:latin typeface="Aharoni" panose="02010803020104030203" pitchFamily="2" charset="-79"/>
                <a:cs typeface="Aharoni" panose="02010803020104030203" pitchFamily="2" charset="-79"/>
              </a:rPr>
              <a:t> EJE IV         </a:t>
            </a:r>
            <a:endParaRPr lang="es-EC" sz="3600" dirty="0">
              <a:latin typeface="Aharoni" panose="02010803020104030203" pitchFamily="2" charset="-79"/>
              <a:cs typeface="Aharoni" panose="02010803020104030203" pitchFamily="2" charset="-79"/>
            </a:endParaRPr>
          </a:p>
        </p:txBody>
      </p:sp>
      <p:sp>
        <p:nvSpPr>
          <p:cNvPr id="14" name="13 Rectángulo"/>
          <p:cNvSpPr/>
          <p:nvPr/>
        </p:nvSpPr>
        <p:spPr>
          <a:xfrm rot="1390948">
            <a:off x="4561163" y="5931400"/>
            <a:ext cx="1929984"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CO" sz="2800" b="1" dirty="0">
                <a:latin typeface="Arial Black" panose="020B0A04020102020204" pitchFamily="34" charset="0"/>
                <a:cs typeface="Aharoni" panose="02010803020104030203" pitchFamily="2" charset="-79"/>
              </a:rPr>
              <a:t>TEMA 8  </a:t>
            </a:r>
            <a:endParaRPr lang="es-EC" sz="2800" dirty="0">
              <a:latin typeface="Arial Black" panose="020B0A04020102020204" pitchFamily="34" charset="0"/>
              <a:cs typeface="Aharoni" panose="02010803020104030203" pitchFamily="2" charset="-79"/>
            </a:endParaRPr>
          </a:p>
        </p:txBody>
      </p:sp>
      <p:sp>
        <p:nvSpPr>
          <p:cNvPr id="11" name="10 Flecha izquierda y derecha"/>
          <p:cNvSpPr/>
          <p:nvPr/>
        </p:nvSpPr>
        <p:spPr>
          <a:xfrm>
            <a:off x="11916816" y="5109864"/>
            <a:ext cx="7200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Rectángulo"/>
          <p:cNvSpPr/>
          <p:nvPr/>
        </p:nvSpPr>
        <p:spPr>
          <a:xfrm>
            <a:off x="1" y="4216"/>
            <a:ext cx="9194462" cy="769441"/>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C" sz="3600" b="1" dirty="0">
                <a:solidFill>
                  <a:schemeClr val="dk1"/>
                </a:solidFill>
                <a:latin typeface="Aharoni" panose="02010803020104030203" pitchFamily="2" charset="-79"/>
                <a:cs typeface="Aharoni" panose="02010803020104030203" pitchFamily="2" charset="-79"/>
              </a:rPr>
              <a:t>FORMACIÓN</a:t>
            </a:r>
            <a:r>
              <a:rPr lang="es-EC" sz="4400" b="1" dirty="0"/>
              <a:t> TÉCNICA  </a:t>
            </a:r>
            <a:endParaRPr lang="es-EC" sz="4400" dirty="0"/>
          </a:p>
        </p:txBody>
      </p:sp>
    </p:spTree>
    <p:extLst>
      <p:ext uri="{BB962C8B-B14F-4D97-AF65-F5344CB8AC3E}">
        <p14:creationId xmlns:p14="http://schemas.microsoft.com/office/powerpoint/2010/main" val="71625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9649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47939" y="-20438"/>
            <a:ext cx="9244437" cy="1200329"/>
          </a:xfrm>
          <a:prstGeom prst="rect">
            <a:avLst/>
          </a:prstGeom>
          <a:solidFill>
            <a:srgbClr val="00B0F0"/>
          </a:solidFill>
          <a:ln w="57150">
            <a:solidFill>
              <a:schemeClr val="tx1"/>
            </a:solidFill>
          </a:ln>
        </p:spPr>
        <p:txBody>
          <a:bodyPr wrap="square">
            <a:spAutoFit/>
          </a:bodyPr>
          <a:lstStyle/>
          <a:p>
            <a:pPr algn="ctr"/>
            <a:r>
              <a:rPr lang="es-EC" sz="3600" b="1" dirty="0">
                <a:latin typeface="Arial Black" panose="020B0A04020102020204" pitchFamily="34" charset="0"/>
              </a:rPr>
              <a:t>PROPONER UNA ALTERNATIVA DE SOLUCIÓN </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57111"/>
            <a:ext cx="4216000" cy="2703938"/>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92044"/>
            <a:ext cx="2286000" cy="342900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2016" y="3392044"/>
            <a:ext cx="1997968" cy="3429000"/>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49984" y="1153414"/>
            <a:ext cx="4894016" cy="5704586"/>
          </a:xfrm>
          <a:prstGeom prst="rect">
            <a:avLst/>
          </a:prstGeom>
        </p:spPr>
      </p:pic>
    </p:spTree>
    <p:extLst>
      <p:ext uri="{BB962C8B-B14F-4D97-AF65-F5344CB8AC3E}">
        <p14:creationId xmlns:p14="http://schemas.microsoft.com/office/powerpoint/2010/main" val="337225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gracias por su atencio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785" y="-16099"/>
            <a:ext cx="9144000" cy="6874099"/>
          </a:xfrm>
          <a:prstGeom prst="rect">
            <a:avLst/>
          </a:prstGeom>
          <a:ln>
            <a:noFill/>
          </a:ln>
          <a:effectLst>
            <a:outerShdw blurRad="292100" dist="139700" dir="2700000" algn="tl" rotWithShape="0">
              <a:srgbClr val="333333">
                <a:alpha val="65000"/>
              </a:srgbClr>
            </a:outerShdw>
          </a:effectLst>
        </p:spPr>
        <p:style>
          <a:lnRef idx="1">
            <a:schemeClr val="accent1"/>
          </a:lnRef>
          <a:fillRef idx="2">
            <a:schemeClr val="accent1"/>
          </a:fillRef>
          <a:effectRef idx="1">
            <a:schemeClr val="accent1"/>
          </a:effectRef>
          <a:fontRef idx="minor">
            <a:schemeClr val="dk1"/>
          </a:fontRef>
        </p:style>
      </p:pic>
      <p:sp>
        <p:nvSpPr>
          <p:cNvPr id="3" name="2 Rectángulo"/>
          <p:cNvSpPr/>
          <p:nvPr/>
        </p:nvSpPr>
        <p:spPr>
          <a:xfrm>
            <a:off x="-17893" y="5534561"/>
            <a:ext cx="9108215" cy="1323439"/>
          </a:xfrm>
          <a:prstGeom prst="rect">
            <a:avLst/>
          </a:prstGeom>
          <a:solidFill>
            <a:srgbClr val="00B0F0"/>
          </a:solidFill>
        </p:spPr>
        <p:txBody>
          <a:bodyPr wrap="square">
            <a:spAutoFit/>
          </a:bodyPr>
          <a:lstStyle/>
          <a:p>
            <a:pPr algn="ctr"/>
            <a:r>
              <a:rPr lang="es-CO" sz="4000" b="1" dirty="0">
                <a:latin typeface="Arial Black" panose="020B0A04020102020204" pitchFamily="34" charset="0"/>
              </a:rPr>
              <a:t>¡Y no olviden </a:t>
            </a:r>
            <a:r>
              <a:rPr lang="es-CO" sz="4000" b="1" dirty="0">
                <a:solidFill>
                  <a:srgbClr val="FF0000"/>
                </a:solidFill>
                <a:latin typeface="Arial Black" panose="020B0A04020102020204" pitchFamily="34" charset="0"/>
              </a:rPr>
              <a:t>vivir</a:t>
            </a:r>
            <a:r>
              <a:rPr lang="es-CO" sz="4000" b="1" dirty="0">
                <a:latin typeface="Arial Black" panose="020B0A04020102020204" pitchFamily="34" charset="0"/>
              </a:rPr>
              <a:t> el Carisma Vicentino!!!</a:t>
            </a:r>
            <a:endParaRPr lang="es-EC" sz="4000" b="1" dirty="0">
              <a:latin typeface="Arial Black" panose="020B0A04020102020204" pitchFamily="34" charset="0"/>
            </a:endParaRPr>
          </a:p>
        </p:txBody>
      </p:sp>
    </p:spTree>
    <p:extLst>
      <p:ext uri="{BB962C8B-B14F-4D97-AF65-F5344CB8AC3E}">
        <p14:creationId xmlns:p14="http://schemas.microsoft.com/office/powerpoint/2010/main" val="6429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552" y="0"/>
            <a:ext cx="8064896" cy="45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0" y="3721601"/>
            <a:ext cx="9144000" cy="3108543"/>
          </a:xfrm>
          <a:prstGeom prst="rect">
            <a:avLst/>
          </a:prstGeom>
          <a:solidFill>
            <a:schemeClr val="accent1">
              <a:lumMod val="20000"/>
              <a:lumOff val="80000"/>
            </a:schemeClr>
          </a:solidFill>
        </p:spPr>
        <p:txBody>
          <a:bodyPr wrap="square">
            <a:spAutoFit/>
          </a:bodyPr>
          <a:lstStyle/>
          <a:p>
            <a:pPr algn="just"/>
            <a:r>
              <a:rPr lang="es-EC" sz="2800" dirty="0">
                <a:latin typeface="Arial Black" panose="020B0A04020102020204" pitchFamily="34" charset="0"/>
              </a:rPr>
              <a:t>Los vicentinos deben establecer contacto con una comunidad, conocer la realidad social de las personas que pertenecen a la misma, y ser promotores o facilitadores en la construcción, </a:t>
            </a:r>
            <a:r>
              <a:rPr lang="es-EC" sz="2800" dirty="0">
                <a:solidFill>
                  <a:srgbClr val="FF0000"/>
                </a:solidFill>
                <a:latin typeface="Arial Black" panose="020B0A04020102020204" pitchFamily="34" charset="0"/>
              </a:rPr>
              <a:t>con la comunidad, </a:t>
            </a:r>
            <a:r>
              <a:rPr lang="es-EC" sz="2800" dirty="0">
                <a:latin typeface="Arial Black" panose="020B0A04020102020204" pitchFamily="34" charset="0"/>
              </a:rPr>
              <a:t>de alternativas de solución a la problemática de mayor relevancia identificada</a:t>
            </a:r>
            <a:endParaRPr lang="es-CO" sz="2800" b="1" dirty="0">
              <a:latin typeface="Arial Black" panose="020B0A04020102020204" pitchFamily="34" charset="0"/>
            </a:endParaRPr>
          </a:p>
        </p:txBody>
      </p:sp>
    </p:spTree>
    <p:extLst>
      <p:ext uri="{BB962C8B-B14F-4D97-AF65-F5344CB8AC3E}">
        <p14:creationId xmlns:p14="http://schemas.microsoft.com/office/powerpoint/2010/main" val="235738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Resultado de imagen para MAPA CANTON ROCAFUERTE MANAB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1229" y="988015"/>
            <a:ext cx="5450948" cy="586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0" y="24408"/>
            <a:ext cx="9144000" cy="1754326"/>
          </a:xfrm>
          <a:prstGeom prst="rect">
            <a:avLst/>
          </a:prstGeom>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3600" dirty="0">
                <a:latin typeface="Arial Black" panose="020B0A04020102020204" pitchFamily="34" charset="0"/>
              </a:rPr>
              <a:t>En el sector donde  se encuentra la comunidad realizar el siguiente ejercicio</a:t>
            </a:r>
            <a:r>
              <a:rPr lang="es-CO" sz="3600" b="1" dirty="0">
                <a:latin typeface="Arial Black" panose="020B0A04020102020204" pitchFamily="34" charset="0"/>
              </a:rPr>
              <a:t>: </a:t>
            </a:r>
          </a:p>
        </p:txBody>
      </p:sp>
      <p:sp>
        <p:nvSpPr>
          <p:cNvPr id="6" name="1 Rectángulo"/>
          <p:cNvSpPr/>
          <p:nvPr/>
        </p:nvSpPr>
        <p:spPr>
          <a:xfrm>
            <a:off x="-9500" y="1778735"/>
            <a:ext cx="5085556" cy="4893647"/>
          </a:xfrm>
          <a:prstGeom prst="rect">
            <a:avLst/>
          </a:prstGeom>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2600" dirty="0">
                <a:latin typeface="Arial Black" panose="020B0A04020102020204" pitchFamily="34" charset="0"/>
              </a:rPr>
              <a:t>Ubicación del sector, conocer las particularidades de la comunidad, identificar los sectores afectados que requieren una alternativa de solución, límites geográficos, determinar el estrato socio económico, condición educativa, laboral, del sector que requiere ayuda</a:t>
            </a:r>
          </a:p>
        </p:txBody>
      </p:sp>
    </p:spTree>
    <p:extLst>
      <p:ext uri="{BB962C8B-B14F-4D97-AF65-F5344CB8AC3E}">
        <p14:creationId xmlns:p14="http://schemas.microsoft.com/office/powerpoint/2010/main" val="219934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756" y="4888"/>
            <a:ext cx="4094718" cy="4154984"/>
          </a:xfrm>
          <a:prstGeom prst="rect">
            <a:avLst/>
          </a:prstGeom>
        </p:spPr>
        <p:txBody>
          <a:bodyPr wrap="square">
            <a:spAutoFit/>
          </a:bodyPr>
          <a:lstStyle/>
          <a:p>
            <a:pPr algn="ctr"/>
            <a:r>
              <a:rPr lang="es-EC" sz="2400" b="1" dirty="0">
                <a:latin typeface="Arial Black" panose="020B0A04020102020204" pitchFamily="34" charset="0"/>
              </a:rPr>
              <a:t>Características de la Infraestructura que dispone la comunidad, vías de comunicación, red vial, servicios básicos de infra – estructura, como alcantarillado sanitario y pluvial, agua potable, viviendas, lugares de recreación</a:t>
            </a: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7962" y="0"/>
            <a:ext cx="5085244" cy="6822703"/>
          </a:xfrm>
          <a:prstGeom prst="rect">
            <a:avLst/>
          </a:prstGeom>
        </p:spPr>
      </p:pic>
      <p:pic>
        <p:nvPicPr>
          <p:cNvPr id="7" name="Imagen 6"/>
          <p:cNvPicPr/>
          <p:nvPr/>
        </p:nvPicPr>
        <p:blipFill rotWithShape="1">
          <a:blip r:embed="rId3" cstate="email">
            <a:extLst>
              <a:ext uri="{28A0092B-C50C-407E-A947-70E740481C1C}">
                <a14:useLocalDpi xmlns:a14="http://schemas.microsoft.com/office/drawing/2010/main"/>
              </a:ext>
            </a:extLst>
          </a:blip>
          <a:srcRect/>
          <a:stretch/>
        </p:blipFill>
        <p:spPr bwMode="auto">
          <a:xfrm>
            <a:off x="-180528" y="4607917"/>
            <a:ext cx="9323733" cy="224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897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6" y="0"/>
            <a:ext cx="9144000" cy="6858000"/>
          </a:xfrm>
          <a:prstGeom prst="rect">
            <a:avLst/>
          </a:prstGeom>
        </p:spPr>
      </p:pic>
      <p:sp>
        <p:nvSpPr>
          <p:cNvPr id="4" name="3 Rectángulo"/>
          <p:cNvSpPr/>
          <p:nvPr/>
        </p:nvSpPr>
        <p:spPr>
          <a:xfrm>
            <a:off x="-6846" y="4760823"/>
            <a:ext cx="9144000" cy="2062103"/>
          </a:xfrm>
          <a:prstGeom prst="rect">
            <a:avLst/>
          </a:prstGeom>
        </p:spPr>
        <p:txBody>
          <a:bodyPr wrap="square">
            <a:spAutoFit/>
          </a:bodyPr>
          <a:lstStyle/>
          <a:p>
            <a:pPr algn="ctr"/>
            <a:r>
              <a:rPr lang="es-EC" sz="3200" b="1" dirty="0">
                <a:latin typeface="Arial Black" panose="020B0A04020102020204" pitchFamily="34" charset="0"/>
              </a:rPr>
              <a:t>Identificación de las Instituciones Públicas y Privadas en la comunidad, características, cobertura, disponibilidad</a:t>
            </a:r>
          </a:p>
        </p:txBody>
      </p:sp>
    </p:spTree>
    <p:extLst>
      <p:ext uri="{BB962C8B-B14F-4D97-AF65-F5344CB8AC3E}">
        <p14:creationId xmlns:p14="http://schemas.microsoft.com/office/powerpoint/2010/main" val="137131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844" y="4763849"/>
            <a:ext cx="9134078" cy="2062103"/>
          </a:xfrm>
          <a:prstGeom prst="rect">
            <a:avLst/>
          </a:prstGeom>
          <a:solidFill>
            <a:schemeClr val="accent2">
              <a:lumMod val="40000"/>
              <a:lumOff val="60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3200" b="1" dirty="0">
                <a:latin typeface="Arial Black" panose="020B0A04020102020204" pitchFamily="34" charset="0"/>
              </a:rPr>
              <a:t>Organizaciones Comunitarias, </a:t>
            </a:r>
            <a:endParaRPr lang="es-EC" sz="3200" dirty="0">
              <a:latin typeface="Arial Black" panose="020B0A04020102020204" pitchFamily="34" charset="0"/>
            </a:endParaRPr>
          </a:p>
          <a:p>
            <a:r>
              <a:rPr lang="es-EC" sz="3200" dirty="0">
                <a:latin typeface="Arial Black" panose="020B0A04020102020204" pitchFamily="34" charset="0"/>
              </a:rPr>
              <a:t>proyectos y programas sociales para niños/as, jóvenes y adultos mayores y población en situación de discapacidad</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44" y="0"/>
            <a:ext cx="9144000" cy="4653136"/>
          </a:xfrm>
          <a:prstGeom prst="rect">
            <a:avLst/>
          </a:prstGeom>
        </p:spPr>
      </p:pic>
    </p:spTree>
    <p:extLst>
      <p:ext uri="{BB962C8B-B14F-4D97-AF65-F5344CB8AC3E}">
        <p14:creationId xmlns:p14="http://schemas.microsoft.com/office/powerpoint/2010/main" val="384432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614" y="5042118"/>
            <a:ext cx="9134078" cy="1815882"/>
          </a:xfrm>
          <a:prstGeom prst="rect">
            <a:avLst/>
          </a:prstGeom>
          <a:solidFill>
            <a:schemeClr val="accent2">
              <a:lumMod val="40000"/>
              <a:lumOff val="60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800" b="1" dirty="0">
                <a:latin typeface="Arial Black" panose="020B0A04020102020204" pitchFamily="34" charset="0"/>
              </a:rPr>
              <a:t>Características de la población, nivel de estudios, n</a:t>
            </a:r>
            <a:r>
              <a:rPr lang="es-EC" sz="2800" dirty="0">
                <a:latin typeface="Arial Black" panose="020B0A04020102020204" pitchFamily="34" charset="0"/>
              </a:rPr>
              <a:t>iños,  jóvenes, adultos, adultos mayores. Población en situación de discapacidad y tipos de discapacidad</a:t>
            </a:r>
            <a:endPar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4" y="0"/>
            <a:ext cx="9144000" cy="5143500"/>
          </a:xfrm>
          <a:prstGeom prst="rect">
            <a:avLst/>
          </a:prstGeom>
        </p:spPr>
      </p:pic>
    </p:spTree>
    <p:extLst>
      <p:ext uri="{BB962C8B-B14F-4D97-AF65-F5344CB8AC3E}">
        <p14:creationId xmlns:p14="http://schemas.microsoft.com/office/powerpoint/2010/main" val="409007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1600" y="71279"/>
            <a:ext cx="9072606" cy="584775"/>
          </a:xfrm>
          <a:prstGeom prst="rect">
            <a:avLst/>
          </a:prstGeom>
          <a:solidFill>
            <a:srgbClr val="00B0F0"/>
          </a:solidFill>
        </p:spPr>
        <p:txBody>
          <a:bodyPr wrap="square">
            <a:spAutoFit/>
          </a:bodyPr>
          <a:lstStyle/>
          <a:p>
            <a:pPr algn="ctr"/>
            <a:r>
              <a:rPr lang="es-EC" sz="3200" b="1" dirty="0">
                <a:latin typeface="Arial Black" panose="020B0A04020102020204" pitchFamily="34" charset="0"/>
              </a:rPr>
              <a:t>Problemáticas sociales del sector</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0558" y="656055"/>
            <a:ext cx="5436096" cy="407707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08" y="3381375"/>
            <a:ext cx="5229225" cy="3476625"/>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3790" y="3966151"/>
            <a:ext cx="3681246" cy="2891850"/>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9784" y="3966150"/>
            <a:ext cx="1944216" cy="2891850"/>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00" y="548748"/>
            <a:ext cx="3776836" cy="2832627"/>
          </a:xfrm>
          <a:prstGeom prst="rect">
            <a:avLst/>
          </a:prstGeom>
        </p:spPr>
      </p:pic>
      <p:sp>
        <p:nvSpPr>
          <p:cNvPr id="11" name="4 Rectángulo"/>
          <p:cNvSpPr/>
          <p:nvPr/>
        </p:nvSpPr>
        <p:spPr>
          <a:xfrm>
            <a:off x="0" y="2412353"/>
            <a:ext cx="3828436" cy="1015663"/>
          </a:xfrm>
          <a:prstGeom prst="rect">
            <a:avLst/>
          </a:prstGeom>
          <a:solidFill>
            <a:srgbClr val="00B0F0"/>
          </a:solidFill>
        </p:spPr>
        <p:txBody>
          <a:bodyPr wrap="square">
            <a:spAutoFit/>
          </a:bodyPr>
          <a:lstStyle/>
          <a:p>
            <a:pPr lvl="0" algn="ctr"/>
            <a:r>
              <a:rPr lang="es-CO" sz="2000" b="1">
                <a:latin typeface="Arial Black" panose="020B0A04020102020204" pitchFamily="34" charset="0"/>
              </a:rPr>
              <a:t>La FAVI </a:t>
            </a:r>
            <a:r>
              <a:rPr lang="es-CO" sz="2000" b="1" dirty="0">
                <a:latin typeface="Arial Black" panose="020B0A04020102020204" pitchFamily="34" charset="0"/>
              </a:rPr>
              <a:t>está presente en varios países de América; y, el mundo</a:t>
            </a:r>
            <a:endParaRPr lang="es-EC" sz="2000" b="1" dirty="0">
              <a:latin typeface="Arial Black" panose="020B0A04020102020204" pitchFamily="34" charset="0"/>
            </a:endParaRPr>
          </a:p>
        </p:txBody>
      </p:sp>
    </p:spTree>
    <p:extLst>
      <p:ext uri="{BB962C8B-B14F-4D97-AF65-F5344CB8AC3E}">
        <p14:creationId xmlns:p14="http://schemas.microsoft.com/office/powerpoint/2010/main" val="367364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2048"/>
            <a:ext cx="9142758" cy="523220"/>
          </a:xfrm>
          <a:prstGeom prst="rect">
            <a:avLst/>
          </a:prstGeom>
          <a:solidFill>
            <a:srgbClr val="00B0F0"/>
          </a:solidFill>
          <a:ln w="57150">
            <a:solidFill>
              <a:schemeClr val="tx1"/>
            </a:solidFill>
          </a:ln>
        </p:spPr>
        <p:txBody>
          <a:bodyPr wrap="square">
            <a:spAutoFit/>
          </a:bodyPr>
          <a:lstStyle/>
          <a:p>
            <a:pPr algn="ctr"/>
            <a:r>
              <a:rPr lang="es-EC" sz="2800" b="1" dirty="0">
                <a:latin typeface="Arial Black" panose="020B0A04020102020204" pitchFamily="34" charset="0"/>
              </a:rPr>
              <a:t>Necesidades no satisfechas de la comunidad</a:t>
            </a:r>
            <a:endParaRPr lang="es-EC" sz="2800" dirty="0">
              <a:latin typeface="Arial Black" panose="020B0A04020102020204" pitchFamily="34" charset="0"/>
            </a:endParaRPr>
          </a:p>
        </p:txBody>
      </p:sp>
      <p:sp>
        <p:nvSpPr>
          <p:cNvPr id="7" name="6 Rectángulo"/>
          <p:cNvSpPr/>
          <p:nvPr/>
        </p:nvSpPr>
        <p:spPr>
          <a:xfrm>
            <a:off x="-78021" y="6309320"/>
            <a:ext cx="3279517" cy="2308324"/>
          </a:xfrm>
          <a:prstGeom prst="rect">
            <a:avLst/>
          </a:prstGeom>
        </p:spPr>
        <p:txBody>
          <a:bodyPr wrap="square">
            <a:spAutoFit/>
          </a:bodyPr>
          <a:lstStyle/>
          <a:p>
            <a:pPr algn="ctr"/>
            <a:r>
              <a:rPr lang="es-CO" sz="2400" b="1" dirty="0">
                <a:solidFill>
                  <a:schemeClr val="bg1"/>
                </a:solidFill>
              </a:rPr>
              <a:t>Tratar a todas las personas de igual manera, sin favoritismos ni actitudes sobre-protectoras</a:t>
            </a:r>
            <a:endParaRPr lang="es-EC" sz="2400" b="1" dirty="0">
              <a:solidFill>
                <a:schemeClr val="bg1"/>
              </a:solidFil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225" y="555268"/>
            <a:ext cx="2594921" cy="4613193"/>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6" y="563498"/>
            <a:ext cx="4474211" cy="2516744"/>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6" y="3089792"/>
            <a:ext cx="3759963" cy="2114979"/>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1298" y="563498"/>
            <a:ext cx="2384565" cy="2668045"/>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52036" y="3089792"/>
            <a:ext cx="4236190" cy="2513475"/>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08078" y="4781549"/>
            <a:ext cx="2834680" cy="2076451"/>
          </a:xfrm>
          <a:prstGeom prst="rect">
            <a:avLst/>
          </a:prstGeom>
        </p:spPr>
      </p:pic>
      <p:pic>
        <p:nvPicPr>
          <p:cNvPr id="13" name="Imagen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52035" y="4798620"/>
            <a:ext cx="3915655" cy="2042308"/>
          </a:xfrm>
          <a:prstGeom prst="rect">
            <a:avLst/>
          </a:prstGeom>
        </p:spPr>
      </p:pic>
      <p:pic>
        <p:nvPicPr>
          <p:cNvPr id="14" name="Imagen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436" y="4292178"/>
            <a:ext cx="2345083" cy="2548750"/>
          </a:xfrm>
          <a:prstGeom prst="rect">
            <a:avLst/>
          </a:prstGeom>
        </p:spPr>
      </p:pic>
    </p:spTree>
    <p:extLst>
      <p:ext uri="{BB962C8B-B14F-4D97-AF65-F5344CB8AC3E}">
        <p14:creationId xmlns:p14="http://schemas.microsoft.com/office/powerpoint/2010/main" val="4179838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266</Words>
  <Application>Microsoft Office PowerPoint</Application>
  <PresentationFormat>Presentación en pantalla (4:3)</PresentationFormat>
  <Paragraphs>19</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Aharoni</vt:lpstr>
      <vt:lpstr>Arial</vt:lpstr>
      <vt:lpstr>Arial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65</cp:revision>
  <dcterms:created xsi:type="dcterms:W3CDTF">2016-12-05T16:52:17Z</dcterms:created>
  <dcterms:modified xsi:type="dcterms:W3CDTF">2021-09-14T01:49:42Z</dcterms:modified>
</cp:coreProperties>
</file>