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73" r:id="rId8"/>
    <p:sldId id="270" r:id="rId9"/>
    <p:sldId id="261" r:id="rId10"/>
    <p:sldId id="274" r:id="rId11"/>
    <p:sldId id="262" r:id="rId12"/>
    <p:sldId id="268" r:id="rId13"/>
    <p:sldId id="269" r:id="rId14"/>
    <p:sldId id="265" r:id="rId15"/>
    <p:sldId id="271" r:id="rId16"/>
    <p:sldId id="266" r:id="rId17"/>
    <p:sldId id="267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9900"/>
    <a:srgbClr val="800000"/>
    <a:srgbClr val="E907E9"/>
    <a:srgbClr val="FF00FF"/>
    <a:srgbClr val="00CC00"/>
    <a:srgbClr val="FA12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89011" autoAdjust="0"/>
  </p:normalViewPr>
  <p:slideViewPr>
    <p:cSldViewPr>
      <p:cViewPr varScale="1">
        <p:scale>
          <a:sx n="74" d="100"/>
          <a:sy n="74" d="100"/>
        </p:scale>
        <p:origin x="129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F2EDE-4F90-441D-8A0C-66080E1A2D2C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205C4-C7CE-4A6E-B797-390C198A979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98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b="0" baseline="0" dirty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2689512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BEC73-49AA-45BC-B16C-50B32D0D6D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2040C-D3B1-42F1-A452-9128C48DC3A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4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5576" y="5013176"/>
            <a:ext cx="7249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latin typeface="Gill Sans MT Condensed"/>
              </a:rPr>
              <a:t>La fuerza salvífica de los pobres nuestros amos y señores.</a:t>
            </a:r>
            <a:endParaRPr lang="fr-FR" sz="4000" b="1" i="0" dirty="0">
              <a:latin typeface="Gill Sans MT Condensed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43F6B54A-3D43-7D47-B1A3-6BB1EF52EC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74650"/>
            <a:ext cx="6696744" cy="479968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6177" y="5490958"/>
            <a:ext cx="2808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EJE III</a:t>
            </a:r>
          </a:p>
          <a:p>
            <a:endParaRPr lang="es-MX" sz="2800" dirty="0"/>
          </a:p>
          <a:p>
            <a:r>
              <a:rPr lang="es-MX" sz="2800" dirty="0" smtClean="0"/>
              <a:t>TEMA 09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1192036022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11560" y="18864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C" sz="2000" b="1" dirty="0">
                <a:solidFill>
                  <a:schemeClr val="bg1"/>
                </a:solidFill>
              </a:rPr>
              <a:t>San Vicente de Paúl habló así a sus hijos e hijas: “¡cuánta verdad es esto! Servís a Jesucristo en la persona de los pobres. Y esto es tan verdad como que estamos aquí. Un vicentino irá diez veces cada día a ver a los pobres y diez veces cada día encontrará en ellos a Dios”.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355976" y="429309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C" b="1" dirty="0">
                <a:solidFill>
                  <a:schemeClr val="bg1"/>
                </a:solidFill>
              </a:rPr>
              <a:t>San Vicente, decía: “Id a ver a los pobres migrantes sin techo ni comida, y en ellos encontraréis a Dios y en cada una de las pobrezas donde un miembro de la FAVIE realiza su misión  de evangelización y de ejercer la caridad a través de un servicio corporal y espiritual”.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344" y="2564904"/>
            <a:ext cx="2466528" cy="3967093"/>
          </a:xfrm>
          <a:prstGeom prst="teardrop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692696"/>
            <a:ext cx="2059965" cy="3135221"/>
          </a:xfrm>
          <a:prstGeom prst="snip1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96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10000">
        <p15:prstTrans prst="wind"/>
      </p:transition>
    </mc:Choice>
    <mc:Fallback xmlns="">
      <p:transition spd="slow" advClick="0" advTm="1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4320" y="-617512"/>
            <a:ext cx="10359971" cy="74755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8602" y="187781"/>
            <a:ext cx="481950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Gill Sans MT" panose="020B0502020104020203" pitchFamily="34" charset="0"/>
              </a:rPr>
              <a:t>« </a:t>
            </a:r>
            <a:r>
              <a:rPr lang="es-E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Así pues, hermanos míos, vayamos y ocupémonos con un amor nuevo en el servicio de los pobres, y busquemos incluso a los más pobres </a:t>
            </a:r>
            <a:br>
              <a:rPr lang="es-ES" sz="28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s-E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y abandonados </a:t>
            </a:r>
            <a:r>
              <a:rPr lang="fr-FR" sz="2800" dirty="0">
                <a:solidFill>
                  <a:schemeClr val="bg1"/>
                </a:solidFill>
                <a:latin typeface="Gill Sans MT" panose="020B0502020104020203" pitchFamily="34" charset="0"/>
              </a:rPr>
              <a:t>» </a:t>
            </a:r>
          </a:p>
          <a:p>
            <a:pPr algn="r"/>
            <a:r>
              <a:rPr lang="fr-FR" sz="2800" dirty="0">
                <a:solidFill>
                  <a:schemeClr val="bg1"/>
                </a:solidFill>
                <a:latin typeface="Gill Sans MT" panose="020B0502020104020203" pitchFamily="34" charset="0"/>
              </a:rPr>
              <a:t>San Vicente</a:t>
            </a:r>
          </a:p>
        </p:txBody>
      </p:sp>
    </p:spTree>
    <p:extLst>
      <p:ext uri="{BB962C8B-B14F-4D97-AF65-F5344CB8AC3E}">
        <p14:creationId xmlns:p14="http://schemas.microsoft.com/office/powerpoint/2010/main" val="362996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prism isContent="1" isInverted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1023" y="-58408"/>
            <a:ext cx="10371879" cy="69076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00400" y="434171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El corazón de Dios tiene un sitio preferencial para los pobres, </a:t>
            </a:r>
            <a:endParaRPr lang="fr-FR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20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pan dir="u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-5409"/>
            <a:ext cx="5147556" cy="6863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43508" y="199583"/>
            <a:ext cx="403244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« Si él está enfermo, yo lo estoy también, si está encarcelado yo lo estoy también; si tiene grilletes en los pies, yo los tengo con él » </a:t>
            </a:r>
            <a:br>
              <a:rPr lang="es-ES" sz="3200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</a:br>
            <a:r>
              <a:rPr lang="fr-FR" sz="3000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San Vicente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677059"/>
            <a:ext cx="3816424" cy="25417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018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142132"/>
            <a:ext cx="9864343" cy="70001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643" y="620688"/>
            <a:ext cx="338424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« Al nacer </a:t>
            </a:r>
            <a:br>
              <a:rPr lang="es-ES" sz="28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s-E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en la pobreza</a:t>
            </a:r>
          </a:p>
          <a:p>
            <a:r>
              <a:rPr lang="es-E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y abandono </a:t>
            </a:r>
            <a:br>
              <a:rPr lang="es-ES" sz="28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s-E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Nuestro Señor </a:t>
            </a:r>
            <a:br>
              <a:rPr lang="es-ES" sz="28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s-E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me enseña </a:t>
            </a:r>
            <a:br>
              <a:rPr lang="es-ES" sz="28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s-E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la pureza </a:t>
            </a:r>
            <a:br>
              <a:rPr lang="es-ES" sz="2800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s-E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de su amor”</a:t>
            </a:r>
          </a:p>
          <a:p>
            <a:r>
              <a:rPr lang="es-E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Santa Luisa</a:t>
            </a:r>
            <a:endParaRPr lang="fr-FR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495" y="3958409"/>
            <a:ext cx="1704121" cy="2678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5554851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539552"/>
            <a:ext cx="9182744" cy="13825963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90972" y="4293096"/>
            <a:ext cx="6400800" cy="622920"/>
          </a:xfrm>
        </p:spPr>
        <p:txBody>
          <a:bodyPr>
            <a:normAutofit/>
          </a:bodyPr>
          <a:lstStyle/>
          <a:p>
            <a:r>
              <a:rPr lang="es-ES" sz="3000" dirty="0">
                <a:solidFill>
                  <a:srgbClr val="FF0000"/>
                </a:solidFill>
                <a:latin typeface="Gill Sans MT" panose="020B0502020104020203" pitchFamily="34" charset="0"/>
              </a:rPr>
              <a:t>Ellos tienen mucho </a:t>
            </a:r>
            <a:r>
              <a:rPr lang="es-ES" sz="3000" dirty="0">
                <a:solidFill>
                  <a:schemeClr val="bg1"/>
                </a:solidFill>
                <a:latin typeface="Gill Sans MT" panose="020B0502020104020203" pitchFamily="34" charset="0"/>
              </a:rPr>
              <a:t>que enseñarnos</a:t>
            </a:r>
            <a:r>
              <a:rPr lang="fr-FR" dirty="0">
                <a:solidFill>
                  <a:schemeClr val="bg1"/>
                </a:solidFill>
                <a:latin typeface="Gill Sans MT" panose="020B05020201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903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doors dir="ver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955" y="0"/>
            <a:ext cx="12373746" cy="69602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79912" y="458112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  <a:latin typeface="Gill Sans MT" panose="020B0502020104020203" pitchFamily="34" charset="0"/>
              </a:rPr>
              <a:t>Es necesario que todos nos dejemos</a:t>
            </a:r>
          </a:p>
          <a:p>
            <a:r>
              <a:rPr lang="es-ES" sz="3200" dirty="0">
                <a:solidFill>
                  <a:schemeClr val="bg1"/>
                </a:solidFill>
                <a:latin typeface="Gill Sans MT" panose="020B0502020104020203" pitchFamily="34" charset="0"/>
              </a:rPr>
              <a:t>evangelizar por ellos.</a:t>
            </a:r>
          </a:p>
        </p:txBody>
      </p:sp>
    </p:spTree>
    <p:extLst>
      <p:ext uri="{BB962C8B-B14F-4D97-AF65-F5344CB8AC3E}">
        <p14:creationId xmlns:p14="http://schemas.microsoft.com/office/powerpoint/2010/main" val="213172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:pull/>
      </p:transition>
    </mc:Choice>
    <mc:Fallback xmlns="">
      <p:transition spd="slow" advClick="0" advTm="10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035924" y="1941908"/>
            <a:ext cx="51845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dirty="0"/>
              <a:t>Cada una de las Ramas  tenemos como misión reunirnos  en fraternidad a la luz de las enseñanzas del Evangelio y del Carisma Vicentino para realizar el  apostolado en el Servicio de los Pobres; como  buenos samaritanos para socorrer a los heridos que encontramos en el camino de la vida.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11296"/>
            <a:ext cx="2088232" cy="17430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1130" y="4999615"/>
            <a:ext cx="2170332" cy="152572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60232" y="111296"/>
            <a:ext cx="1942480" cy="187754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234" y="4974837"/>
            <a:ext cx="2186835" cy="164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8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switch dir="r"/>
      </p:transition>
    </mc:Choice>
    <mc:Fallback xmlns="">
      <p:transition spd="slow" advClick="0" advTm="10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052736"/>
            <a:ext cx="878497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8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switch dir="r"/>
      </p:transition>
    </mc:Choice>
    <mc:Fallback xmlns="">
      <p:transition spd="slow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3568" y="404664"/>
            <a:ext cx="81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tx2"/>
                </a:solidFill>
                <a:latin typeface="Gill Sans MT" panose="020B0502020104020203" pitchFamily="34" charset="0"/>
              </a:rPr>
              <a:t>CAUSAS DE LA POBREZA</a:t>
            </a:r>
            <a:endParaRPr lang="fr-FR" sz="28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95536" y="1124744"/>
            <a:ext cx="47525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3000" dirty="0"/>
              <a:t>El desarrollo de los países es desigual y la brecha entre unos y otros cada día se incrementa. Los países desarrollados crecen en tecnología que les permiten vivir con una mejor calidad de vida, mientras que los pobres, carecen de ingresos, </a:t>
            </a:r>
          </a:p>
          <a:p>
            <a:pPr algn="just"/>
            <a:r>
              <a:rPr lang="es-EC" sz="3000" dirty="0"/>
              <a:t>la pobreza es la </a:t>
            </a:r>
          </a:p>
          <a:p>
            <a:pPr algn="just"/>
            <a:r>
              <a:rPr lang="es-EC" sz="3000" dirty="0"/>
              <a:t>la mala distribución de los recursos.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1111525"/>
            <a:ext cx="2914650" cy="1956224"/>
          </a:xfrm>
          <a:prstGeom prst="dodecagon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2162" y="3789040"/>
            <a:ext cx="3234565" cy="2592288"/>
          </a:xfrm>
          <a:prstGeom prst="teardrop">
            <a:avLst/>
          </a:prstGeom>
        </p:spPr>
      </p:pic>
    </p:spTree>
    <p:extLst>
      <p:ext uri="{BB962C8B-B14F-4D97-AF65-F5344CB8AC3E}">
        <p14:creationId xmlns:p14="http://schemas.microsoft.com/office/powerpoint/2010/main" val="258031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doors dir="ver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436096" y="3769200"/>
            <a:ext cx="3419872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b="1" dirty="0"/>
              <a:t>SECTOR EXCLUIDO: </a:t>
            </a:r>
            <a:r>
              <a:rPr lang="es-EC" dirty="0"/>
              <a:t>personas que están fuera de la fuerza laboral sin esperanzas  por falta de capacitación o por su edad. Familias empobrecidas con un nivel social y familiar deteriorada. Empleados  informales   con ingresos insuficientes para acceder a  una buena calidad de vida  y educación.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627784" y="2420888"/>
            <a:ext cx="4051161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b="1" dirty="0"/>
              <a:t>SECTOR INTEGRADO</a:t>
            </a:r>
            <a:r>
              <a:rPr lang="es-EC" dirty="0"/>
              <a:t>: personas que se lucran del sistema, trabajo bien remunerado, acceso a la educación y  salud,   gozan de un buen nivel de vida.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51520" y="3737157"/>
            <a:ext cx="3456384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b="1" dirty="0"/>
              <a:t>SECTOR AMENAZADO:  </a:t>
            </a:r>
            <a:r>
              <a:rPr lang="es-EC" dirty="0"/>
              <a:t>clase media,   tienen contratos de trabajo a término fijo, regulares, niveles salariales, cuyos hijos a pesar de recibir una buena educación no encuentran trabajo y están en riesgo de quedar cesantes permanentemente, familias  que no alcanzan a desarrollar su proyecto de vida.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3354" y="753865"/>
            <a:ext cx="2096081" cy="1102133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Rectángulo 8"/>
          <p:cNvSpPr/>
          <p:nvPr/>
        </p:nvSpPr>
        <p:spPr>
          <a:xfrm>
            <a:off x="1392507" y="237513"/>
            <a:ext cx="7097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solidFill>
                  <a:srgbClr val="1F497D"/>
                </a:solidFill>
                <a:latin typeface="Gill Sans MT" panose="020B0502020104020203" pitchFamily="34" charset="0"/>
              </a:rPr>
              <a:t>SECTORES DE LA SOCIEDAD ACTUAL</a:t>
            </a:r>
            <a:endParaRPr lang="es-EC" dirty="0"/>
          </a:p>
        </p:txBody>
      </p:sp>
      <p:sp>
        <p:nvSpPr>
          <p:cNvPr id="11" name="Flecha arriba 10"/>
          <p:cNvSpPr/>
          <p:nvPr/>
        </p:nvSpPr>
        <p:spPr>
          <a:xfrm>
            <a:off x="4499992" y="1979711"/>
            <a:ext cx="481822" cy="325237"/>
          </a:xfrm>
          <a:prstGeom prst="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241" y="1093883"/>
            <a:ext cx="1746895" cy="1524231"/>
          </a:xfrm>
          <a:prstGeom prst="ellipse">
            <a:avLst/>
          </a:prstGeom>
          <a:ln w="28575">
            <a:solidFill>
              <a:srgbClr val="00FF00"/>
            </a:solidFill>
          </a:ln>
        </p:spPr>
      </p:pic>
      <p:sp>
        <p:nvSpPr>
          <p:cNvPr id="13" name="Flecha arriba 12"/>
          <p:cNvSpPr/>
          <p:nvPr/>
        </p:nvSpPr>
        <p:spPr>
          <a:xfrm>
            <a:off x="1151596" y="2951264"/>
            <a:ext cx="481822" cy="538469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Flecha arriba 13"/>
          <p:cNvSpPr/>
          <p:nvPr/>
        </p:nvSpPr>
        <p:spPr>
          <a:xfrm>
            <a:off x="7812360" y="3033591"/>
            <a:ext cx="481822" cy="587626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8240" y="1392841"/>
            <a:ext cx="1853168" cy="1388087"/>
          </a:xfrm>
          <a:prstGeom prst="can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01687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1600" y="585718"/>
            <a:ext cx="4208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« a aquellos que no tienen</a:t>
            </a:r>
            <a:endParaRPr lang="fr-FR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627784" y="328958"/>
            <a:ext cx="3854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solidFill>
                  <a:srgbClr val="1F497D"/>
                </a:solidFill>
                <a:latin typeface="Gill Sans MT" panose="020B0502020104020203" pitchFamily="34" charset="0"/>
              </a:rPr>
              <a:t>NUEVAS POBREZAS</a:t>
            </a:r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827584" y="924272"/>
            <a:ext cx="2917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Aharoni" panose="02010803020104030203" pitchFamily="2" charset="-79"/>
                <a:cs typeface="Aharoni" panose="02010803020104030203" pitchFamily="2" charset="-79"/>
              </a:rPr>
              <a:t>PERSONAS SIN TRABAJO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450593" y="9237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C" dirty="0">
                <a:latin typeface="Aharoni" panose="02010803020104030203" pitchFamily="2" charset="-79"/>
                <a:cs typeface="Aharoni" panose="02010803020104030203" pitchFamily="2" charset="-79"/>
              </a:rPr>
              <a:t>MIGRACIÓN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670932" y="2927132"/>
            <a:ext cx="2840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haroni" panose="02010803020104030203" pitchFamily="2" charset="-79"/>
                <a:cs typeface="Aharoni" panose="02010803020104030203" pitchFamily="2" charset="-79"/>
              </a:rPr>
              <a:t>NUEVAS DEPENDENCIAS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489304" y="6116317"/>
            <a:ext cx="4767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haroni" panose="02010803020104030203" pitchFamily="2" charset="-79"/>
                <a:cs typeface="Aharoni" panose="02010803020104030203" pitchFamily="2" charset="-79"/>
              </a:rPr>
              <a:t>ABANDONO DE LOS ADULTOS MAYORES.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323528" y="4829848"/>
            <a:ext cx="4326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haroni" panose="02010803020104030203" pitchFamily="2" charset="-79"/>
                <a:cs typeface="Aharoni" panose="02010803020104030203" pitchFamily="2" charset="-79"/>
              </a:rPr>
              <a:t>DESPLAZAMIENTO POR LA VIOLENCIA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5580112" y="2441406"/>
            <a:ext cx="20056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dirty="0">
                <a:latin typeface="Aharoni" panose="02010803020104030203" pitchFamily="2" charset="-79"/>
                <a:cs typeface="Aharoni" panose="02010803020104030203" pitchFamily="2" charset="-79"/>
              </a:rPr>
              <a:t>POBRES </a:t>
            </a:r>
          </a:p>
          <a:p>
            <a:pPr algn="ctr"/>
            <a:r>
              <a:rPr lang="es-EC" dirty="0">
                <a:latin typeface="Aharoni" panose="02010803020104030203" pitchFamily="2" charset="-79"/>
                <a:cs typeface="Aharoni" panose="02010803020104030203" pitchFamily="2" charset="-79"/>
              </a:rPr>
              <a:t>VERGONZANTES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729" y="1318453"/>
            <a:ext cx="1149248" cy="1466879"/>
          </a:xfrm>
          <a:prstGeom prst="foldedCorner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551" y="3481617"/>
            <a:ext cx="2081534" cy="1091952"/>
          </a:xfrm>
          <a:prstGeom prst="hear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4985005"/>
            <a:ext cx="1902040" cy="1066998"/>
          </a:xfrm>
          <a:prstGeom prst="cloud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729" y="5224178"/>
            <a:ext cx="1843723" cy="1381013"/>
          </a:xfrm>
          <a:prstGeom prst="round2DiagRect">
            <a:avLst/>
          </a:prstGeom>
        </p:spPr>
      </p:pic>
      <p:pic>
        <p:nvPicPr>
          <p:cNvPr id="1026" name="Picture 2" descr="Resultado de imagen para pobres vergonzantes en la actualidad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1456" y="3083065"/>
            <a:ext cx="1458982" cy="1404452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9773" y="890946"/>
            <a:ext cx="2062123" cy="1160946"/>
          </a:xfrm>
          <a:prstGeom prst="teardrop">
            <a:avLst/>
          </a:prstGeom>
        </p:spPr>
      </p:pic>
      <p:sp>
        <p:nvSpPr>
          <p:cNvPr id="21" name="Flecha doblada hacia arriba 20"/>
          <p:cNvSpPr/>
          <p:nvPr/>
        </p:nvSpPr>
        <p:spPr>
          <a:xfrm rot="5237709" flipH="1">
            <a:off x="5489471" y="5299633"/>
            <a:ext cx="660609" cy="58512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Flecha doblada hacia arriba 21"/>
          <p:cNvSpPr/>
          <p:nvPr/>
        </p:nvSpPr>
        <p:spPr>
          <a:xfrm rot="5400000">
            <a:off x="525944" y="5445892"/>
            <a:ext cx="878569" cy="667251"/>
          </a:xfrm>
          <a:prstGeom prst="bentUpArrow">
            <a:avLst>
              <a:gd name="adj1" fmla="val 2437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Flecha doblada 19"/>
          <p:cNvSpPr/>
          <p:nvPr/>
        </p:nvSpPr>
        <p:spPr>
          <a:xfrm rot="10800000">
            <a:off x="2860597" y="1296139"/>
            <a:ext cx="499855" cy="86430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4" name="Flecha doblada hacia arriba 23"/>
          <p:cNvSpPr/>
          <p:nvPr/>
        </p:nvSpPr>
        <p:spPr>
          <a:xfrm rot="2501742">
            <a:off x="5124393" y="1345020"/>
            <a:ext cx="1042636" cy="53164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Flecha curvada hacia la derecha 25"/>
          <p:cNvSpPr/>
          <p:nvPr/>
        </p:nvSpPr>
        <p:spPr>
          <a:xfrm>
            <a:off x="827584" y="3296464"/>
            <a:ext cx="471270" cy="92462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7" name="Flecha curvada hacia la izquierda 26"/>
          <p:cNvSpPr/>
          <p:nvPr/>
        </p:nvSpPr>
        <p:spPr>
          <a:xfrm>
            <a:off x="7428269" y="3268116"/>
            <a:ext cx="646107" cy="86053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98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rippl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07704" y="188640"/>
            <a:ext cx="57232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solidFill>
                  <a:srgbClr val="1F497D"/>
                </a:solidFill>
                <a:latin typeface="Gill Sans MT" panose="020B0502020104020203" pitchFamily="34" charset="0"/>
              </a:rPr>
              <a:t>¿POR QUÉ SERVIR AL POBRE?</a:t>
            </a:r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5724128" y="2496299"/>
            <a:ext cx="31588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/>
              <a:t>Jesús se identifica cuando  dice: “En verdad os digo que cuanto hicisteis a uno de estos hermanos míos más pequeños, a mí me lo hicisteis” (Mt 25,40).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52295" y="415490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C" dirty="0"/>
              <a:t>La Iglesia a través de las Encíclicas Sociales invita a la atención al necesitado:  ejercer la caridad, practicar el amor hacia viudas y los huérfanos, presos,  enfermos y los necesitados de todo tipo, pertenece a su esencia tanto como el servicio de los Sacramentos y el anuncio del Evangelio.” (Dios es Amor. Benedicto XVI).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627784" y="736227"/>
            <a:ext cx="36004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/>
              <a:t>DESDE NUESTRA FE</a:t>
            </a:r>
            <a:endParaRPr lang="es-EC" dirty="0"/>
          </a:p>
          <a:p>
            <a:pPr algn="ctr"/>
            <a:endParaRPr lang="es-EC" sz="1100" dirty="0"/>
          </a:p>
        </p:txBody>
      </p:sp>
      <p:sp>
        <p:nvSpPr>
          <p:cNvPr id="12" name="Rectángulo 11"/>
          <p:cNvSpPr/>
          <p:nvPr/>
        </p:nvSpPr>
        <p:spPr>
          <a:xfrm>
            <a:off x="539835" y="136167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C" dirty="0"/>
              <a:t>A lo largo del A. T  Dios se reveló como el protector de los pobres. </a:t>
            </a:r>
          </a:p>
          <a:p>
            <a:pPr algn="just"/>
            <a:endParaRPr lang="es-EC" dirty="0"/>
          </a:p>
          <a:p>
            <a:pPr algn="just"/>
            <a:r>
              <a:rPr lang="es-EC" dirty="0"/>
              <a:t>En el N.T: Jesús anuncia la llegada de la Buena Nueva, escoge a los pobres para recibirla: </a:t>
            </a:r>
          </a:p>
          <a:p>
            <a:pPr algn="just"/>
            <a:r>
              <a:rPr lang="es-EC" dirty="0"/>
              <a:t>“El Espíritu del Señor está sobre mí y me ha ungido para dar una Buena Noticia a los pobres” (</a:t>
            </a:r>
            <a:r>
              <a:rPr lang="es-EC" dirty="0" err="1"/>
              <a:t>Lc</a:t>
            </a:r>
            <a:r>
              <a:rPr lang="es-EC" dirty="0"/>
              <a:t>. 4,18).</a:t>
            </a:r>
          </a:p>
          <a:p>
            <a:pPr algn="just"/>
            <a:endParaRPr lang="es-EC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530350"/>
            <a:ext cx="2203027" cy="168392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92602" y="736227"/>
            <a:ext cx="1811071" cy="169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9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gallery dir="l"/>
      </p:transition>
    </mc:Choice>
    <mc:Fallback xmlns="">
      <p:transition spd="slow" advClick="0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544" y="260648"/>
            <a:ext cx="4810242" cy="6349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496045" y="476672"/>
            <a:ext cx="36404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chemeClr val="accent6"/>
                </a:solidFill>
                <a:latin typeface="Gill Sans MT" panose="020B0502020104020203" pitchFamily="34" charset="0"/>
              </a:rPr>
              <a:t>con ellos se identificó:</a:t>
            </a:r>
          </a:p>
          <a:p>
            <a:r>
              <a:rPr lang="es-ES" sz="3200" dirty="0">
                <a:solidFill>
                  <a:schemeClr val="accent6"/>
                </a:solidFill>
                <a:latin typeface="Gill Sans MT" panose="020B0502020104020203" pitchFamily="34" charset="0"/>
              </a:rPr>
              <a:t> « Porque tuve hambre y me disteis de comer ».</a:t>
            </a:r>
            <a:endParaRPr lang="fr-FR" sz="3000" dirty="0">
              <a:solidFill>
                <a:schemeClr val="accent6"/>
              </a:solidFill>
              <a:latin typeface="Gill Sans MT" panose="020B0502020104020203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3501008"/>
            <a:ext cx="4623906" cy="2674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361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0" y="0"/>
            <a:ext cx="11430000" cy="81629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0" y="409332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- « tanto que hasta Él mismo se hizo pobre » (2 Co 8,9).</a:t>
            </a:r>
            <a:endParaRPr lang="fr-FR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35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flip dir="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7" y="-819472"/>
            <a:ext cx="9352592" cy="7480247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7663" y="260648"/>
            <a:ext cx="6400800" cy="1752600"/>
          </a:xfrm>
        </p:spPr>
        <p:txBody>
          <a:bodyPr>
            <a:normAutofit/>
          </a:bodyPr>
          <a:lstStyle/>
          <a:p>
            <a:r>
              <a:rPr lang="es-ES" sz="3000" dirty="0">
                <a:solidFill>
                  <a:schemeClr val="bg1"/>
                </a:solidFill>
                <a:latin typeface="Gill Sans MT" panose="020B0502020104020203" pitchFamily="34" charset="0"/>
              </a:rPr>
              <a:t>« Los Vicentinos sirven a los pobres que no tienen a nadie para asistirlos »</a:t>
            </a:r>
            <a:endParaRPr lang="fr-FR" sz="3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59637" y="3605860"/>
            <a:ext cx="1977653" cy="3252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oneTexte 5"/>
          <p:cNvSpPr txBox="1"/>
          <p:nvPr/>
        </p:nvSpPr>
        <p:spPr>
          <a:xfrm>
            <a:off x="6911752" y="5517232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  <a:r>
              <a:rPr lang="fr-FR" sz="2800" dirty="0">
                <a:solidFill>
                  <a:schemeClr val="bg1"/>
                </a:solidFill>
                <a:latin typeface="Gill Sans MT" panose="020B0502020104020203" pitchFamily="34" charset="0"/>
              </a:rPr>
              <a:t>San Vicente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30752" y="4573743"/>
            <a:ext cx="62288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dirty="0">
                <a:solidFill>
                  <a:srgbClr val="00FF00"/>
                </a:solidFill>
              </a:rPr>
              <a:t>¡Servir al pobre es servir a Dios! </a:t>
            </a:r>
          </a:p>
        </p:txBody>
      </p:sp>
    </p:spTree>
    <p:extLst>
      <p:ext uri="{BB962C8B-B14F-4D97-AF65-F5344CB8AC3E}">
        <p14:creationId xmlns:p14="http://schemas.microsoft.com/office/powerpoint/2010/main" val="320528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:wipe/>
      </p:transition>
    </mc:Choice>
    <mc:Fallback xmlns="">
      <p:transition spd="slow" advClick="0" advTm="1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349" y="116632"/>
            <a:ext cx="4762500" cy="2886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2865437"/>
            <a:ext cx="5862811" cy="39085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5439167" y="1412776"/>
            <a:ext cx="30963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Gill Sans MT" panose="020B0502020104020203" pitchFamily="34" charset="0"/>
              </a:rPr>
              <a:t>Por eso quiero</a:t>
            </a:r>
            <a:endParaRPr lang="fr-FR" sz="3000" dirty="0">
              <a:solidFill>
                <a:schemeClr val="accent6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42577" y="3918846"/>
            <a:ext cx="21960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>
                <a:solidFill>
                  <a:schemeClr val="accent6">
                    <a:lumMod val="50000"/>
                  </a:schemeClr>
                </a:solidFill>
                <a:latin typeface="Gill Sans MT" panose="020B0502020104020203" pitchFamily="34" charset="0"/>
              </a:rPr>
              <a:t>una Iglesia pobre para los pobres. </a:t>
            </a:r>
          </a:p>
        </p:txBody>
      </p:sp>
    </p:spTree>
    <p:extLst>
      <p:ext uri="{BB962C8B-B14F-4D97-AF65-F5344CB8AC3E}">
        <p14:creationId xmlns:p14="http://schemas.microsoft.com/office/powerpoint/2010/main" val="324746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drap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rberg_PictureFadesIn_TP10188139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72ECA97-3E68-421D-9EF2-F255CD8DFD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1507_fuerza_salvifica_de_los_pobres_ES</Template>
  <TotalTime>123</TotalTime>
  <Words>722</Words>
  <Application>Microsoft Office PowerPoint</Application>
  <PresentationFormat>Presentación en pantalla (4:3)</PresentationFormat>
  <Paragraphs>50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Aharoni</vt:lpstr>
      <vt:lpstr>Arial</vt:lpstr>
      <vt:lpstr>Calibri</vt:lpstr>
      <vt:lpstr>Gill Sans MT</vt:lpstr>
      <vt:lpstr>Gill Sans MT Condensed</vt:lpstr>
      <vt:lpstr>Terberg_PictureFadesIn_TP101881397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HP</cp:lastModifiedBy>
  <cp:revision>16</cp:revision>
  <dcterms:created xsi:type="dcterms:W3CDTF">2018-02-05T03:15:45Z</dcterms:created>
  <dcterms:modified xsi:type="dcterms:W3CDTF">2021-09-20T03:57:49Z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8859290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D6.2.8</vt:lpwstr>
  </property>
  <property fmtid="{D5CDD505-2E9C-101B-9397-08002B2CF9AE}" pid="5" name="_TemplateID">
    <vt:lpwstr>TC018814269991</vt:lpwstr>
  </property>
</Properties>
</file>