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sldIdLst>
    <p:sldId id="256" r:id="rId2"/>
    <p:sldId id="257" r:id="rId3"/>
    <p:sldId id="263" r:id="rId4"/>
    <p:sldId id="259" r:id="rId5"/>
    <p:sldId id="276" r:id="rId6"/>
    <p:sldId id="277" r:id="rId7"/>
    <p:sldId id="278" r:id="rId8"/>
    <p:sldId id="279" r:id="rId9"/>
    <p:sldId id="260" r:id="rId10"/>
    <p:sldId id="272" r:id="rId11"/>
    <p:sldId id="271" r:id="rId12"/>
    <p:sldId id="280" r:id="rId13"/>
    <p:sldId id="281" r:id="rId14"/>
    <p:sldId id="268" r:id="rId15"/>
    <p:sldId id="282" r:id="rId16"/>
    <p:sldId id="26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ISAEL PEREZ VE" initials="JMP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86307" autoAdjust="0"/>
  </p:normalViewPr>
  <p:slideViewPr>
    <p:cSldViewPr snapToGrid="0">
      <p:cViewPr varScale="1">
        <p:scale>
          <a:sx n="74" d="100"/>
          <a:sy n="74" d="100"/>
        </p:scale>
        <p:origin x="8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433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8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06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86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6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2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7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5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6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9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2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0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3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ciberiglesia.net/discipulos/07/envejece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54"/>
            <a:ext cx="12165317" cy="684888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383" y="4223237"/>
            <a:ext cx="2728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Para tender a la perfección, hay que       revestirse </a:t>
            </a:r>
          </a:p>
          <a:p>
            <a:pPr algn="ctr"/>
            <a:r>
              <a:rPr lang="es-EC" sz="2800" b="1" i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del espíritu de Jesucristo</a:t>
            </a:r>
            <a:endParaRPr lang="es-EC" sz="2800" dirty="0">
              <a:solidFill>
                <a:schemeClr val="accent5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56143" y="104180"/>
            <a:ext cx="4835857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EJE  I </a:t>
            </a:r>
          </a:p>
          <a:p>
            <a:pPr algn="ctr"/>
            <a:r>
              <a:rPr lang="es-ES" sz="3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FORMACIÓN HUMANA</a:t>
            </a:r>
          </a:p>
          <a:p>
            <a:pPr algn="ctr"/>
            <a:r>
              <a:rPr lang="es-ES" sz="3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TEMA 9</a:t>
            </a:r>
          </a:p>
          <a:p>
            <a:pPr algn="ctr"/>
            <a:endParaRPr lang="es-ES" sz="3600" b="1" dirty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s-ES" sz="3600" b="1" dirty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s-ES" sz="3600" b="1" dirty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CO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SOLEDAD Y ENVEJECIMIENTO</a:t>
            </a:r>
            <a:endParaRPr lang="es-E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367" y="0"/>
            <a:ext cx="4901132" cy="686158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466162" y="5321714"/>
            <a:ext cx="4615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 Black" panose="020B0A04020102020204" pitchFamily="34" charset="0"/>
              </a:rPr>
              <a:t>ANCIANIDAD, QUE ADVIENE CON LA EDAD</a:t>
            </a:r>
            <a:endParaRPr lang="es-EC" sz="2800" b="1" dirty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86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396" y="699075"/>
            <a:ext cx="3917604" cy="41812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075"/>
            <a:ext cx="5585373" cy="41890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41470" y="99765"/>
            <a:ext cx="100634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 Black" panose="020B0A04020102020204" pitchFamily="34" charset="0"/>
              </a:rPr>
              <a:t>EL SÍNDROME DE LA SOLEDAD</a:t>
            </a:r>
            <a:r>
              <a:rPr lang="es-CO" sz="3200" dirty="0">
                <a:latin typeface="Arial Black" panose="020B0A04020102020204" pitchFamily="34" charset="0"/>
              </a:rPr>
              <a:t> </a:t>
            </a:r>
            <a:endParaRPr lang="es-EC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4379" y="4888105"/>
            <a:ext cx="1188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Estado psicológico que sucede a consecuencia de pérdidas en el sistema o entorno social, disminución de la participación de las actividades como parte de la sociedad a la que pertenece y sensación de fracaso en su vida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895" y="699075"/>
            <a:ext cx="4189030" cy="41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2025"/>
            <a:ext cx="100328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FACTORES CAUSALES DE LA SOLEDAD</a:t>
            </a:r>
            <a:endParaRPr lang="es-EC" sz="36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7417" y="1427746"/>
            <a:ext cx="4176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En la vejez, se viven  experiencias muy duras que suponen una ruptura con la vida anterior, son vivencias que pueden tener graves consecuencias emocionales.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52" y="1171074"/>
            <a:ext cx="7822530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56" y="1089426"/>
            <a:ext cx="7674644" cy="576199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42025"/>
            <a:ext cx="1033616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FACTORES CAUSALES DE LA SOLEDAD, </a:t>
            </a:r>
          </a:p>
          <a:p>
            <a:r>
              <a:rPr lang="es-CO" sz="3600" b="1" i="1" dirty="0"/>
              <a:t>El Síndrome del nido vacío</a:t>
            </a:r>
            <a:endParaRPr lang="es-EC" sz="36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0661" y="2181725"/>
            <a:ext cx="4176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Abandono del hogar por parte de los hijos, los mismos que forman su hogar para iniciar una vida independiente.</a:t>
            </a:r>
            <a:endParaRPr lang="es-EC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9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2025"/>
            <a:ext cx="1033616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FACTORES CAUSALES DE LA SOLEDAD, </a:t>
            </a:r>
          </a:p>
          <a:p>
            <a:r>
              <a:rPr lang="es-CO" sz="3600" b="1" i="1" dirty="0"/>
              <a:t>Unas relaciones familiares pobres</a:t>
            </a:r>
            <a:endParaRPr lang="es-EC" sz="36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4638" y="1684130"/>
            <a:ext cx="41760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latin typeface="Arial Black" panose="020B0A04020102020204" pitchFamily="34" charset="0"/>
              </a:rPr>
              <a:t>Escasa o débil relación con los hijos percibida por los ancianos, tanto en cantidad como en intensidad y calidad de afecto</a:t>
            </a:r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</a:p>
          <a:p>
            <a:endParaRPr lang="es-CO" sz="28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Es más crítica cuando por alguna circunstancia la familia se distanció.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73" y="1342354"/>
            <a:ext cx="7897659" cy="55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8779"/>
            <a:ext cx="9019006" cy="57992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7650" y="180292"/>
            <a:ext cx="631095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sz="3200" b="1" i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LA MUERTE DEL CÓNYUGE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69109" y="733246"/>
            <a:ext cx="32228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Cuanto más unida esté la pareja, mayor será el impacto emocional de la muerte de uno de ellos sin que la presencia de otras personas alivie los sentimientos de soledad y tristeza.</a:t>
            </a:r>
            <a:endParaRPr lang="es-EC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3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8471"/>
            <a:ext cx="83429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sz="3200" b="1" i="1" dirty="0">
                <a:latin typeface="Arial Black" panose="020B0A04020102020204" pitchFamily="34" charset="0"/>
              </a:rPr>
              <a:t>LA SALIDA DEL MERCADO LABORAL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21053" y="1595021"/>
            <a:ext cx="41709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latin typeface="Arial Black" panose="020B0A04020102020204" pitchFamily="34" charset="0"/>
              </a:rPr>
              <a:t>La </a:t>
            </a:r>
            <a:r>
              <a:rPr lang="es-CO" sz="2800" i="1" dirty="0">
                <a:latin typeface="Arial Black" panose="020B0A04020102020204" pitchFamily="34" charset="0"/>
              </a:rPr>
              <a:t>pérdida de poder adquisitivo</a:t>
            </a:r>
            <a:r>
              <a:rPr lang="es-CO" sz="2800" dirty="0">
                <a:latin typeface="Arial Black" panose="020B0A04020102020204" pitchFamily="34" charset="0"/>
              </a:rPr>
              <a:t> también restringe las posibilidades de disfrutar de los nuevos momentos de ocio, así como el deterioro de las relaciones sociales, puede dar lugar a </a:t>
            </a:r>
            <a:r>
              <a:rPr lang="es-CO" sz="2800" i="1" dirty="0">
                <a:latin typeface="Arial Black" panose="020B0A04020102020204" pitchFamily="34" charset="0"/>
              </a:rPr>
              <a:t>aislamiento social</a:t>
            </a:r>
            <a:r>
              <a:rPr lang="es-CO" sz="2800" dirty="0">
                <a:latin typeface="Arial Black" panose="020B0A04020102020204" pitchFamily="34" charset="0"/>
              </a:rPr>
              <a:t>.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45" y="682201"/>
            <a:ext cx="4691692" cy="61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1489" y="260502"/>
            <a:ext cx="911358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sz="3600" b="1" i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La falta de actividades placenteras</a:t>
            </a:r>
            <a:endParaRPr lang="es-EC" sz="36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87116" y="5903893"/>
            <a:ext cx="10619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Llegada la vejez, se pueden realizar diferentes actividades lúdicas que antes no se podían realizar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9" y="1033636"/>
            <a:ext cx="6065356" cy="45490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58" y="4132041"/>
            <a:ext cx="2881815" cy="19177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548" y="4034718"/>
            <a:ext cx="3246066" cy="20150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220" y="981735"/>
            <a:ext cx="5171394" cy="3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3810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4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12680"/>
            <a:ext cx="121920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200" dirty="0">
                <a:solidFill>
                  <a:schemeClr val="bg1"/>
                </a:solidFill>
                <a:latin typeface="Algerian" panose="04020705040A02060702" pitchFamily="82" charset="0"/>
              </a:rPr>
              <a:t>                </a:t>
            </a:r>
            <a:r>
              <a:rPr lang="es-EC" sz="3600" b="1" i="1" dirty="0">
                <a:solidFill>
                  <a:schemeClr val="bg1"/>
                </a:solidFill>
                <a:latin typeface="Algerian" panose="04020705040A02060702" pitchFamily="82" charset="0"/>
              </a:rPr>
              <a:t>D I G N I D A D  </a:t>
            </a:r>
            <a:r>
              <a:rPr lang="es-EC" sz="3600" b="1" i="1" dirty="0" err="1">
                <a:solidFill>
                  <a:schemeClr val="bg1"/>
                </a:solidFill>
                <a:latin typeface="Algerian" panose="04020705040A02060702" pitchFamily="82" charset="0"/>
              </a:rPr>
              <a:t>D</a:t>
            </a:r>
            <a:r>
              <a:rPr lang="es-EC" sz="3600" b="1" i="1" dirty="0">
                <a:solidFill>
                  <a:schemeClr val="bg1"/>
                </a:solidFill>
                <a:latin typeface="Algerian" panose="04020705040A02060702" pitchFamily="82" charset="0"/>
              </a:rPr>
              <a:t> E L  S E R  H U M A N O</a:t>
            </a:r>
            <a:r>
              <a:rPr lang="es-EC" sz="3200" b="1" i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15349" y="1762539"/>
            <a:ext cx="36766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C" sz="2400" b="1" dirty="0"/>
          </a:p>
          <a:p>
            <a:pPr algn="ctr">
              <a:lnSpc>
                <a:spcPct val="150000"/>
              </a:lnSpc>
            </a:pPr>
            <a:r>
              <a:rPr lang="es-CO" sz="2800" dirty="0">
                <a:latin typeface="Arial Black" panose="020B0A04020102020204" pitchFamily="34" charset="0"/>
              </a:rPr>
              <a:t>DESDE QUE LLEGAMOS AL MUNDO, CADA DÍA QUE PASA, DE ALGUNA MANERA ENVEJECEMOS</a:t>
            </a:r>
            <a:endParaRPr lang="es-EC" sz="2800" b="1" dirty="0">
              <a:latin typeface="Arial Black" panose="020B0A04020102020204" pitchFamily="34" charset="0"/>
            </a:endParaRPr>
          </a:p>
        </p:txBody>
      </p:sp>
      <p:pic>
        <p:nvPicPr>
          <p:cNvPr id="11" name="Imagen 10" descr="http://www.ciberiglesia.net/discipulos/07/envejecer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161" y="659011"/>
            <a:ext cx="5401678" cy="61140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-6626" y="819093"/>
            <a:ext cx="343221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C" sz="2200" b="1" dirty="0"/>
          </a:p>
          <a:p>
            <a:pPr algn="ctr">
              <a:lnSpc>
                <a:spcPct val="150000"/>
              </a:lnSpc>
            </a:pPr>
            <a:r>
              <a:rPr lang="es-CO" sz="2800" b="1" dirty="0">
                <a:latin typeface="Arial Black" panose="020B0A04020102020204" pitchFamily="34" charset="0"/>
              </a:rPr>
              <a:t>LA VEJEZ </a:t>
            </a:r>
            <a:r>
              <a:rPr lang="es-CO" sz="2800" dirty="0">
                <a:latin typeface="Arial Black" panose="020B0A04020102020204" pitchFamily="34" charset="0"/>
              </a:rPr>
              <a:t>ES LA ÚLTIMA ETAPA DE LOS SERES VIVOS ANTES QUE SE PRODUZCA EL FALLECIMIENTO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113408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0" y="5411338"/>
            <a:ext cx="12069169" cy="1446662"/>
          </a:xfrm>
        </p:spPr>
        <p:txBody>
          <a:bodyPr>
            <a:noAutofit/>
          </a:bodyPr>
          <a:lstStyle/>
          <a:p>
            <a:pPr algn="ctr"/>
            <a:r>
              <a:rPr lang="es-CO" sz="3200" dirty="0">
                <a:latin typeface="Arial Black" panose="020B0A04020102020204" pitchFamily="34" charset="0"/>
              </a:rPr>
              <a:t>Estadio de declinación y de desgaste psicofísico natural, que no solamente dejará sus huellas en lo físico sino también en lo psíquico</a:t>
            </a:r>
            <a:endParaRPr lang="es-EC" sz="3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81900" cy="515634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452" y="1006428"/>
            <a:ext cx="5573548" cy="37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7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19454"/>
            <a:ext cx="1219199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</a:t>
            </a:r>
            <a:r>
              <a:rPr lang="es-CO" sz="2800" dirty="0">
                <a:latin typeface="Arial Black" panose="020B0A04020102020204" pitchFamily="34" charset="0"/>
              </a:rPr>
              <a:t> EXISTEN TRES TIPOS DE EDADES EN EL SER HUMANO</a:t>
            </a:r>
            <a:endParaRPr lang="es-EC" sz="2800" b="1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474" y="731094"/>
            <a:ext cx="10211510" cy="61269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165433" y="2579906"/>
            <a:ext cx="4026567" cy="4278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800" b="1" dirty="0">
                <a:latin typeface="Arial Black" panose="020B0A04020102020204" pitchFamily="34" charset="0"/>
              </a:rPr>
              <a:t>EDAD BIOLÓGICA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b="1" dirty="0">
                <a:latin typeface="Arial Black" panose="020B0A04020102020204" pitchFamily="34" charset="0"/>
              </a:rPr>
              <a:t>Es la </a:t>
            </a:r>
            <a:r>
              <a:rPr lang="es-CO" sz="2800" dirty="0">
                <a:latin typeface="Arial Black" panose="020B0A04020102020204" pitchFamily="34" charset="0"/>
              </a:rPr>
              <a:t>capacidad funcional de los sistemas vitales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b="1" dirty="0">
                <a:latin typeface="Arial Black" panose="020B0A04020102020204" pitchFamily="34" charset="0"/>
              </a:rPr>
              <a:t>No es cuantos años has cumplido, sino cuántos te quedan, en términos de vida biológica</a:t>
            </a:r>
          </a:p>
        </p:txBody>
      </p:sp>
    </p:spTree>
    <p:extLst>
      <p:ext uri="{BB962C8B-B14F-4D97-AF65-F5344CB8AC3E}">
        <p14:creationId xmlns:p14="http://schemas.microsoft.com/office/powerpoint/2010/main" val="29233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356143" y="1817413"/>
            <a:ext cx="4835857" cy="4339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s-CO" sz="3000" b="1" dirty="0">
                <a:latin typeface="Arial Black" panose="020B0A04020102020204" pitchFamily="34" charset="0"/>
              </a:rPr>
              <a:t>EDAD PSICOLÓGICA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dirty="0">
                <a:latin typeface="Arial Black" panose="020B0A04020102020204" pitchFamily="34" charset="0"/>
              </a:rPr>
              <a:t>Capacidad de adaptabilidad que una persona manifiesta, ante los distintos eventos que la vida le depara y a los cuales se enfrenta</a:t>
            </a:r>
            <a:endParaRPr lang="es-CO" sz="2800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159389"/>
            <a:ext cx="1219199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</a:t>
            </a:r>
            <a:r>
              <a:rPr lang="es-CO" sz="2800" dirty="0">
                <a:latin typeface="Arial Black" panose="020B0A04020102020204" pitchFamily="34" charset="0"/>
              </a:rPr>
              <a:t> </a:t>
            </a:r>
            <a:r>
              <a:rPr lang="es-CO" sz="3200" dirty="0">
                <a:latin typeface="Arial Black" panose="020B0A04020102020204" pitchFamily="34" charset="0"/>
              </a:rPr>
              <a:t>EXISTEN TRES TIPOS DE EDADES EN EL SER HUMANO</a:t>
            </a:r>
            <a:endParaRPr lang="es-EC" sz="3200" b="1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23685"/>
            <a:ext cx="7356142" cy="57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256895" y="1838760"/>
            <a:ext cx="3935103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s-CO" sz="2800" b="1" dirty="0">
                <a:latin typeface="Arial Black" panose="020B0A04020102020204" pitchFamily="34" charset="0"/>
              </a:rPr>
              <a:t>EDAD SOCIAL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dirty="0">
                <a:latin typeface="Arial Black" panose="020B0A04020102020204" pitchFamily="34" charset="0"/>
              </a:rPr>
              <a:t>Roles y hábitos sociales que el individuo es capaz de asumir en la nueva relación interpersonal, adaptarse e integrarse</a:t>
            </a:r>
            <a:endParaRPr lang="es-EC" sz="2800" b="1" dirty="0"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557"/>
            <a:ext cx="8256896" cy="63539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 Black" panose="020B0A04020102020204" pitchFamily="34" charset="0"/>
              </a:rPr>
              <a:t>EXISTEN TRES TIPOS DE EDADES EN EL SER HUMANO</a:t>
            </a:r>
            <a:endParaRPr lang="es-EC" sz="2800" b="1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706" y="3627276"/>
            <a:ext cx="3749113" cy="32307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584775"/>
            <a:ext cx="4572064" cy="30425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23747" y="1132907"/>
            <a:ext cx="4090735" cy="5416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dirty="0">
                <a:latin typeface="Arial Black" panose="020B0A04020102020204" pitchFamily="34" charset="0"/>
              </a:rPr>
              <a:t>Factor fundamental para disfrutar como se merece por el trabajo ejecutado en la vida, reside en cada uno, el factor fundamental es el psicológico.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dirty="0">
                <a:latin typeface="Arial Black" panose="020B0A04020102020204" pitchFamily="34" charset="0"/>
              </a:rPr>
              <a:t>Debe preparase con mucha antelación para llegar a esta etapa de la vida</a:t>
            </a:r>
            <a:endParaRPr lang="es-EC" sz="2800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 Black" panose="020B0A04020102020204" pitchFamily="34" charset="0"/>
              </a:rPr>
              <a:t>HAY QUE SABER Y APRENDER A VIVIR LA VEJEZ</a:t>
            </a:r>
            <a:endParaRPr lang="es-EC" sz="32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2" descr="Resultado de imagen para vilcabamba fotos anc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vilcabamba fotos ancia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750"/>
            <a:ext cx="40195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441" y="592712"/>
            <a:ext cx="4504328" cy="36070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440" y="3725356"/>
            <a:ext cx="4659118" cy="308666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32084" y="17547"/>
            <a:ext cx="1219199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 Black" panose="020B0A04020102020204" pitchFamily="34" charset="0"/>
              </a:rPr>
              <a:t>HAY QUE SABER Y APRENDER A VIVIR LA VEJEZ</a:t>
            </a:r>
            <a:endParaRPr lang="es-EC" sz="32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2" descr="Resultado de imagen para vilcabamba fotos anc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8100021" y="1473039"/>
            <a:ext cx="4090735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800" dirty="0">
                <a:latin typeface="Arial Black" panose="020B0A04020102020204" pitchFamily="34" charset="0"/>
              </a:rPr>
              <a:t>El tiempo libre de la jubilación resulta una buena ocasión para cuidar la salud, visitando regularmente al médico o intentando disfrutar de la práctica de algún deporte</a:t>
            </a:r>
            <a:endParaRPr lang="es-EC" sz="2800" b="1" dirty="0">
              <a:latin typeface="Arial Black" panose="020B0A04020102020204" pitchFamily="34" charset="0"/>
            </a:endParaRPr>
          </a:p>
        </p:txBody>
      </p:sp>
      <p:sp>
        <p:nvSpPr>
          <p:cNvPr id="8" name="AutoShape 4" descr="Resultado de imagen para vilcabamba fotos ancia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1315010"/>
            <a:ext cx="3610865" cy="4820692"/>
          </a:xfrm>
          <a:prstGeom prst="rect">
            <a:avLst/>
          </a:prstGeom>
        </p:spPr>
      </p:pic>
      <p:sp>
        <p:nvSpPr>
          <p:cNvPr id="20" name="AutoShape 4" descr="Resultado de imagen para fotos SOLEDAD Y ENVEJECIMIEN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87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02" y="3267797"/>
            <a:ext cx="5856021" cy="36014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2885" y="0"/>
            <a:ext cx="9048750" cy="80987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s-CO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LA SOLEDAD</a:t>
            </a:r>
            <a:endParaRPr lang="es-EC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94923" y="1072817"/>
            <a:ext cx="5216868" cy="57851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800" dirty="0">
                <a:latin typeface="Arial Black" panose="020B0A04020102020204" pitchFamily="34" charset="0"/>
              </a:rPr>
              <a:t> Convencimiento apesadumbrado de estar excluido, de no tener acceso al mundo.</a:t>
            </a:r>
          </a:p>
          <a:p>
            <a:pPr marL="0" indent="0" algn="just">
              <a:buNone/>
            </a:pPr>
            <a:endParaRPr lang="es-CO" sz="1200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es-CO" sz="2800" dirty="0">
                <a:latin typeface="Arial Black" panose="020B0A04020102020204" pitchFamily="34" charset="0"/>
              </a:rPr>
              <a:t>Condición de malestar emocional que surge cuando una persona se siente incomprendida o rechazada. </a:t>
            </a:r>
          </a:p>
          <a:p>
            <a:pPr marL="0" indent="0" algn="just">
              <a:buNone/>
            </a:pPr>
            <a:r>
              <a:rPr lang="es-CO" sz="2800" b="1" dirty="0">
                <a:latin typeface="Arial Black" panose="020B0A04020102020204" pitchFamily="34" charset="0"/>
              </a:rPr>
              <a:t>Sentimiento doloroso y temido, nunca es una situación buscada.</a:t>
            </a:r>
          </a:p>
          <a:p>
            <a:pPr marL="0" indent="0" algn="just">
              <a:buNone/>
            </a:pPr>
            <a:r>
              <a:rPr lang="es-CO" sz="2800" dirty="0">
                <a:latin typeface="Arial Black" panose="020B0A04020102020204" pitchFamily="34" charset="0"/>
              </a:rPr>
              <a:t> </a:t>
            </a:r>
            <a:endParaRPr lang="es-EC" sz="2800" b="1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355" y="662484"/>
            <a:ext cx="4375291" cy="3380127"/>
          </a:xfrm>
          <a:prstGeom prst="rect">
            <a:avLst/>
          </a:prstGeom>
        </p:spPr>
      </p:pic>
      <p:pic>
        <p:nvPicPr>
          <p:cNvPr id="3074" name="Picture 2" descr="Resultado de imagen para fotos SOLEDAD Y ENVEJECIMIEN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7394"/>
            <a:ext cx="3685770" cy="28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Resultado de imagen para fotos SOLEDAD Y ENVEJECI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611" y="824653"/>
            <a:ext cx="2646947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23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1184</TotalTime>
  <Words>553</Words>
  <Application>Microsoft Office PowerPoint</Application>
  <PresentationFormat>Panorámica</PresentationFormat>
  <Paragraphs>55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Aharoni</vt:lpstr>
      <vt:lpstr>Algerian</vt:lpstr>
      <vt:lpstr>Arial</vt:lpstr>
      <vt:lpstr>Arial Black</vt:lpstr>
      <vt:lpstr>Arial Rounded MT Bold</vt:lpstr>
      <vt:lpstr>Calibri</vt:lpstr>
      <vt:lpstr>Kristen ITC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SOLEDAD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 IV.</dc:title>
  <dc:creator>JOSE MISAEL PEREZ VE</dc:creator>
  <cp:lastModifiedBy>HP</cp:lastModifiedBy>
  <cp:revision>126</cp:revision>
  <dcterms:created xsi:type="dcterms:W3CDTF">2016-10-24T02:43:46Z</dcterms:created>
  <dcterms:modified xsi:type="dcterms:W3CDTF">2021-09-14T02:15:50Z</dcterms:modified>
</cp:coreProperties>
</file>