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2" r:id="rId4"/>
    <p:sldId id="312" r:id="rId5"/>
    <p:sldId id="313" r:id="rId6"/>
    <p:sldId id="304" r:id="rId7"/>
    <p:sldId id="314" r:id="rId8"/>
    <p:sldId id="316" r:id="rId9"/>
    <p:sldId id="305" r:id="rId10"/>
    <p:sldId id="263" r:id="rId11"/>
    <p:sldId id="306" r:id="rId12"/>
    <p:sldId id="276" r:id="rId1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2"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CC"/>
    <a:srgbClr val="66FFFF"/>
    <a:srgbClr val="19D739"/>
    <a:srgbClr val="8D3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595"/>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28003-5A30-4859-921F-39E8EA9D3C6B}" type="datetimeFigureOut">
              <a:rPr lang="es-EC" smtClean="0"/>
              <a:t>13/9/2021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BA81F-E386-476E-ACD1-CDCBED720F46}" type="slidenum">
              <a:rPr lang="es-EC" smtClean="0"/>
              <a:t>‹Nº›</a:t>
            </a:fld>
            <a:endParaRPr lang="es-EC"/>
          </a:p>
        </p:txBody>
      </p:sp>
    </p:spTree>
    <p:extLst>
      <p:ext uri="{BB962C8B-B14F-4D97-AF65-F5344CB8AC3E}">
        <p14:creationId xmlns:p14="http://schemas.microsoft.com/office/powerpoint/2010/main" val="3263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4150163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48325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3031232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3883330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96183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72513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944164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059681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1141900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696429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A5FEC32-92C3-4305-B0E8-EA924EE21E73}" type="datetimeFigureOut">
              <a:rPr lang="es-EC" smtClean="0"/>
              <a:t>13/9/2021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5AF0A6D-270C-48D2-9CEC-63BAC7672AD5}" type="slidenum">
              <a:rPr lang="es-EC" smtClean="0"/>
              <a:t>‹Nº›</a:t>
            </a:fld>
            <a:endParaRPr lang="es-EC"/>
          </a:p>
        </p:txBody>
      </p:sp>
    </p:spTree>
    <p:extLst>
      <p:ext uri="{BB962C8B-B14F-4D97-AF65-F5344CB8AC3E}">
        <p14:creationId xmlns:p14="http://schemas.microsoft.com/office/powerpoint/2010/main" val="2206270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FEC32-92C3-4305-B0E8-EA924EE21E73}" type="datetimeFigureOut">
              <a:rPr lang="es-EC" smtClean="0"/>
              <a:t>13/9/2021</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F0A6D-270C-48D2-9CEC-63BAC7672AD5}" type="slidenum">
              <a:rPr lang="es-EC" smtClean="0"/>
              <a:t>‹Nº›</a:t>
            </a:fld>
            <a:endParaRPr lang="es-EC"/>
          </a:p>
        </p:txBody>
      </p:sp>
    </p:spTree>
    <p:extLst>
      <p:ext uri="{BB962C8B-B14F-4D97-AF65-F5344CB8AC3E}">
        <p14:creationId xmlns:p14="http://schemas.microsoft.com/office/powerpoint/2010/main" val="12527786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52738" y="0"/>
            <a:ext cx="9196738" cy="6880186"/>
          </a:xfrm>
          <a:prstGeom prst="rect">
            <a:avLst/>
          </a:prstGeom>
        </p:spPr>
      </p:pic>
      <p:sp>
        <p:nvSpPr>
          <p:cNvPr id="3" name="2 CuadroTexto"/>
          <p:cNvSpPr txBox="1"/>
          <p:nvPr/>
        </p:nvSpPr>
        <p:spPr>
          <a:xfrm>
            <a:off x="57865" y="203869"/>
            <a:ext cx="2713935" cy="830997"/>
          </a:xfrm>
          <a:prstGeom prst="rect">
            <a:avLst/>
          </a:prstGeom>
          <a:noFill/>
          <a:ln>
            <a:noFill/>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O" sz="48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TEMA 9:</a:t>
            </a:r>
            <a:r>
              <a:rPr lang="es-CO"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 </a:t>
            </a:r>
            <a:endParaRPr lang="es-EC"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endParaRPr>
          </a:p>
        </p:txBody>
      </p:sp>
      <p:pic>
        <p:nvPicPr>
          <p:cNvPr id="7" name="Imagen 6"/>
          <p:cNvPicPr>
            <a:picLocks noChangeAspect="1"/>
          </p:cNvPicPr>
          <p:nvPr/>
        </p:nvPicPr>
        <p:blipFill>
          <a:blip r:embed="rId4"/>
          <a:stretch>
            <a:fillRect/>
          </a:stretch>
        </p:blipFill>
        <p:spPr>
          <a:xfrm>
            <a:off x="4355976" y="1"/>
            <a:ext cx="4788024" cy="5013175"/>
          </a:xfrm>
          <a:prstGeom prst="rect">
            <a:avLst/>
          </a:prstGeom>
        </p:spPr>
      </p:pic>
      <p:sp>
        <p:nvSpPr>
          <p:cNvPr id="2" name="1 Rectángulo"/>
          <p:cNvSpPr/>
          <p:nvPr/>
        </p:nvSpPr>
        <p:spPr>
          <a:xfrm>
            <a:off x="5484956" y="3717032"/>
            <a:ext cx="3666050" cy="2123658"/>
          </a:xfrm>
          <a:prstGeom prst="rect">
            <a:avLst/>
          </a:prstGeom>
        </p:spPr>
        <p:txBody>
          <a:bodyPr wrap="square">
            <a:spAutoFit/>
          </a:bodyPr>
          <a:lstStyle/>
          <a:p>
            <a:r>
              <a:rPr lang="es-CO"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rPr>
              <a:t>EJE 4: FORMACIÓN TÉCNICA</a:t>
            </a:r>
            <a:endParaRPr lang="es-EC" sz="4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Berlin Sans FB Demi" pitchFamily="34" charset="0"/>
            </a:endParaRPr>
          </a:p>
        </p:txBody>
      </p:sp>
    </p:spTree>
    <p:custDataLst>
      <p:tags r:id="rId1"/>
    </p:custDataLst>
    <p:extLst>
      <p:ext uri="{BB962C8B-B14F-4D97-AF65-F5344CB8AC3E}">
        <p14:creationId xmlns:p14="http://schemas.microsoft.com/office/powerpoint/2010/main" val="3949645087"/>
      </p:ext>
    </p:extLst>
  </p:cSld>
  <p:clrMapOvr>
    <a:masterClrMapping/>
  </p:clrMapOvr>
  <mc:AlternateContent xmlns:mc="http://schemas.openxmlformats.org/markup-compatibility/2006" xmlns:p14="http://schemas.microsoft.com/office/powerpoint/2010/main">
    <mc:Choice Requires="p14">
      <p:transition spd="slow" p14:dur="800" advTm="5485">
        <p:circle/>
      </p:transition>
    </mc:Choice>
    <mc:Fallback xmlns="">
      <p:transition spd="slow" advTm="548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5407" y="-30163"/>
            <a:ext cx="9088593" cy="6678751"/>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CO" sz="4400" b="1" dirty="0">
                <a:solidFill>
                  <a:srgbClr val="C00000"/>
                </a:solidFill>
                <a:latin typeface="Franklin Gothic Heavy" pitchFamily="34" charset="0"/>
              </a:rPr>
              <a:t>DURANTE LA VISITA SE DEBE REALIZAR</a:t>
            </a:r>
            <a:endParaRPr lang="es-EC" sz="4400" dirty="0"/>
          </a:p>
          <a:p>
            <a:r>
              <a:rPr lang="es-CO" sz="4400" dirty="0"/>
              <a:t> </a:t>
            </a:r>
          </a:p>
          <a:p>
            <a:endParaRPr lang="es-CO" sz="4400" dirty="0"/>
          </a:p>
          <a:p>
            <a:endParaRPr lang="es-CO" sz="4400" dirty="0"/>
          </a:p>
          <a:p>
            <a:endParaRPr lang="es-CO" sz="4400" dirty="0"/>
          </a:p>
          <a:p>
            <a:endParaRPr lang="es-EC" sz="4400" dirty="0"/>
          </a:p>
          <a:p>
            <a:pPr marL="571500" lvl="0" indent="-571500">
              <a:buFont typeface="Wingdings" panose="05000000000000000000" pitchFamily="2" charset="2"/>
              <a:buChar char="Ø"/>
            </a:pPr>
            <a:r>
              <a:rPr lang="es-CO" sz="2400" dirty="0">
                <a:latin typeface="Franklin Gothic Heavy" pitchFamily="34" charset="0"/>
              </a:rPr>
              <a:t>Tratamiento del problema.</a:t>
            </a:r>
            <a:endParaRPr lang="es-EC" sz="2400" dirty="0">
              <a:latin typeface="Franklin Gothic Heavy" pitchFamily="34" charset="0"/>
            </a:endParaRPr>
          </a:p>
          <a:p>
            <a:pPr marL="571500" lvl="0" indent="-571500">
              <a:buFont typeface="Wingdings" panose="05000000000000000000" pitchFamily="2" charset="2"/>
              <a:buChar char="Ø"/>
            </a:pPr>
            <a:r>
              <a:rPr lang="es-CO" sz="2400" dirty="0">
                <a:latin typeface="Franklin Gothic Heavy" pitchFamily="34" charset="0"/>
              </a:rPr>
              <a:t>Favorecer para que hablen en forma específica y pedir ejemplos.</a:t>
            </a:r>
            <a:endParaRPr lang="es-EC" sz="2400" dirty="0">
              <a:latin typeface="Franklin Gothic Heavy" pitchFamily="34" charset="0"/>
            </a:endParaRPr>
          </a:p>
          <a:p>
            <a:pPr marL="571500" lvl="0" indent="-571500">
              <a:buFont typeface="Wingdings" panose="05000000000000000000" pitchFamily="2" charset="2"/>
              <a:buChar char="Ø"/>
            </a:pPr>
            <a:r>
              <a:rPr lang="es-CO" sz="2400" dirty="0">
                <a:latin typeface="Franklin Gothic Heavy" pitchFamily="34" charset="0"/>
              </a:rPr>
              <a:t>Ayudar a los miembros de la familia a que clarifiquen el problema y afirmar la importancia de cada uno.</a:t>
            </a:r>
            <a:endParaRPr lang="es-EC" sz="2400" dirty="0">
              <a:latin typeface="Franklin Gothic Heavy" pitchFamily="34" charset="0"/>
            </a:endParaRPr>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2038" y="1417638"/>
            <a:ext cx="8018618" cy="3261537"/>
          </a:xfrm>
          <a:prstGeom prst="rect">
            <a:avLst/>
          </a:prstGeom>
        </p:spPr>
      </p:pic>
    </p:spTree>
    <p:custDataLst>
      <p:tags r:id="rId1"/>
    </p:custDataLst>
    <p:extLst>
      <p:ext uri="{BB962C8B-B14F-4D97-AF65-F5344CB8AC3E}">
        <p14:creationId xmlns:p14="http://schemas.microsoft.com/office/powerpoint/2010/main" val="2532560123"/>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738" y="7937"/>
            <a:ext cx="9088593" cy="1938992"/>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s-CO" sz="4000" b="1" dirty="0">
                <a:solidFill>
                  <a:srgbClr val="C00000"/>
                </a:solidFill>
                <a:latin typeface="Franklin Gothic Heavy" pitchFamily="34" charset="0"/>
              </a:rPr>
              <a:t>COMPETENCIAS QUE DEBE DESARROLLAR QUIEN REALIZA LA VISITA DOMICILIARIA</a:t>
            </a:r>
            <a:endParaRPr lang="es-EC" sz="4000" b="1" dirty="0">
              <a:solidFill>
                <a:srgbClr val="C00000"/>
              </a:solidFill>
              <a:latin typeface="Franklin Gothic Heavy" pitchFamily="34" charset="0"/>
            </a:endParaRPr>
          </a:p>
        </p:txBody>
      </p:sp>
      <p:sp>
        <p:nvSpPr>
          <p:cNvPr id="4" name="AutoShape 2" descr="Resultado de imagen para que es trabajo comunit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4" descr="Resultado de imagen para que es trabajo comunitar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AutoShape 6" descr="Resultado de imagen para que es trabajo comunitari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8" descr="Resultado de imagen para que es trabajo comunitari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10" descr="Resultado de imagen para que es trabajo comunitari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12" descr="Resultado de imagen para que es trabajo comunitari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4" descr="Resultado de imagen para que es trabajo comunitari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10 Rectángulo"/>
          <p:cNvSpPr/>
          <p:nvPr/>
        </p:nvSpPr>
        <p:spPr>
          <a:xfrm>
            <a:off x="3275856" y="2449186"/>
            <a:ext cx="5609451" cy="403187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lvl="0" indent="-457200">
              <a:buFont typeface="Wingdings" panose="05000000000000000000" pitchFamily="2" charset="2"/>
              <a:buChar char="Ø"/>
            </a:pPr>
            <a:r>
              <a:rPr lang="es-ES" sz="3200" dirty="0">
                <a:solidFill>
                  <a:schemeClr val="bg1"/>
                </a:solidFill>
              </a:rPr>
              <a:t>Saber llegar correctamente a la familia, respetando los códigos éticos.</a:t>
            </a:r>
          </a:p>
          <a:p>
            <a:pPr lvl="0"/>
            <a:endParaRPr lang="es-EC" sz="3200" dirty="0">
              <a:solidFill>
                <a:schemeClr val="bg1"/>
              </a:solidFill>
            </a:endParaRPr>
          </a:p>
          <a:p>
            <a:pPr marL="457200" lvl="0" indent="-457200">
              <a:buFont typeface="Wingdings" panose="05000000000000000000" pitchFamily="2" charset="2"/>
              <a:buChar char="Ø"/>
            </a:pPr>
            <a:r>
              <a:rPr lang="es-ES" sz="3200" dirty="0">
                <a:solidFill>
                  <a:schemeClr val="bg1"/>
                </a:solidFill>
              </a:rPr>
              <a:t>Capacidad de observación, análisis y síntesis de la información que encuentra con actitud crítica.</a:t>
            </a:r>
            <a:endParaRPr lang="es-EC" sz="3200" dirty="0">
              <a:solidFill>
                <a:schemeClr val="bg1"/>
              </a:solidFill>
            </a:endParaRPr>
          </a:p>
        </p:txBody>
      </p:sp>
      <p:pic>
        <p:nvPicPr>
          <p:cNvPr id="2" name="Imagen 1"/>
          <p:cNvPicPr>
            <a:picLocks noChangeAspect="1"/>
          </p:cNvPicPr>
          <p:nvPr/>
        </p:nvPicPr>
        <p:blipFill>
          <a:blip r:embed="rId3"/>
          <a:stretch>
            <a:fillRect/>
          </a:stretch>
        </p:blipFill>
        <p:spPr>
          <a:xfrm>
            <a:off x="307975" y="2380688"/>
            <a:ext cx="2679849" cy="4165801"/>
          </a:xfrm>
          <a:prstGeom prst="rect">
            <a:avLst/>
          </a:prstGeom>
        </p:spPr>
      </p:pic>
    </p:spTree>
    <p:custDataLst>
      <p:tags r:id="rId1"/>
    </p:custDataLst>
    <p:extLst>
      <p:ext uri="{BB962C8B-B14F-4D97-AF65-F5344CB8AC3E}">
        <p14:creationId xmlns:p14="http://schemas.microsoft.com/office/powerpoint/2010/main" val="2773124227"/>
      </p:ext>
    </p:extLst>
  </p:cSld>
  <p:clrMapOvr>
    <a:masterClrMapping/>
  </p:clrMapOvr>
  <mc:AlternateContent xmlns:mc="http://schemas.openxmlformats.org/markup-compatibility/2006" xmlns:p14="http://schemas.microsoft.com/office/powerpoint/2010/main">
    <mc:Choice Requires="p14">
      <p:transition spd="slow" p14:dur="800" advTm="14813">
        <p:circle/>
      </p:transition>
    </mc:Choice>
    <mc:Fallback xmlns="">
      <p:transition spd="slow" advTm="1481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Las comunidades llegan a ser lo que son por las decisiones hechas por la gente a través del tiemp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311" y="0"/>
            <a:ext cx="9156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403086" y="3068960"/>
            <a:ext cx="4740914" cy="3046988"/>
          </a:xfrm>
          <a:prstGeom prst="rect">
            <a:avLst/>
          </a:prstGeom>
          <a:noFill/>
        </p:spPr>
        <p:txBody>
          <a:bodyPr wrap="square" rtlCol="0">
            <a:spAutoFit/>
          </a:bodyPr>
          <a:lstStyle/>
          <a:p>
            <a:pPr algn="ctr"/>
            <a:r>
              <a:rPr lang="es-EC" sz="4800"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Aharoni" pitchFamily="2" charset="-79"/>
                <a:cs typeface="Aharoni" pitchFamily="2" charset="-79"/>
              </a:rPr>
              <a:t>RESPONDA LAS PREGUNTAS PARA REFLEXIONAR…</a:t>
            </a:r>
          </a:p>
        </p:txBody>
      </p:sp>
    </p:spTree>
    <p:custDataLst>
      <p:tags r:id="rId1"/>
    </p:custDataLst>
    <p:extLst>
      <p:ext uri="{BB962C8B-B14F-4D97-AF65-F5344CB8AC3E}">
        <p14:creationId xmlns:p14="http://schemas.microsoft.com/office/powerpoint/2010/main" val="3821679722"/>
      </p:ext>
    </p:extLst>
  </p:cSld>
  <p:clrMapOvr>
    <a:masterClrMapping/>
  </p:clrMapOvr>
  <mc:AlternateContent xmlns:mc="http://schemas.openxmlformats.org/markup-compatibility/2006" xmlns:p14="http://schemas.microsoft.com/office/powerpoint/2010/main">
    <mc:Choice Requires="p14">
      <p:transition spd="slow" p14:dur="800" advTm="3435">
        <p:circle/>
      </p:transition>
    </mc:Choice>
    <mc:Fallback xmlns="">
      <p:transition spd="slow" advTm="3435">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616" y="1523155"/>
            <a:ext cx="8280920" cy="3778053"/>
          </a:xfrm>
          <a:prstGeom prst="rect">
            <a:avLst/>
          </a:prstGeom>
        </p:spPr>
      </p:pic>
      <p:sp>
        <p:nvSpPr>
          <p:cNvPr id="3" name="2 Rectángulo"/>
          <p:cNvSpPr/>
          <p:nvPr/>
        </p:nvSpPr>
        <p:spPr>
          <a:xfrm>
            <a:off x="-21087" y="5301208"/>
            <a:ext cx="9184326" cy="1566438"/>
          </a:xfrm>
          <a:prstGeom prst="rect">
            <a:avLst/>
          </a:prstGeom>
          <a:solidFill>
            <a:srgbClr val="99FFCC"/>
          </a:solidFill>
        </p:spPr>
        <p:txBody>
          <a:bodyPr wrap="square">
            <a:spAutoFit/>
          </a:bodyPr>
          <a:lstStyle/>
          <a:p>
            <a:r>
              <a:rPr lang="es-CO" sz="2400" b="1" dirty="0">
                <a:solidFill>
                  <a:srgbClr val="0070C0"/>
                </a:solidFill>
              </a:rPr>
              <a:t>La visita domiciliaria constituye el instrumento ideal para conocer el medio en el que vive la familia, ya que es en el hogar, el lugar donde el hombre se alimenta, descansa, ocupa el tiempo de ocio y se relaciona con su núcleo primario</a:t>
            </a:r>
            <a:r>
              <a:rPr lang="es-MX" sz="2400" b="1" dirty="0">
                <a:solidFill>
                  <a:srgbClr val="0070C0"/>
                </a:solidFill>
              </a:rPr>
              <a:t> </a:t>
            </a:r>
            <a:endParaRPr lang="es-EC" sz="2400" b="1" dirty="0">
              <a:solidFill>
                <a:srgbClr val="0070C0"/>
              </a:solidFill>
            </a:endParaRPr>
          </a:p>
        </p:txBody>
      </p:sp>
      <p:sp>
        <p:nvSpPr>
          <p:cNvPr id="2" name="1 CuadroTexto"/>
          <p:cNvSpPr txBox="1"/>
          <p:nvPr/>
        </p:nvSpPr>
        <p:spPr>
          <a:xfrm>
            <a:off x="0" y="0"/>
            <a:ext cx="9144000" cy="15696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CO" sz="3200" b="1" dirty="0">
                <a:solidFill>
                  <a:srgbClr val="FF0000"/>
                </a:solidFill>
              </a:rPr>
              <a:t>LA VISITA DOMICILIARIA ES EL CONJUNTO DE ACTIVIDADES DE CARÁCTER SOCIAL QUE SE PRESTA EN EL DOMICILIO A LAS PERSONAS ASISTIDAS</a:t>
            </a:r>
            <a:endParaRPr lang="es-EC" sz="3200" b="1" dirty="0">
              <a:solidFill>
                <a:srgbClr val="FF0000"/>
              </a:solidFill>
              <a:latin typeface="Franklin Gothic Heavy" pitchFamily="34" charset="0"/>
            </a:endParaRPr>
          </a:p>
        </p:txBody>
      </p:sp>
    </p:spTree>
    <p:custDataLst>
      <p:tags r:id="rId1"/>
    </p:custDataLst>
    <p:extLst>
      <p:ext uri="{BB962C8B-B14F-4D97-AF65-F5344CB8AC3E}">
        <p14:creationId xmlns:p14="http://schemas.microsoft.com/office/powerpoint/2010/main" val="3244038721"/>
      </p:ext>
    </p:extLst>
  </p:cSld>
  <p:clrMapOvr>
    <a:masterClrMapping/>
  </p:clrMapOvr>
  <mc:AlternateContent xmlns:mc="http://schemas.openxmlformats.org/markup-compatibility/2006" xmlns:p14="http://schemas.microsoft.com/office/powerpoint/2010/main">
    <mc:Choice Requires="p14">
      <p:transition spd="slow" p14:dur="800" advTm="12162">
        <p:circle/>
      </p:transition>
    </mc:Choice>
    <mc:Fallback xmlns="">
      <p:transition spd="slow" advTm="12162">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4867"/>
            <a:ext cx="9114306" cy="1754326"/>
          </a:xfrm>
          <a:prstGeom prst="rect">
            <a:avLst/>
          </a:prstGeom>
          <a:noFill/>
        </p:spPr>
        <p:txBody>
          <a:bodyPr wrap="square" rtlCol="0">
            <a:spAutoFit/>
          </a:bodyPr>
          <a:lstStyle/>
          <a:p>
            <a:pPr algn="ctr"/>
            <a:r>
              <a:rPr lang="es-CO" sz="3600" b="1" dirty="0">
                <a:solidFill>
                  <a:srgbClr val="C00000"/>
                </a:solidFill>
                <a:latin typeface="Franklin Gothic Heavy" pitchFamily="34" charset="0"/>
              </a:rPr>
              <a:t>RECOMENDACIONES PARA LAS VISITAS</a:t>
            </a:r>
          </a:p>
          <a:p>
            <a:pPr algn="ctr"/>
            <a:endParaRPr lang="es-EC" sz="3600" b="1" dirty="0">
              <a:solidFill>
                <a:srgbClr val="C00000"/>
              </a:solidFill>
              <a:latin typeface="Franklin Gothic Heavy" pitchFamily="34" charset="0"/>
            </a:endParaRPr>
          </a:p>
        </p:txBody>
      </p:sp>
      <p:sp>
        <p:nvSpPr>
          <p:cNvPr id="5" name="4 CuadroTexto"/>
          <p:cNvSpPr txBox="1"/>
          <p:nvPr/>
        </p:nvSpPr>
        <p:spPr>
          <a:xfrm>
            <a:off x="3563888" y="1052736"/>
            <a:ext cx="5550418" cy="5509200"/>
          </a:xfrm>
          <a:prstGeom prst="rect">
            <a:avLst/>
          </a:prstGeom>
          <a:noFill/>
        </p:spPr>
        <p:txBody>
          <a:bodyPr wrap="square" rtlCol="0">
            <a:spAutoFit/>
          </a:bodyPr>
          <a:lstStyle/>
          <a:p>
            <a:pPr marL="514350" lvl="0" indent="-514350">
              <a:buFont typeface="+mj-lt"/>
              <a:buAutoNum type="arabicParenR"/>
            </a:pPr>
            <a:r>
              <a:rPr lang="es-CO" sz="3200" dirty="0">
                <a:solidFill>
                  <a:schemeClr val="bg1"/>
                </a:solidFill>
              </a:rPr>
              <a:t>La constancia de las visitas, permite que el Vicentino adquiera experiencia y se gane la confianza de los hermanos atendidos.</a:t>
            </a:r>
            <a:endParaRPr lang="es-EC" sz="3200" dirty="0">
              <a:solidFill>
                <a:schemeClr val="bg1"/>
              </a:solidFill>
            </a:endParaRPr>
          </a:p>
          <a:p>
            <a:pPr marL="514350" indent="-514350">
              <a:buFont typeface="+mj-lt"/>
              <a:buAutoNum type="arabicParenR"/>
            </a:pPr>
            <a:r>
              <a:rPr lang="es-CO" sz="3200" dirty="0">
                <a:solidFill>
                  <a:schemeClr val="bg1"/>
                </a:solidFill>
              </a:rPr>
              <a:t>La duración de la visita, debe permitir escuchar sin prisa y permitir a los hermanos hablar de sí mismos, con el fin de poder conocer más de sus vidas y de su entorno.</a:t>
            </a:r>
            <a:endParaRPr lang="es-EC" sz="3200" dirty="0">
              <a:solidFill>
                <a:schemeClr val="bg1"/>
              </a:solidFill>
            </a:endParaRPr>
          </a:p>
        </p:txBody>
      </p:sp>
      <p:pic>
        <p:nvPicPr>
          <p:cNvPr id="3" name="Imagen 2"/>
          <p:cNvPicPr>
            <a:picLocks noChangeAspect="1"/>
          </p:cNvPicPr>
          <p:nvPr/>
        </p:nvPicPr>
        <p:blipFill>
          <a:blip r:embed="rId3"/>
          <a:stretch>
            <a:fillRect/>
          </a:stretch>
        </p:blipFill>
        <p:spPr>
          <a:xfrm>
            <a:off x="-62607" y="1268760"/>
            <a:ext cx="3649198" cy="5589240"/>
          </a:xfrm>
          <a:prstGeom prst="rect">
            <a:avLst/>
          </a:prstGeom>
        </p:spPr>
      </p:pic>
    </p:spTree>
    <p:custDataLst>
      <p:tags r:id="rId1"/>
    </p:custDataLst>
    <p:extLst>
      <p:ext uri="{BB962C8B-B14F-4D97-AF65-F5344CB8AC3E}">
        <p14:creationId xmlns:p14="http://schemas.microsoft.com/office/powerpoint/2010/main" val="2250030302"/>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4867"/>
            <a:ext cx="9114306" cy="1754326"/>
          </a:xfrm>
          <a:prstGeom prst="rect">
            <a:avLst/>
          </a:prstGeom>
          <a:noFill/>
        </p:spPr>
        <p:txBody>
          <a:bodyPr wrap="square" rtlCol="0">
            <a:spAutoFit/>
          </a:bodyPr>
          <a:lstStyle/>
          <a:p>
            <a:pPr algn="ctr"/>
            <a:r>
              <a:rPr lang="es-CO" sz="3600" b="1" dirty="0">
                <a:solidFill>
                  <a:srgbClr val="C00000"/>
                </a:solidFill>
                <a:latin typeface="Franklin Gothic Heavy" pitchFamily="34" charset="0"/>
              </a:rPr>
              <a:t>RECOMENDACIONES PARA LAS VISITAS</a:t>
            </a:r>
          </a:p>
          <a:p>
            <a:pPr algn="ctr"/>
            <a:endParaRPr lang="es-EC" sz="3600" b="1" dirty="0">
              <a:solidFill>
                <a:srgbClr val="C00000"/>
              </a:solidFill>
              <a:latin typeface="Franklin Gothic Heavy" pitchFamily="34" charset="0"/>
            </a:endParaRPr>
          </a:p>
        </p:txBody>
      </p:sp>
      <p:sp>
        <p:nvSpPr>
          <p:cNvPr id="5" name="4 CuadroTexto"/>
          <p:cNvSpPr txBox="1"/>
          <p:nvPr/>
        </p:nvSpPr>
        <p:spPr>
          <a:xfrm>
            <a:off x="3563888" y="1340768"/>
            <a:ext cx="5256584" cy="5509200"/>
          </a:xfrm>
          <a:prstGeom prst="rect">
            <a:avLst/>
          </a:prstGeom>
          <a:noFill/>
        </p:spPr>
        <p:txBody>
          <a:bodyPr wrap="square" rtlCol="0">
            <a:spAutoFit/>
          </a:bodyPr>
          <a:lstStyle/>
          <a:p>
            <a:pPr marL="514350" indent="-514350" algn="just">
              <a:buFont typeface="+mj-lt"/>
              <a:buAutoNum type="arabicParenR" startAt="3"/>
            </a:pPr>
            <a:r>
              <a:rPr lang="es-CO" sz="3200" dirty="0">
                <a:solidFill>
                  <a:schemeClr val="bg1"/>
                </a:solidFill>
              </a:rPr>
              <a:t>Seriedad con que se asume esta actividad, en la que debe primar: amor,  dulzura, bondad y  paciencia. </a:t>
            </a:r>
            <a:endParaRPr lang="es-EC" sz="3200" dirty="0">
              <a:solidFill>
                <a:schemeClr val="bg1"/>
              </a:solidFill>
            </a:endParaRPr>
          </a:p>
          <a:p>
            <a:pPr marL="514350" indent="-514350" algn="just">
              <a:buFont typeface="+mj-lt"/>
              <a:buAutoNum type="arabicParenR" startAt="3"/>
            </a:pPr>
            <a:r>
              <a:rPr lang="es-CO" sz="3200" dirty="0">
                <a:solidFill>
                  <a:schemeClr val="bg1"/>
                </a:solidFill>
              </a:rPr>
              <a:t>Prudencia. No mostrar inquietud particular por descubrir los secretos, evitar el asombro y actitud de saberlo todo.</a:t>
            </a:r>
          </a:p>
          <a:p>
            <a:pPr algn="just"/>
            <a:endParaRPr lang="es-EC" sz="3200" dirty="0">
              <a:solidFill>
                <a:schemeClr val="bg1"/>
              </a:solidFill>
            </a:endParaRPr>
          </a:p>
        </p:txBody>
      </p:sp>
      <p:pic>
        <p:nvPicPr>
          <p:cNvPr id="2" name="Imagen 1"/>
          <p:cNvPicPr>
            <a:picLocks noChangeAspect="1"/>
          </p:cNvPicPr>
          <p:nvPr/>
        </p:nvPicPr>
        <p:blipFill>
          <a:blip r:embed="rId3"/>
          <a:stretch>
            <a:fillRect/>
          </a:stretch>
        </p:blipFill>
        <p:spPr>
          <a:xfrm>
            <a:off x="0" y="1340768"/>
            <a:ext cx="3624213" cy="5517232"/>
          </a:xfrm>
          <a:prstGeom prst="rect">
            <a:avLst/>
          </a:prstGeom>
        </p:spPr>
      </p:pic>
    </p:spTree>
    <p:custDataLst>
      <p:tags r:id="rId1"/>
    </p:custDataLst>
    <p:extLst>
      <p:ext uri="{BB962C8B-B14F-4D97-AF65-F5344CB8AC3E}">
        <p14:creationId xmlns:p14="http://schemas.microsoft.com/office/powerpoint/2010/main" val="3870340236"/>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4867"/>
            <a:ext cx="9114306" cy="1754326"/>
          </a:xfrm>
          <a:prstGeom prst="rect">
            <a:avLst/>
          </a:prstGeom>
          <a:noFill/>
        </p:spPr>
        <p:txBody>
          <a:bodyPr wrap="square" rtlCol="0">
            <a:spAutoFit/>
          </a:bodyPr>
          <a:lstStyle/>
          <a:p>
            <a:pPr algn="ctr"/>
            <a:r>
              <a:rPr lang="es-CO" sz="3600" b="1" dirty="0">
                <a:solidFill>
                  <a:srgbClr val="C00000"/>
                </a:solidFill>
                <a:latin typeface="Franklin Gothic Heavy" pitchFamily="34" charset="0"/>
              </a:rPr>
              <a:t>RECOMENDACIONES PARA LAS VISITAS</a:t>
            </a:r>
          </a:p>
          <a:p>
            <a:pPr algn="ctr"/>
            <a:endParaRPr lang="es-EC" sz="3600" b="1" dirty="0">
              <a:solidFill>
                <a:srgbClr val="C00000"/>
              </a:solidFill>
              <a:latin typeface="Franklin Gothic Heavy" pitchFamily="34" charset="0"/>
            </a:endParaRPr>
          </a:p>
        </p:txBody>
      </p:sp>
      <p:sp>
        <p:nvSpPr>
          <p:cNvPr id="5" name="4 CuadroTexto"/>
          <p:cNvSpPr txBox="1"/>
          <p:nvPr/>
        </p:nvSpPr>
        <p:spPr>
          <a:xfrm>
            <a:off x="3563888" y="1340768"/>
            <a:ext cx="5256584" cy="5509200"/>
          </a:xfrm>
          <a:prstGeom prst="rect">
            <a:avLst/>
          </a:prstGeom>
          <a:noFill/>
        </p:spPr>
        <p:txBody>
          <a:bodyPr wrap="square" rtlCol="0">
            <a:spAutoFit/>
          </a:bodyPr>
          <a:lstStyle/>
          <a:p>
            <a:pPr marL="514350" indent="-514350" algn="just">
              <a:buFont typeface="+mj-lt"/>
              <a:buAutoNum type="arabicParenR" startAt="5"/>
            </a:pPr>
            <a:r>
              <a:rPr lang="es-CO" sz="3200" dirty="0">
                <a:solidFill>
                  <a:schemeClr val="bg1"/>
                </a:solidFill>
              </a:rPr>
              <a:t>Escuchar con atención la voz del prójimo  y tratar de comprender su situación para poder aliviar en parte su necesidad. Acorde al espíritu vicentino.</a:t>
            </a:r>
          </a:p>
          <a:p>
            <a:pPr marL="514350" indent="-514350" algn="just">
              <a:buFont typeface="+mj-lt"/>
              <a:buAutoNum type="arabicParenR" startAt="5"/>
            </a:pPr>
            <a:r>
              <a:rPr lang="es-CO" sz="3200" dirty="0">
                <a:solidFill>
                  <a:schemeClr val="bg1"/>
                </a:solidFill>
              </a:rPr>
              <a:t>Identificar las condiciones del entorno familiar o social que afectan o inciden en la vida del hermano.</a:t>
            </a:r>
            <a:endParaRPr lang="es-EC" sz="3200" dirty="0">
              <a:solidFill>
                <a:schemeClr val="bg1"/>
              </a:solidFill>
            </a:endParaRPr>
          </a:p>
        </p:txBody>
      </p:sp>
      <p:pic>
        <p:nvPicPr>
          <p:cNvPr id="3" name="Imagen 2"/>
          <p:cNvPicPr>
            <a:picLocks noChangeAspect="1"/>
          </p:cNvPicPr>
          <p:nvPr/>
        </p:nvPicPr>
        <p:blipFill>
          <a:blip r:embed="rId3"/>
          <a:stretch>
            <a:fillRect/>
          </a:stretch>
        </p:blipFill>
        <p:spPr>
          <a:xfrm>
            <a:off x="179511" y="1340768"/>
            <a:ext cx="3417565" cy="5301208"/>
          </a:xfrm>
          <a:prstGeom prst="rect">
            <a:avLst/>
          </a:prstGeom>
        </p:spPr>
      </p:pic>
    </p:spTree>
    <p:custDataLst>
      <p:tags r:id="rId1"/>
    </p:custDataLst>
    <p:extLst>
      <p:ext uri="{BB962C8B-B14F-4D97-AF65-F5344CB8AC3E}">
        <p14:creationId xmlns:p14="http://schemas.microsoft.com/office/powerpoint/2010/main" val="804808420"/>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901" y="0"/>
            <a:ext cx="8013710" cy="1446550"/>
          </a:xfrm>
          <a:prstGeom prst="rect">
            <a:avLst/>
          </a:prstGeom>
          <a:noFill/>
        </p:spPr>
        <p:txBody>
          <a:bodyPr wrap="square" rtlCol="0">
            <a:spAutoFit/>
          </a:bodyPr>
          <a:lstStyle/>
          <a:p>
            <a:pPr algn="ctr"/>
            <a:r>
              <a:rPr lang="es-CO" sz="4400" b="1" dirty="0">
                <a:solidFill>
                  <a:srgbClr val="FF0000"/>
                </a:solidFill>
              </a:rPr>
              <a:t>OBJETIVOS DE LA VISITA DOMICILIARIA:</a:t>
            </a:r>
            <a:endParaRPr lang="es-EC" sz="4400" b="1" dirty="0">
              <a:solidFill>
                <a:srgbClr val="FF0000"/>
              </a:solidFill>
              <a:latin typeface="Franklin Gothic Heavy" pitchFamily="34" charset="0"/>
            </a:endParaRPr>
          </a:p>
        </p:txBody>
      </p:sp>
      <p:sp>
        <p:nvSpPr>
          <p:cNvPr id="5" name="4 CuadroTexto"/>
          <p:cNvSpPr txBox="1"/>
          <p:nvPr/>
        </p:nvSpPr>
        <p:spPr>
          <a:xfrm>
            <a:off x="3995936" y="1498714"/>
            <a:ext cx="4998246" cy="5170646"/>
          </a:xfrm>
          <a:prstGeom prst="rect">
            <a:avLst/>
          </a:prstGeom>
          <a:noFill/>
        </p:spPr>
        <p:txBody>
          <a:bodyPr wrap="square" rtlCol="0">
            <a:spAutoFit/>
          </a:bodyPr>
          <a:lstStyle/>
          <a:p>
            <a:pPr marL="514350" lvl="0" indent="-514350" algn="just">
              <a:buFont typeface="+mj-lt"/>
              <a:buAutoNum type="arabicParenR"/>
            </a:pPr>
            <a:r>
              <a:rPr lang="es-CO" sz="3000" dirty="0">
                <a:solidFill>
                  <a:schemeClr val="bg1"/>
                </a:solidFill>
              </a:rPr>
              <a:t>Obtener, verificar y ampliar información en el domicilio del beneficiario. </a:t>
            </a:r>
            <a:endParaRPr lang="es-EC" sz="3000" dirty="0">
              <a:solidFill>
                <a:schemeClr val="bg1"/>
              </a:solidFill>
            </a:endParaRPr>
          </a:p>
          <a:p>
            <a:pPr marL="514350" lvl="0" indent="-514350" algn="just">
              <a:buFont typeface="+mj-lt"/>
              <a:buAutoNum type="arabicParenR"/>
            </a:pPr>
            <a:r>
              <a:rPr lang="es-CO" sz="3000" dirty="0">
                <a:solidFill>
                  <a:schemeClr val="bg1"/>
                </a:solidFill>
              </a:rPr>
              <a:t>Estudiar y observar el ambiente familiar y social y familiar en el que está inserto. </a:t>
            </a:r>
            <a:endParaRPr lang="es-EC" sz="3000" dirty="0">
              <a:solidFill>
                <a:schemeClr val="bg1"/>
              </a:solidFill>
            </a:endParaRPr>
          </a:p>
          <a:p>
            <a:pPr marL="514350" lvl="0" indent="-514350" algn="just">
              <a:buFont typeface="+mj-lt"/>
              <a:buAutoNum type="arabicParenR"/>
            </a:pPr>
            <a:r>
              <a:rPr lang="es-CO" sz="3000" dirty="0">
                <a:solidFill>
                  <a:schemeClr val="bg1"/>
                </a:solidFill>
              </a:rPr>
              <a:t>Interactuar con  la familia  a fin de  encontrar  un plan de acción ajustado a las necesidades del pobre. </a:t>
            </a:r>
            <a:r>
              <a:rPr lang="es-ES" sz="3000" dirty="0"/>
              <a:t> </a:t>
            </a:r>
            <a:endParaRPr lang="es-EC" sz="3000" dirty="0"/>
          </a:p>
        </p:txBody>
      </p:sp>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471417"/>
            <a:ext cx="3816424" cy="5197943"/>
          </a:xfrm>
          <a:prstGeom prst="rect">
            <a:avLst/>
          </a:prstGeom>
        </p:spPr>
      </p:pic>
    </p:spTree>
    <p:custDataLst>
      <p:tags r:id="rId1"/>
    </p:custDataLst>
    <p:extLst>
      <p:ext uri="{BB962C8B-B14F-4D97-AF65-F5344CB8AC3E}">
        <p14:creationId xmlns:p14="http://schemas.microsoft.com/office/powerpoint/2010/main" val="2408639201"/>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24867"/>
            <a:ext cx="9114306" cy="1446550"/>
          </a:xfrm>
          <a:prstGeom prst="rect">
            <a:avLst/>
          </a:prstGeom>
          <a:noFill/>
        </p:spPr>
        <p:txBody>
          <a:bodyPr wrap="square" rtlCol="0">
            <a:spAutoFit/>
          </a:bodyPr>
          <a:lstStyle/>
          <a:p>
            <a:pPr algn="ctr"/>
            <a:r>
              <a:rPr lang="es-CO" sz="4400" b="1" dirty="0">
                <a:solidFill>
                  <a:srgbClr val="FF0000"/>
                </a:solidFill>
              </a:rPr>
              <a:t>OBJETIVOS DE LA VISITA DOMICILIARIA:</a:t>
            </a:r>
            <a:endParaRPr lang="es-EC" sz="4400" b="1" dirty="0">
              <a:solidFill>
                <a:srgbClr val="FF0000"/>
              </a:solidFill>
              <a:latin typeface="Franklin Gothic Heavy" pitchFamily="34" charset="0"/>
            </a:endParaRPr>
          </a:p>
        </p:txBody>
      </p:sp>
      <p:sp>
        <p:nvSpPr>
          <p:cNvPr id="5" name="4 CuadroTexto"/>
          <p:cNvSpPr txBox="1"/>
          <p:nvPr/>
        </p:nvSpPr>
        <p:spPr>
          <a:xfrm>
            <a:off x="4427984" y="1580594"/>
            <a:ext cx="4464496" cy="5016758"/>
          </a:xfrm>
          <a:prstGeom prst="rect">
            <a:avLst/>
          </a:prstGeom>
          <a:noFill/>
        </p:spPr>
        <p:txBody>
          <a:bodyPr wrap="square" rtlCol="0">
            <a:spAutoFit/>
          </a:bodyPr>
          <a:lstStyle/>
          <a:p>
            <a:pPr marL="514350" lvl="0" indent="-514350" algn="just">
              <a:buFont typeface="+mj-lt"/>
              <a:buAutoNum type="arabicParenR" startAt="4"/>
            </a:pPr>
            <a:r>
              <a:rPr lang="es-ES" sz="3200" dirty="0">
                <a:solidFill>
                  <a:schemeClr val="bg1"/>
                </a:solidFill>
              </a:rPr>
              <a:t>Establecer vínculos personales con el grupo familiar y su entorno social.</a:t>
            </a:r>
            <a:endParaRPr lang="es-EC" sz="3200" dirty="0">
              <a:solidFill>
                <a:schemeClr val="bg1"/>
              </a:solidFill>
            </a:endParaRPr>
          </a:p>
          <a:p>
            <a:pPr marL="514350" lvl="0" indent="-514350" algn="just">
              <a:buFont typeface="+mj-lt"/>
              <a:buAutoNum type="arabicParenR" startAt="4"/>
            </a:pPr>
            <a:r>
              <a:rPr lang="es-ES" sz="3200" dirty="0">
                <a:solidFill>
                  <a:schemeClr val="bg1"/>
                </a:solidFill>
              </a:rPr>
              <a:t>Identificar acciones que permitan potenciar la autonomía para el mejoramiento de su  calidad de vida.</a:t>
            </a:r>
            <a:r>
              <a:rPr lang="es-ES" sz="3200" dirty="0"/>
              <a:t>. </a:t>
            </a:r>
            <a:endParaRPr lang="es-EC" sz="3200" dirty="0"/>
          </a:p>
        </p:txBody>
      </p:sp>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198" y="1628800"/>
            <a:ext cx="4135758" cy="5112568"/>
          </a:xfrm>
          <a:prstGeom prst="rect">
            <a:avLst/>
          </a:prstGeom>
        </p:spPr>
      </p:pic>
    </p:spTree>
    <p:custDataLst>
      <p:tags r:id="rId1"/>
    </p:custDataLst>
    <p:extLst>
      <p:ext uri="{BB962C8B-B14F-4D97-AF65-F5344CB8AC3E}">
        <p14:creationId xmlns:p14="http://schemas.microsoft.com/office/powerpoint/2010/main" val="2069403507"/>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58" y="0"/>
            <a:ext cx="9114306" cy="646331"/>
          </a:xfrm>
          <a:prstGeom prst="rect">
            <a:avLst/>
          </a:prstGeom>
          <a:noFill/>
        </p:spPr>
        <p:txBody>
          <a:bodyPr wrap="square" rtlCol="0">
            <a:spAutoFit/>
          </a:bodyPr>
          <a:lstStyle/>
          <a:p>
            <a:pPr algn="ctr"/>
            <a:r>
              <a:rPr lang="es-CO" sz="3600" b="1" dirty="0">
                <a:solidFill>
                  <a:srgbClr val="FF0000"/>
                </a:solidFill>
              </a:rPr>
              <a:t>ETAPAS O PASOS DE LA VISITA DOMICILIARIA</a:t>
            </a:r>
            <a:endParaRPr lang="es-EC" sz="3600" b="1" dirty="0">
              <a:solidFill>
                <a:srgbClr val="C00000"/>
              </a:solidFill>
              <a:latin typeface="Franklin Gothic Heavy" pitchFamily="34" charset="0"/>
            </a:endParaRPr>
          </a:p>
        </p:txBody>
      </p:sp>
      <p:sp>
        <p:nvSpPr>
          <p:cNvPr id="5" name="4 CuadroTexto"/>
          <p:cNvSpPr txBox="1"/>
          <p:nvPr/>
        </p:nvSpPr>
        <p:spPr>
          <a:xfrm>
            <a:off x="3779912" y="908720"/>
            <a:ext cx="4864306" cy="5509200"/>
          </a:xfrm>
          <a:prstGeom prst="rect">
            <a:avLst/>
          </a:prstGeom>
          <a:noFill/>
        </p:spPr>
        <p:txBody>
          <a:bodyPr wrap="square" rtlCol="0">
            <a:spAutoFit/>
          </a:bodyPr>
          <a:lstStyle/>
          <a:p>
            <a:pPr lvl="0" algn="just"/>
            <a:r>
              <a:rPr lang="es-CO" sz="3200" b="1" dirty="0">
                <a:solidFill>
                  <a:srgbClr val="FF0000"/>
                </a:solidFill>
              </a:rPr>
              <a:t>Planificar la visita</a:t>
            </a:r>
            <a:r>
              <a:rPr lang="es-CO" sz="3200" b="1" dirty="0">
                <a:solidFill>
                  <a:schemeClr val="bg1"/>
                </a:solidFill>
              </a:rPr>
              <a:t>: </a:t>
            </a:r>
          </a:p>
          <a:p>
            <a:pPr marL="457200" lvl="0" indent="-457200" algn="just">
              <a:buFont typeface="Wingdings" panose="05000000000000000000" pitchFamily="2" charset="2"/>
              <a:buChar char="Ø"/>
            </a:pPr>
            <a:r>
              <a:rPr lang="es-CO" sz="3200" dirty="0">
                <a:solidFill>
                  <a:schemeClr val="bg1"/>
                </a:solidFill>
              </a:rPr>
              <a:t>Acordar</a:t>
            </a:r>
            <a:r>
              <a:rPr lang="es-CO" sz="3200" b="1" dirty="0">
                <a:solidFill>
                  <a:schemeClr val="bg1"/>
                </a:solidFill>
              </a:rPr>
              <a:t> </a:t>
            </a:r>
            <a:r>
              <a:rPr lang="es-CO" sz="3200" dirty="0">
                <a:solidFill>
                  <a:schemeClr val="bg1"/>
                </a:solidFill>
              </a:rPr>
              <a:t> día y hora de la visita con anticipación.</a:t>
            </a:r>
          </a:p>
          <a:p>
            <a:pPr marL="457200" lvl="0" indent="-457200" algn="just">
              <a:buFont typeface="Wingdings" panose="05000000000000000000" pitchFamily="2" charset="2"/>
              <a:buChar char="Ø"/>
            </a:pPr>
            <a:r>
              <a:rPr lang="es-CO" sz="3200" dirty="0">
                <a:solidFill>
                  <a:schemeClr val="bg1"/>
                </a:solidFill>
              </a:rPr>
              <a:t>Organizar el material que se llevará.</a:t>
            </a:r>
          </a:p>
          <a:p>
            <a:pPr lvl="0" algn="just"/>
            <a:endParaRPr lang="es-EC" sz="3200" dirty="0">
              <a:solidFill>
                <a:schemeClr val="bg1"/>
              </a:solidFill>
            </a:endParaRPr>
          </a:p>
          <a:p>
            <a:pPr algn="just"/>
            <a:r>
              <a:rPr lang="es-CO" sz="3200" b="1" dirty="0">
                <a:solidFill>
                  <a:srgbClr val="FF0000"/>
                </a:solidFill>
              </a:rPr>
              <a:t>Llegada a la casa:</a:t>
            </a:r>
          </a:p>
          <a:p>
            <a:pPr marL="457200" indent="-457200" algn="just">
              <a:buFont typeface="Wingdings" panose="05000000000000000000" pitchFamily="2" charset="2"/>
              <a:buChar char="Ø"/>
            </a:pPr>
            <a:r>
              <a:rPr lang="es-CO" sz="3200" b="1" dirty="0">
                <a:solidFill>
                  <a:schemeClr val="bg1"/>
                </a:solidFill>
              </a:rPr>
              <a:t> </a:t>
            </a:r>
            <a:r>
              <a:rPr lang="es-CO" sz="3200" dirty="0">
                <a:solidFill>
                  <a:schemeClr val="bg1"/>
                </a:solidFill>
              </a:rPr>
              <a:t>Saludar,</a:t>
            </a:r>
          </a:p>
          <a:p>
            <a:pPr marL="457200" indent="-457200" algn="just">
              <a:buFont typeface="Wingdings" panose="05000000000000000000" pitchFamily="2" charset="2"/>
              <a:buChar char="Ø"/>
            </a:pPr>
            <a:r>
              <a:rPr lang="es-CO" sz="3200" dirty="0">
                <a:solidFill>
                  <a:schemeClr val="bg1"/>
                </a:solidFill>
              </a:rPr>
              <a:t>Presentarse,</a:t>
            </a:r>
          </a:p>
          <a:p>
            <a:pPr marL="457200" indent="-457200" algn="just">
              <a:buFont typeface="Wingdings" panose="05000000000000000000" pitchFamily="2" charset="2"/>
              <a:buChar char="Ø"/>
            </a:pPr>
            <a:r>
              <a:rPr lang="es-CO" sz="3200" dirty="0">
                <a:solidFill>
                  <a:schemeClr val="bg1"/>
                </a:solidFill>
              </a:rPr>
              <a:t>Justificar su presencia</a:t>
            </a:r>
          </a:p>
          <a:p>
            <a:pPr algn="just"/>
            <a:endParaRPr lang="es-EC" sz="3200" dirty="0">
              <a:solidFill>
                <a:schemeClr val="bg1"/>
              </a:solidFill>
            </a:endParaRPr>
          </a:p>
        </p:txBody>
      </p:sp>
      <p:pic>
        <p:nvPicPr>
          <p:cNvPr id="3" name="Imagen 2"/>
          <p:cNvPicPr>
            <a:picLocks noChangeAspect="1"/>
          </p:cNvPicPr>
          <p:nvPr/>
        </p:nvPicPr>
        <p:blipFill>
          <a:blip r:embed="rId3"/>
          <a:stretch>
            <a:fillRect/>
          </a:stretch>
        </p:blipFill>
        <p:spPr>
          <a:xfrm>
            <a:off x="539552" y="1134292"/>
            <a:ext cx="2880320" cy="5391052"/>
          </a:xfrm>
          <a:prstGeom prst="rect">
            <a:avLst/>
          </a:prstGeom>
        </p:spPr>
      </p:pic>
    </p:spTree>
    <p:custDataLst>
      <p:tags r:id="rId1"/>
    </p:custDataLst>
    <p:extLst>
      <p:ext uri="{BB962C8B-B14F-4D97-AF65-F5344CB8AC3E}">
        <p14:creationId xmlns:p14="http://schemas.microsoft.com/office/powerpoint/2010/main" val="1830612115"/>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158" y="0"/>
            <a:ext cx="9114306" cy="646331"/>
          </a:xfrm>
          <a:prstGeom prst="rect">
            <a:avLst/>
          </a:prstGeom>
          <a:noFill/>
        </p:spPr>
        <p:txBody>
          <a:bodyPr wrap="square" rtlCol="0">
            <a:spAutoFit/>
          </a:bodyPr>
          <a:lstStyle/>
          <a:p>
            <a:pPr algn="ctr"/>
            <a:r>
              <a:rPr lang="es-CO" sz="3600" b="1" dirty="0">
                <a:solidFill>
                  <a:srgbClr val="FF0000"/>
                </a:solidFill>
              </a:rPr>
              <a:t>ETAPAS O PASOS DE LA VISITA DOMICILIARIA</a:t>
            </a:r>
            <a:endParaRPr lang="es-EC" sz="3600" b="1" dirty="0">
              <a:solidFill>
                <a:srgbClr val="C00000"/>
              </a:solidFill>
              <a:latin typeface="Franklin Gothic Heavy" pitchFamily="34" charset="0"/>
            </a:endParaRPr>
          </a:p>
        </p:txBody>
      </p:sp>
      <p:sp>
        <p:nvSpPr>
          <p:cNvPr id="5" name="4 CuadroTexto"/>
          <p:cNvSpPr txBox="1"/>
          <p:nvPr/>
        </p:nvSpPr>
        <p:spPr>
          <a:xfrm>
            <a:off x="3956166" y="1220554"/>
            <a:ext cx="4864306" cy="5016758"/>
          </a:xfrm>
          <a:prstGeom prst="rect">
            <a:avLst/>
          </a:prstGeom>
          <a:noFill/>
        </p:spPr>
        <p:txBody>
          <a:bodyPr wrap="square" rtlCol="0">
            <a:spAutoFit/>
          </a:bodyPr>
          <a:lstStyle/>
          <a:p>
            <a:pPr algn="just"/>
            <a:r>
              <a:rPr lang="es-CO" sz="3200" b="1" dirty="0">
                <a:solidFill>
                  <a:srgbClr val="FF0000"/>
                </a:solidFill>
              </a:rPr>
              <a:t>Fase social</a:t>
            </a:r>
            <a:endParaRPr lang="es-EC" sz="3200" b="1" dirty="0">
              <a:solidFill>
                <a:srgbClr val="FF0000"/>
              </a:solidFill>
            </a:endParaRPr>
          </a:p>
          <a:p>
            <a:pPr marL="457200" indent="-457200" algn="just">
              <a:buFont typeface="Wingdings" panose="05000000000000000000" pitchFamily="2" charset="2"/>
              <a:buChar char="Ø"/>
            </a:pPr>
            <a:r>
              <a:rPr lang="es-CO" sz="3200" dirty="0">
                <a:solidFill>
                  <a:schemeClr val="bg1"/>
                </a:solidFill>
              </a:rPr>
              <a:t>Ser cordial y confiable.</a:t>
            </a:r>
          </a:p>
          <a:p>
            <a:pPr marL="457200" indent="-457200" algn="just">
              <a:buFont typeface="Wingdings" panose="05000000000000000000" pitchFamily="2" charset="2"/>
              <a:buChar char="Ø"/>
            </a:pPr>
            <a:r>
              <a:rPr lang="es-CO" sz="3200" dirty="0">
                <a:solidFill>
                  <a:schemeClr val="bg1"/>
                </a:solidFill>
              </a:rPr>
              <a:t>Observar mensajes y lenguaje corporal.</a:t>
            </a:r>
          </a:p>
          <a:p>
            <a:pPr marL="457200" indent="-457200" algn="just">
              <a:buFont typeface="Wingdings" panose="05000000000000000000" pitchFamily="2" charset="2"/>
              <a:buChar char="Ø"/>
            </a:pPr>
            <a:r>
              <a:rPr lang="es-CO" sz="3200" dirty="0">
                <a:solidFill>
                  <a:schemeClr val="bg1"/>
                </a:solidFill>
              </a:rPr>
              <a:t>Ganar la aceptación y confianza.</a:t>
            </a:r>
          </a:p>
          <a:p>
            <a:pPr algn="just"/>
            <a:endParaRPr lang="es-CO" sz="3200" dirty="0">
              <a:solidFill>
                <a:schemeClr val="bg1"/>
              </a:solidFill>
            </a:endParaRPr>
          </a:p>
          <a:p>
            <a:pPr algn="just"/>
            <a:r>
              <a:rPr lang="es-CO" sz="3200" b="1" dirty="0">
                <a:solidFill>
                  <a:srgbClr val="FF0000"/>
                </a:solidFill>
              </a:rPr>
              <a:t>Fase crítica</a:t>
            </a:r>
            <a:endParaRPr lang="es-EC" sz="3200" b="1" dirty="0">
              <a:solidFill>
                <a:srgbClr val="FF0000"/>
              </a:solidFill>
            </a:endParaRPr>
          </a:p>
          <a:p>
            <a:pPr marL="457200" indent="-457200" algn="just">
              <a:buFont typeface="Wingdings" panose="05000000000000000000" pitchFamily="2" charset="2"/>
              <a:buChar char="Ø"/>
            </a:pPr>
            <a:r>
              <a:rPr lang="es-CO" sz="3200" dirty="0">
                <a:solidFill>
                  <a:schemeClr val="bg1"/>
                </a:solidFill>
              </a:rPr>
              <a:t>Lograr una comunicación directa.</a:t>
            </a:r>
            <a:endParaRPr lang="es-EC" sz="3200" dirty="0">
              <a:solidFill>
                <a:schemeClr val="bg1"/>
              </a:solidFill>
            </a:endParaRPr>
          </a:p>
        </p:txBody>
      </p:sp>
      <p:pic>
        <p:nvPicPr>
          <p:cNvPr id="3" name="Imagen 2"/>
          <p:cNvPicPr>
            <a:picLocks noChangeAspect="1"/>
          </p:cNvPicPr>
          <p:nvPr/>
        </p:nvPicPr>
        <p:blipFill>
          <a:blip r:embed="rId3"/>
          <a:stretch>
            <a:fillRect/>
          </a:stretch>
        </p:blipFill>
        <p:spPr>
          <a:xfrm>
            <a:off x="251520" y="1076538"/>
            <a:ext cx="3527849" cy="5304790"/>
          </a:xfrm>
          <a:prstGeom prst="rect">
            <a:avLst/>
          </a:prstGeom>
        </p:spPr>
      </p:pic>
    </p:spTree>
    <p:custDataLst>
      <p:tags r:id="rId1"/>
    </p:custDataLst>
    <p:extLst>
      <p:ext uri="{BB962C8B-B14F-4D97-AF65-F5344CB8AC3E}">
        <p14:creationId xmlns:p14="http://schemas.microsoft.com/office/powerpoint/2010/main" val="493156103"/>
      </p:ext>
    </p:extLst>
  </p:cSld>
  <p:clrMapOvr>
    <a:masterClrMapping/>
  </p:clrMapOvr>
  <mc:AlternateContent xmlns:mc="http://schemas.openxmlformats.org/markup-compatibility/2006" xmlns:p14="http://schemas.microsoft.com/office/powerpoint/2010/main">
    <mc:Choice Requires="p14">
      <p:transition spd="slow" p14:dur="800" advTm="28460">
        <p:circle/>
      </p:transition>
    </mc:Choice>
    <mc:Fallback xmlns="">
      <p:transition spd="slow" advTm="2846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1.3|1.4"/>
</p:tagLst>
</file>

<file path=ppt/tags/tag10.xml><?xml version="1.0" encoding="utf-8"?>
<p:tagLst xmlns:a="http://schemas.openxmlformats.org/drawingml/2006/main" xmlns:r="http://schemas.openxmlformats.org/officeDocument/2006/relationships" xmlns:p="http://schemas.openxmlformats.org/presentationml/2006/main">
  <p:tag name="TIMING" val="|1.6|5"/>
</p:tagLst>
</file>

<file path=ppt/tags/tag11.xml><?xml version="1.0" encoding="utf-8"?>
<p:tagLst xmlns:a="http://schemas.openxmlformats.org/drawingml/2006/main" xmlns:r="http://schemas.openxmlformats.org/officeDocument/2006/relationships" xmlns:p="http://schemas.openxmlformats.org/presentationml/2006/main">
  <p:tag name="TIMING" val="|1.6|5"/>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0.8|2.1|1.2"/>
</p:tagLst>
</file>

<file path=ppt/tags/tag3.xml><?xml version="1.0" encoding="utf-8"?>
<p:tagLst xmlns:a="http://schemas.openxmlformats.org/drawingml/2006/main" xmlns:r="http://schemas.openxmlformats.org/officeDocument/2006/relationships" xmlns:p="http://schemas.openxmlformats.org/presentationml/2006/main">
  <p:tag name="TIMING" val="|2.8|1.5|10.2"/>
</p:tagLst>
</file>

<file path=ppt/tags/tag4.xml><?xml version="1.0" encoding="utf-8"?>
<p:tagLst xmlns:a="http://schemas.openxmlformats.org/drawingml/2006/main" xmlns:r="http://schemas.openxmlformats.org/officeDocument/2006/relationships" xmlns:p="http://schemas.openxmlformats.org/presentationml/2006/main">
  <p:tag name="TIMING" val="|2.8|1.5|10.2"/>
</p:tagLst>
</file>

<file path=ppt/tags/tag5.xml><?xml version="1.0" encoding="utf-8"?>
<p:tagLst xmlns:a="http://schemas.openxmlformats.org/drawingml/2006/main" xmlns:r="http://schemas.openxmlformats.org/officeDocument/2006/relationships" xmlns:p="http://schemas.openxmlformats.org/presentationml/2006/main">
  <p:tag name="TIMING" val="|2.8|1.5|10.2"/>
</p:tagLst>
</file>

<file path=ppt/tags/tag6.xml><?xml version="1.0" encoding="utf-8"?>
<p:tagLst xmlns:a="http://schemas.openxmlformats.org/drawingml/2006/main" xmlns:r="http://schemas.openxmlformats.org/officeDocument/2006/relationships" xmlns:p="http://schemas.openxmlformats.org/presentationml/2006/main">
  <p:tag name="TIMING" val="|2.8|1.5|10.2"/>
</p:tagLst>
</file>

<file path=ppt/tags/tag7.xml><?xml version="1.0" encoding="utf-8"?>
<p:tagLst xmlns:a="http://schemas.openxmlformats.org/drawingml/2006/main" xmlns:r="http://schemas.openxmlformats.org/officeDocument/2006/relationships" xmlns:p="http://schemas.openxmlformats.org/presentationml/2006/main">
  <p:tag name="TIMING" val="|2.8|1.5|10.2"/>
</p:tagLst>
</file>

<file path=ppt/tags/tag8.xml><?xml version="1.0" encoding="utf-8"?>
<p:tagLst xmlns:a="http://schemas.openxmlformats.org/drawingml/2006/main" xmlns:r="http://schemas.openxmlformats.org/officeDocument/2006/relationships" xmlns:p="http://schemas.openxmlformats.org/presentationml/2006/main">
  <p:tag name="TIMING" val="|2.8|1.5|10.2"/>
</p:tagLst>
</file>

<file path=ppt/tags/tag9.xml><?xml version="1.0" encoding="utf-8"?>
<p:tagLst xmlns:a="http://schemas.openxmlformats.org/drawingml/2006/main" xmlns:r="http://schemas.openxmlformats.org/officeDocument/2006/relationships" xmlns:p="http://schemas.openxmlformats.org/presentationml/2006/main">
  <p:tag name="TIMING" val="|2.8|1.5|10.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1057</TotalTime>
  <Words>442</Words>
  <Application>Microsoft Office PowerPoint</Application>
  <PresentationFormat>Presentación en pantalla (4:3)</PresentationFormat>
  <Paragraphs>51</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Aharoni</vt:lpstr>
      <vt:lpstr>Arial</vt:lpstr>
      <vt:lpstr>Berlin Sans FB Demi</vt:lpstr>
      <vt:lpstr>Calibri</vt:lpstr>
      <vt:lpstr>Franklin Gothic Heavy</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118</cp:revision>
  <dcterms:created xsi:type="dcterms:W3CDTF">2016-09-15T16:02:40Z</dcterms:created>
  <dcterms:modified xsi:type="dcterms:W3CDTF">2021-09-14T01:50:05Z</dcterms:modified>
</cp:coreProperties>
</file>