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C7C6808-7A27-4E49-BD9D-E5170B7373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 xmlns:a16="http://schemas.microsoft.com/office/drawing/2014/main" id="{AF1953E8-196D-49F3-BB83-36A9BF1A9F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 xmlns:a16="http://schemas.microsoft.com/office/drawing/2014/main" id="{DAF2E941-F82D-4924-A180-9F4D4353DFFF}"/>
              </a:ext>
            </a:extLst>
          </p:cNvPr>
          <p:cNvSpPr>
            <a:spLocks noGrp="1"/>
          </p:cNvSpPr>
          <p:nvPr>
            <p:ph type="dt" sz="half" idx="10"/>
          </p:nvPr>
        </p:nvSpPr>
        <p:spPr/>
        <p:txBody>
          <a:bodyPr/>
          <a:lstStyle/>
          <a:p>
            <a:fld id="{68A70531-58F1-4D4F-AA25-CC050E6A51E1}" type="datetimeFigureOut">
              <a:rPr lang="es-EC" smtClean="0"/>
              <a:t>19/9/2021</a:t>
            </a:fld>
            <a:endParaRPr lang="es-EC"/>
          </a:p>
        </p:txBody>
      </p:sp>
      <p:sp>
        <p:nvSpPr>
          <p:cNvPr id="5" name="Marcador de pie de página 4">
            <a:extLst>
              <a:ext uri="{FF2B5EF4-FFF2-40B4-BE49-F238E27FC236}">
                <a16:creationId xmlns="" xmlns:a16="http://schemas.microsoft.com/office/drawing/2014/main" id="{DF3334B6-05CF-46C4-ADEA-64E665C28EB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0F109A94-E03F-43ED-A3E9-6F838F039A13}"/>
              </a:ext>
            </a:extLst>
          </p:cNvPr>
          <p:cNvSpPr>
            <a:spLocks noGrp="1"/>
          </p:cNvSpPr>
          <p:nvPr>
            <p:ph type="sldNum" sz="quarter" idx="12"/>
          </p:nvPr>
        </p:nvSpPr>
        <p:spPr/>
        <p:txBody>
          <a:bodyPr/>
          <a:lstStyle/>
          <a:p>
            <a:fld id="{81DB3886-8A2C-4B6B-8590-4A39C818864A}" type="slidenum">
              <a:rPr lang="es-EC" smtClean="0"/>
              <a:t>‹Nº›</a:t>
            </a:fld>
            <a:endParaRPr lang="es-EC"/>
          </a:p>
        </p:txBody>
      </p:sp>
    </p:spTree>
    <p:extLst>
      <p:ext uri="{BB962C8B-B14F-4D97-AF65-F5344CB8AC3E}">
        <p14:creationId xmlns:p14="http://schemas.microsoft.com/office/powerpoint/2010/main" val="991747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0FDFC86-E4EA-4ED0-8222-D1B96F58EE5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26FA9D24-8A5B-49BA-BAE8-3B00D8A6078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770C62BD-8E23-4058-A51A-461C1A8E5976}"/>
              </a:ext>
            </a:extLst>
          </p:cNvPr>
          <p:cNvSpPr>
            <a:spLocks noGrp="1"/>
          </p:cNvSpPr>
          <p:nvPr>
            <p:ph type="dt" sz="half" idx="10"/>
          </p:nvPr>
        </p:nvSpPr>
        <p:spPr/>
        <p:txBody>
          <a:bodyPr/>
          <a:lstStyle/>
          <a:p>
            <a:fld id="{68A70531-58F1-4D4F-AA25-CC050E6A51E1}" type="datetimeFigureOut">
              <a:rPr lang="es-EC" smtClean="0"/>
              <a:t>19/9/2021</a:t>
            </a:fld>
            <a:endParaRPr lang="es-EC"/>
          </a:p>
        </p:txBody>
      </p:sp>
      <p:sp>
        <p:nvSpPr>
          <p:cNvPr id="5" name="Marcador de pie de página 4">
            <a:extLst>
              <a:ext uri="{FF2B5EF4-FFF2-40B4-BE49-F238E27FC236}">
                <a16:creationId xmlns="" xmlns:a16="http://schemas.microsoft.com/office/drawing/2014/main" id="{927F6965-5144-4D0B-BE8D-15AC259E78B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5E20A32D-3D56-4A19-ADF1-E40B95127297}"/>
              </a:ext>
            </a:extLst>
          </p:cNvPr>
          <p:cNvSpPr>
            <a:spLocks noGrp="1"/>
          </p:cNvSpPr>
          <p:nvPr>
            <p:ph type="sldNum" sz="quarter" idx="12"/>
          </p:nvPr>
        </p:nvSpPr>
        <p:spPr/>
        <p:txBody>
          <a:bodyPr/>
          <a:lstStyle/>
          <a:p>
            <a:fld id="{81DB3886-8A2C-4B6B-8590-4A39C818864A}" type="slidenum">
              <a:rPr lang="es-EC" smtClean="0"/>
              <a:t>‹Nº›</a:t>
            </a:fld>
            <a:endParaRPr lang="es-EC"/>
          </a:p>
        </p:txBody>
      </p:sp>
    </p:spTree>
    <p:extLst>
      <p:ext uri="{BB962C8B-B14F-4D97-AF65-F5344CB8AC3E}">
        <p14:creationId xmlns:p14="http://schemas.microsoft.com/office/powerpoint/2010/main" val="1369543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064A1FE9-BC45-45B4-A2DE-06D781C4B81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9E075443-9C3B-4267-BDB9-CC423510E81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5EFBF8AA-5678-423B-93EB-21EE9F2A4598}"/>
              </a:ext>
            </a:extLst>
          </p:cNvPr>
          <p:cNvSpPr>
            <a:spLocks noGrp="1"/>
          </p:cNvSpPr>
          <p:nvPr>
            <p:ph type="dt" sz="half" idx="10"/>
          </p:nvPr>
        </p:nvSpPr>
        <p:spPr/>
        <p:txBody>
          <a:bodyPr/>
          <a:lstStyle/>
          <a:p>
            <a:fld id="{68A70531-58F1-4D4F-AA25-CC050E6A51E1}" type="datetimeFigureOut">
              <a:rPr lang="es-EC" smtClean="0"/>
              <a:t>19/9/2021</a:t>
            </a:fld>
            <a:endParaRPr lang="es-EC"/>
          </a:p>
        </p:txBody>
      </p:sp>
      <p:sp>
        <p:nvSpPr>
          <p:cNvPr id="5" name="Marcador de pie de página 4">
            <a:extLst>
              <a:ext uri="{FF2B5EF4-FFF2-40B4-BE49-F238E27FC236}">
                <a16:creationId xmlns="" xmlns:a16="http://schemas.microsoft.com/office/drawing/2014/main" id="{3FE122CE-2952-4E8E-A759-DBDC7511E35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8903EAAE-62A4-451E-B0E6-F51738E7E2F6}"/>
              </a:ext>
            </a:extLst>
          </p:cNvPr>
          <p:cNvSpPr>
            <a:spLocks noGrp="1"/>
          </p:cNvSpPr>
          <p:nvPr>
            <p:ph type="sldNum" sz="quarter" idx="12"/>
          </p:nvPr>
        </p:nvSpPr>
        <p:spPr/>
        <p:txBody>
          <a:bodyPr/>
          <a:lstStyle/>
          <a:p>
            <a:fld id="{81DB3886-8A2C-4B6B-8590-4A39C818864A}" type="slidenum">
              <a:rPr lang="es-EC" smtClean="0"/>
              <a:t>‹Nº›</a:t>
            </a:fld>
            <a:endParaRPr lang="es-EC"/>
          </a:p>
        </p:txBody>
      </p:sp>
    </p:spTree>
    <p:extLst>
      <p:ext uri="{BB962C8B-B14F-4D97-AF65-F5344CB8AC3E}">
        <p14:creationId xmlns:p14="http://schemas.microsoft.com/office/powerpoint/2010/main" val="315117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BAC04C5-FFF2-4249-83CF-C73A8BF5F21A}"/>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94BCAE2C-262E-4E5C-8F0C-BEB4FBA625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91F788F1-2F54-4E39-8113-98FACAB98D49}"/>
              </a:ext>
            </a:extLst>
          </p:cNvPr>
          <p:cNvSpPr>
            <a:spLocks noGrp="1"/>
          </p:cNvSpPr>
          <p:nvPr>
            <p:ph type="dt" sz="half" idx="10"/>
          </p:nvPr>
        </p:nvSpPr>
        <p:spPr/>
        <p:txBody>
          <a:bodyPr/>
          <a:lstStyle/>
          <a:p>
            <a:fld id="{68A70531-58F1-4D4F-AA25-CC050E6A51E1}" type="datetimeFigureOut">
              <a:rPr lang="es-EC" smtClean="0"/>
              <a:t>19/9/2021</a:t>
            </a:fld>
            <a:endParaRPr lang="es-EC"/>
          </a:p>
        </p:txBody>
      </p:sp>
      <p:sp>
        <p:nvSpPr>
          <p:cNvPr id="5" name="Marcador de pie de página 4">
            <a:extLst>
              <a:ext uri="{FF2B5EF4-FFF2-40B4-BE49-F238E27FC236}">
                <a16:creationId xmlns="" xmlns:a16="http://schemas.microsoft.com/office/drawing/2014/main" id="{5C92C039-3BB3-48E8-AF9B-4F90A468D0D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CEEBFD61-EA4C-40E1-81AD-7C22A781E998}"/>
              </a:ext>
            </a:extLst>
          </p:cNvPr>
          <p:cNvSpPr>
            <a:spLocks noGrp="1"/>
          </p:cNvSpPr>
          <p:nvPr>
            <p:ph type="sldNum" sz="quarter" idx="12"/>
          </p:nvPr>
        </p:nvSpPr>
        <p:spPr/>
        <p:txBody>
          <a:bodyPr/>
          <a:lstStyle/>
          <a:p>
            <a:fld id="{81DB3886-8A2C-4B6B-8590-4A39C818864A}" type="slidenum">
              <a:rPr lang="es-EC" smtClean="0"/>
              <a:t>‹Nº›</a:t>
            </a:fld>
            <a:endParaRPr lang="es-EC"/>
          </a:p>
        </p:txBody>
      </p:sp>
    </p:spTree>
    <p:extLst>
      <p:ext uri="{BB962C8B-B14F-4D97-AF65-F5344CB8AC3E}">
        <p14:creationId xmlns:p14="http://schemas.microsoft.com/office/powerpoint/2010/main" val="3065242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CB04B69-692E-4AA9-99F1-001195310D9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8C851359-DC50-4368-87EA-2BE7FF43F3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2A2FC61B-030D-48E6-87AE-016DC2505A6D}"/>
              </a:ext>
            </a:extLst>
          </p:cNvPr>
          <p:cNvSpPr>
            <a:spLocks noGrp="1"/>
          </p:cNvSpPr>
          <p:nvPr>
            <p:ph type="dt" sz="half" idx="10"/>
          </p:nvPr>
        </p:nvSpPr>
        <p:spPr/>
        <p:txBody>
          <a:bodyPr/>
          <a:lstStyle/>
          <a:p>
            <a:fld id="{68A70531-58F1-4D4F-AA25-CC050E6A51E1}" type="datetimeFigureOut">
              <a:rPr lang="es-EC" smtClean="0"/>
              <a:t>19/9/2021</a:t>
            </a:fld>
            <a:endParaRPr lang="es-EC"/>
          </a:p>
        </p:txBody>
      </p:sp>
      <p:sp>
        <p:nvSpPr>
          <p:cNvPr id="5" name="Marcador de pie de página 4">
            <a:extLst>
              <a:ext uri="{FF2B5EF4-FFF2-40B4-BE49-F238E27FC236}">
                <a16:creationId xmlns="" xmlns:a16="http://schemas.microsoft.com/office/drawing/2014/main" id="{7E61C958-B0D5-4F33-BCED-2C2FFF61D33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CF1A0270-D2F0-41CE-A60C-C937C506CB5F}"/>
              </a:ext>
            </a:extLst>
          </p:cNvPr>
          <p:cNvSpPr>
            <a:spLocks noGrp="1"/>
          </p:cNvSpPr>
          <p:nvPr>
            <p:ph type="sldNum" sz="quarter" idx="12"/>
          </p:nvPr>
        </p:nvSpPr>
        <p:spPr/>
        <p:txBody>
          <a:bodyPr/>
          <a:lstStyle/>
          <a:p>
            <a:fld id="{81DB3886-8A2C-4B6B-8590-4A39C818864A}" type="slidenum">
              <a:rPr lang="es-EC" smtClean="0"/>
              <a:t>‹Nº›</a:t>
            </a:fld>
            <a:endParaRPr lang="es-EC"/>
          </a:p>
        </p:txBody>
      </p:sp>
    </p:spTree>
    <p:extLst>
      <p:ext uri="{BB962C8B-B14F-4D97-AF65-F5344CB8AC3E}">
        <p14:creationId xmlns:p14="http://schemas.microsoft.com/office/powerpoint/2010/main" val="2617686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6AB8EBD-524C-4DAD-B3C2-258995F10C0B}"/>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EB03A151-A8E1-43C8-AA1B-F48DA2078D6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 xmlns:a16="http://schemas.microsoft.com/office/drawing/2014/main" id="{27E5451E-E304-4D1F-94F4-F5AA2E1141E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 xmlns:a16="http://schemas.microsoft.com/office/drawing/2014/main" id="{10017A2F-EF3A-4584-A579-0D14BEC918B2}"/>
              </a:ext>
            </a:extLst>
          </p:cNvPr>
          <p:cNvSpPr>
            <a:spLocks noGrp="1"/>
          </p:cNvSpPr>
          <p:nvPr>
            <p:ph type="dt" sz="half" idx="10"/>
          </p:nvPr>
        </p:nvSpPr>
        <p:spPr/>
        <p:txBody>
          <a:bodyPr/>
          <a:lstStyle/>
          <a:p>
            <a:fld id="{68A70531-58F1-4D4F-AA25-CC050E6A51E1}" type="datetimeFigureOut">
              <a:rPr lang="es-EC" smtClean="0"/>
              <a:t>19/9/2021</a:t>
            </a:fld>
            <a:endParaRPr lang="es-EC"/>
          </a:p>
        </p:txBody>
      </p:sp>
      <p:sp>
        <p:nvSpPr>
          <p:cNvPr id="6" name="Marcador de pie de página 5">
            <a:extLst>
              <a:ext uri="{FF2B5EF4-FFF2-40B4-BE49-F238E27FC236}">
                <a16:creationId xmlns="" xmlns:a16="http://schemas.microsoft.com/office/drawing/2014/main" id="{C01C4DD3-B846-41D4-962F-866C7FEAAA81}"/>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BE2E2AE0-C4AE-4787-AA8A-E83FD242785A}"/>
              </a:ext>
            </a:extLst>
          </p:cNvPr>
          <p:cNvSpPr>
            <a:spLocks noGrp="1"/>
          </p:cNvSpPr>
          <p:nvPr>
            <p:ph type="sldNum" sz="quarter" idx="12"/>
          </p:nvPr>
        </p:nvSpPr>
        <p:spPr/>
        <p:txBody>
          <a:bodyPr/>
          <a:lstStyle/>
          <a:p>
            <a:fld id="{81DB3886-8A2C-4B6B-8590-4A39C818864A}" type="slidenum">
              <a:rPr lang="es-EC" smtClean="0"/>
              <a:t>‹Nº›</a:t>
            </a:fld>
            <a:endParaRPr lang="es-EC"/>
          </a:p>
        </p:txBody>
      </p:sp>
    </p:spTree>
    <p:extLst>
      <p:ext uri="{BB962C8B-B14F-4D97-AF65-F5344CB8AC3E}">
        <p14:creationId xmlns:p14="http://schemas.microsoft.com/office/powerpoint/2010/main" val="314102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E3B3048-B527-4E7F-903C-C098E5C813F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D4B63488-20FA-4531-A7D7-C4443A77F5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81A87531-D533-4E01-BBDE-5050C18052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 xmlns:a16="http://schemas.microsoft.com/office/drawing/2014/main" id="{B52C07FE-46B7-478F-9B32-FF195728D2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52FEF3DF-66CE-4350-8DB3-610C7D863AF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 xmlns:a16="http://schemas.microsoft.com/office/drawing/2014/main" id="{8B8D97FC-0314-46B8-9D3B-91C67224FCEF}"/>
              </a:ext>
            </a:extLst>
          </p:cNvPr>
          <p:cNvSpPr>
            <a:spLocks noGrp="1"/>
          </p:cNvSpPr>
          <p:nvPr>
            <p:ph type="dt" sz="half" idx="10"/>
          </p:nvPr>
        </p:nvSpPr>
        <p:spPr/>
        <p:txBody>
          <a:bodyPr/>
          <a:lstStyle/>
          <a:p>
            <a:fld id="{68A70531-58F1-4D4F-AA25-CC050E6A51E1}" type="datetimeFigureOut">
              <a:rPr lang="es-EC" smtClean="0"/>
              <a:t>19/9/2021</a:t>
            </a:fld>
            <a:endParaRPr lang="es-EC"/>
          </a:p>
        </p:txBody>
      </p:sp>
      <p:sp>
        <p:nvSpPr>
          <p:cNvPr id="8" name="Marcador de pie de página 7">
            <a:extLst>
              <a:ext uri="{FF2B5EF4-FFF2-40B4-BE49-F238E27FC236}">
                <a16:creationId xmlns="" xmlns:a16="http://schemas.microsoft.com/office/drawing/2014/main" id="{2AD5EC2B-C9BE-4DB7-A778-647B6843749F}"/>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 xmlns:a16="http://schemas.microsoft.com/office/drawing/2014/main" id="{88714811-A2D8-47B5-B528-BEBB8CA5991B}"/>
              </a:ext>
            </a:extLst>
          </p:cNvPr>
          <p:cNvSpPr>
            <a:spLocks noGrp="1"/>
          </p:cNvSpPr>
          <p:nvPr>
            <p:ph type="sldNum" sz="quarter" idx="12"/>
          </p:nvPr>
        </p:nvSpPr>
        <p:spPr/>
        <p:txBody>
          <a:bodyPr/>
          <a:lstStyle/>
          <a:p>
            <a:fld id="{81DB3886-8A2C-4B6B-8590-4A39C818864A}" type="slidenum">
              <a:rPr lang="es-EC" smtClean="0"/>
              <a:t>‹Nº›</a:t>
            </a:fld>
            <a:endParaRPr lang="es-EC"/>
          </a:p>
        </p:txBody>
      </p:sp>
    </p:spTree>
    <p:extLst>
      <p:ext uri="{BB962C8B-B14F-4D97-AF65-F5344CB8AC3E}">
        <p14:creationId xmlns:p14="http://schemas.microsoft.com/office/powerpoint/2010/main" val="208418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C7A13B1-3F1B-40DD-8F92-14A890EE677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 xmlns:a16="http://schemas.microsoft.com/office/drawing/2014/main" id="{C2055A3C-9865-4CDF-AF0D-E878A0D8E3D3}"/>
              </a:ext>
            </a:extLst>
          </p:cNvPr>
          <p:cNvSpPr>
            <a:spLocks noGrp="1"/>
          </p:cNvSpPr>
          <p:nvPr>
            <p:ph type="dt" sz="half" idx="10"/>
          </p:nvPr>
        </p:nvSpPr>
        <p:spPr/>
        <p:txBody>
          <a:bodyPr/>
          <a:lstStyle/>
          <a:p>
            <a:fld id="{68A70531-58F1-4D4F-AA25-CC050E6A51E1}" type="datetimeFigureOut">
              <a:rPr lang="es-EC" smtClean="0"/>
              <a:t>19/9/2021</a:t>
            </a:fld>
            <a:endParaRPr lang="es-EC"/>
          </a:p>
        </p:txBody>
      </p:sp>
      <p:sp>
        <p:nvSpPr>
          <p:cNvPr id="4" name="Marcador de pie de página 3">
            <a:extLst>
              <a:ext uri="{FF2B5EF4-FFF2-40B4-BE49-F238E27FC236}">
                <a16:creationId xmlns="" xmlns:a16="http://schemas.microsoft.com/office/drawing/2014/main" id="{B10FB27B-CD29-4221-8B61-51A6E8788AE7}"/>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 xmlns:a16="http://schemas.microsoft.com/office/drawing/2014/main" id="{B08C3452-74FC-4AC5-9A04-82A0A03E6B13}"/>
              </a:ext>
            </a:extLst>
          </p:cNvPr>
          <p:cNvSpPr>
            <a:spLocks noGrp="1"/>
          </p:cNvSpPr>
          <p:nvPr>
            <p:ph type="sldNum" sz="quarter" idx="12"/>
          </p:nvPr>
        </p:nvSpPr>
        <p:spPr/>
        <p:txBody>
          <a:bodyPr/>
          <a:lstStyle/>
          <a:p>
            <a:fld id="{81DB3886-8A2C-4B6B-8590-4A39C818864A}" type="slidenum">
              <a:rPr lang="es-EC" smtClean="0"/>
              <a:t>‹Nº›</a:t>
            </a:fld>
            <a:endParaRPr lang="es-EC"/>
          </a:p>
        </p:txBody>
      </p:sp>
    </p:spTree>
    <p:extLst>
      <p:ext uri="{BB962C8B-B14F-4D97-AF65-F5344CB8AC3E}">
        <p14:creationId xmlns:p14="http://schemas.microsoft.com/office/powerpoint/2010/main" val="1148068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3C718901-E65E-49C9-9222-667F183304D5}"/>
              </a:ext>
            </a:extLst>
          </p:cNvPr>
          <p:cNvSpPr>
            <a:spLocks noGrp="1"/>
          </p:cNvSpPr>
          <p:nvPr>
            <p:ph type="dt" sz="half" idx="10"/>
          </p:nvPr>
        </p:nvSpPr>
        <p:spPr/>
        <p:txBody>
          <a:bodyPr/>
          <a:lstStyle/>
          <a:p>
            <a:fld id="{68A70531-58F1-4D4F-AA25-CC050E6A51E1}" type="datetimeFigureOut">
              <a:rPr lang="es-EC" smtClean="0"/>
              <a:t>19/9/2021</a:t>
            </a:fld>
            <a:endParaRPr lang="es-EC"/>
          </a:p>
        </p:txBody>
      </p:sp>
      <p:sp>
        <p:nvSpPr>
          <p:cNvPr id="3" name="Marcador de pie de página 2">
            <a:extLst>
              <a:ext uri="{FF2B5EF4-FFF2-40B4-BE49-F238E27FC236}">
                <a16:creationId xmlns="" xmlns:a16="http://schemas.microsoft.com/office/drawing/2014/main" id="{4718D006-D44E-485B-A6E2-7CA54DCC196C}"/>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 xmlns:a16="http://schemas.microsoft.com/office/drawing/2014/main" id="{B9A49475-BBCF-4D81-AC40-D52DFBC15410}"/>
              </a:ext>
            </a:extLst>
          </p:cNvPr>
          <p:cNvSpPr>
            <a:spLocks noGrp="1"/>
          </p:cNvSpPr>
          <p:nvPr>
            <p:ph type="sldNum" sz="quarter" idx="12"/>
          </p:nvPr>
        </p:nvSpPr>
        <p:spPr/>
        <p:txBody>
          <a:bodyPr/>
          <a:lstStyle/>
          <a:p>
            <a:fld id="{81DB3886-8A2C-4B6B-8590-4A39C818864A}" type="slidenum">
              <a:rPr lang="es-EC" smtClean="0"/>
              <a:t>‹Nº›</a:t>
            </a:fld>
            <a:endParaRPr lang="es-EC"/>
          </a:p>
        </p:txBody>
      </p:sp>
    </p:spTree>
    <p:extLst>
      <p:ext uri="{BB962C8B-B14F-4D97-AF65-F5344CB8AC3E}">
        <p14:creationId xmlns:p14="http://schemas.microsoft.com/office/powerpoint/2010/main" val="383918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B8041FC-2FE3-4106-9EF5-B5D3AD2E70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36BFD97D-80D7-4048-8388-C57682B3E0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 xmlns:a16="http://schemas.microsoft.com/office/drawing/2014/main" id="{2544A33D-71B8-4A4E-A6FE-6DFFCC4CD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8B988050-8BA7-4494-965D-51994B347602}"/>
              </a:ext>
            </a:extLst>
          </p:cNvPr>
          <p:cNvSpPr>
            <a:spLocks noGrp="1"/>
          </p:cNvSpPr>
          <p:nvPr>
            <p:ph type="dt" sz="half" idx="10"/>
          </p:nvPr>
        </p:nvSpPr>
        <p:spPr/>
        <p:txBody>
          <a:bodyPr/>
          <a:lstStyle/>
          <a:p>
            <a:fld id="{68A70531-58F1-4D4F-AA25-CC050E6A51E1}" type="datetimeFigureOut">
              <a:rPr lang="es-EC" smtClean="0"/>
              <a:t>19/9/2021</a:t>
            </a:fld>
            <a:endParaRPr lang="es-EC"/>
          </a:p>
        </p:txBody>
      </p:sp>
      <p:sp>
        <p:nvSpPr>
          <p:cNvPr id="6" name="Marcador de pie de página 5">
            <a:extLst>
              <a:ext uri="{FF2B5EF4-FFF2-40B4-BE49-F238E27FC236}">
                <a16:creationId xmlns="" xmlns:a16="http://schemas.microsoft.com/office/drawing/2014/main" id="{53EF253D-8A81-42CB-959B-30BD18C85D1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05089F0F-5C8C-4A2D-946E-707F1F238AAA}"/>
              </a:ext>
            </a:extLst>
          </p:cNvPr>
          <p:cNvSpPr>
            <a:spLocks noGrp="1"/>
          </p:cNvSpPr>
          <p:nvPr>
            <p:ph type="sldNum" sz="quarter" idx="12"/>
          </p:nvPr>
        </p:nvSpPr>
        <p:spPr/>
        <p:txBody>
          <a:bodyPr/>
          <a:lstStyle/>
          <a:p>
            <a:fld id="{81DB3886-8A2C-4B6B-8590-4A39C818864A}" type="slidenum">
              <a:rPr lang="es-EC" smtClean="0"/>
              <a:t>‹Nº›</a:t>
            </a:fld>
            <a:endParaRPr lang="es-EC"/>
          </a:p>
        </p:txBody>
      </p:sp>
    </p:spTree>
    <p:extLst>
      <p:ext uri="{BB962C8B-B14F-4D97-AF65-F5344CB8AC3E}">
        <p14:creationId xmlns:p14="http://schemas.microsoft.com/office/powerpoint/2010/main" val="210453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8659283-A85F-4180-9120-AAA9344787C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 xmlns:a16="http://schemas.microsoft.com/office/drawing/2014/main" id="{52C16B2C-FB8D-41E8-A8C0-43E0DA9168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 xmlns:a16="http://schemas.microsoft.com/office/drawing/2014/main" id="{7CC203EE-D9F4-4D68-945D-241658E1D9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A545D69A-7919-4221-92DD-A1133A3B9D6D}"/>
              </a:ext>
            </a:extLst>
          </p:cNvPr>
          <p:cNvSpPr>
            <a:spLocks noGrp="1"/>
          </p:cNvSpPr>
          <p:nvPr>
            <p:ph type="dt" sz="half" idx="10"/>
          </p:nvPr>
        </p:nvSpPr>
        <p:spPr/>
        <p:txBody>
          <a:bodyPr/>
          <a:lstStyle/>
          <a:p>
            <a:fld id="{68A70531-58F1-4D4F-AA25-CC050E6A51E1}" type="datetimeFigureOut">
              <a:rPr lang="es-EC" smtClean="0"/>
              <a:t>19/9/2021</a:t>
            </a:fld>
            <a:endParaRPr lang="es-EC"/>
          </a:p>
        </p:txBody>
      </p:sp>
      <p:sp>
        <p:nvSpPr>
          <p:cNvPr id="6" name="Marcador de pie de página 5">
            <a:extLst>
              <a:ext uri="{FF2B5EF4-FFF2-40B4-BE49-F238E27FC236}">
                <a16:creationId xmlns="" xmlns:a16="http://schemas.microsoft.com/office/drawing/2014/main" id="{1C16B5B8-CAC4-40B9-B679-B73359D89D2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1BAD894B-6CF6-46A2-BA41-37CC2DB85D1A}"/>
              </a:ext>
            </a:extLst>
          </p:cNvPr>
          <p:cNvSpPr>
            <a:spLocks noGrp="1"/>
          </p:cNvSpPr>
          <p:nvPr>
            <p:ph type="sldNum" sz="quarter" idx="12"/>
          </p:nvPr>
        </p:nvSpPr>
        <p:spPr/>
        <p:txBody>
          <a:bodyPr/>
          <a:lstStyle/>
          <a:p>
            <a:fld id="{81DB3886-8A2C-4B6B-8590-4A39C818864A}" type="slidenum">
              <a:rPr lang="es-EC" smtClean="0"/>
              <a:t>‹Nº›</a:t>
            </a:fld>
            <a:endParaRPr lang="es-EC"/>
          </a:p>
        </p:txBody>
      </p:sp>
    </p:spTree>
    <p:extLst>
      <p:ext uri="{BB962C8B-B14F-4D97-AF65-F5344CB8AC3E}">
        <p14:creationId xmlns:p14="http://schemas.microsoft.com/office/powerpoint/2010/main" val="878134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CB1C10FD-A227-4D16-9146-5B12F2C461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BE4FA428-3584-401D-BA14-C4247E3B50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857AA12D-622D-4149-B959-DA1C03A165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70531-58F1-4D4F-AA25-CC050E6A51E1}" type="datetimeFigureOut">
              <a:rPr lang="es-EC" smtClean="0"/>
              <a:t>19/9/2021</a:t>
            </a:fld>
            <a:endParaRPr lang="es-EC"/>
          </a:p>
        </p:txBody>
      </p:sp>
      <p:sp>
        <p:nvSpPr>
          <p:cNvPr id="5" name="Marcador de pie de página 4">
            <a:extLst>
              <a:ext uri="{FF2B5EF4-FFF2-40B4-BE49-F238E27FC236}">
                <a16:creationId xmlns="" xmlns:a16="http://schemas.microsoft.com/office/drawing/2014/main" id="{13A04B6C-72AA-42EC-930E-15DB3B96A8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 xmlns:a16="http://schemas.microsoft.com/office/drawing/2014/main" id="{5C605974-0F64-4557-9DAF-C536116B5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B3886-8A2C-4B6B-8590-4A39C818864A}" type="slidenum">
              <a:rPr lang="es-EC" smtClean="0"/>
              <a:t>‹Nº›</a:t>
            </a:fld>
            <a:endParaRPr lang="es-EC"/>
          </a:p>
        </p:txBody>
      </p:sp>
    </p:spTree>
    <p:extLst>
      <p:ext uri="{BB962C8B-B14F-4D97-AF65-F5344CB8AC3E}">
        <p14:creationId xmlns:p14="http://schemas.microsoft.com/office/powerpoint/2010/main" val="2170869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1ECAB1E8-8195-4748-BE71-FF806D8689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text rectangle">
            <a:extLst>
              <a:ext uri="{FF2B5EF4-FFF2-40B4-BE49-F238E27FC236}">
                <a16:creationId xmlns="" xmlns:a16="http://schemas.microsoft.com/office/drawing/2014/main" id="{57F6BDD4-E066-4008-8011-6CC31AEB45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ccent">
            <a:extLst>
              <a:ext uri="{FF2B5EF4-FFF2-40B4-BE49-F238E27FC236}">
                <a16:creationId xmlns="" xmlns:a16="http://schemas.microsoft.com/office/drawing/2014/main" id="{2711A8FB-68FC-45FC-B01E-38F809E2D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 xmlns:a16="http://schemas.microsoft.com/office/drawing/2014/main" id="{2A865FE3-5FC9-4049-87CF-30019C46C0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 xmlns:a16="http://schemas.microsoft.com/office/drawing/2014/main" id="{A191A002-1FFB-4463-8CB6-6DC5B5584234}"/>
              </a:ext>
            </a:extLst>
          </p:cNvPr>
          <p:cNvSpPr txBox="1"/>
          <p:nvPr/>
        </p:nvSpPr>
        <p:spPr>
          <a:xfrm>
            <a:off x="111976" y="2249030"/>
            <a:ext cx="4859381" cy="3425043"/>
          </a:xfrm>
          <a:prstGeom prst="rect">
            <a:avLst/>
          </a:prstGeom>
        </p:spPr>
        <p:txBody>
          <a:bodyPr vert="horz" lIns="91440" tIns="45720" rIns="91440" bIns="45720" rtlCol="0">
            <a:normAutofit/>
          </a:bodyPr>
          <a:lstStyle/>
          <a:p>
            <a:pPr algn="ctr">
              <a:lnSpc>
                <a:spcPct val="90000"/>
              </a:lnSpc>
              <a:spcAft>
                <a:spcPts val="600"/>
              </a:spcAft>
            </a:pPr>
            <a:r>
              <a:rPr lang="en-US" sz="5400" dirty="0">
                <a:solidFill>
                  <a:schemeClr val="accent1">
                    <a:lumMod val="75000"/>
                  </a:schemeClr>
                </a:solidFill>
                <a:latin typeface="Arial Black" panose="020B0A04020102020204" pitchFamily="34" charset="0"/>
              </a:rPr>
              <a:t>FAMILIA VICENTINA ECUADOR</a:t>
            </a:r>
          </a:p>
        </p:txBody>
      </p:sp>
      <p:pic>
        <p:nvPicPr>
          <p:cNvPr id="8" name="Imagen 7">
            <a:extLst>
              <a:ext uri="{FF2B5EF4-FFF2-40B4-BE49-F238E27FC236}">
                <a16:creationId xmlns="" xmlns:a16="http://schemas.microsoft.com/office/drawing/2014/main" id="{3BB0B356-F588-446B-B05C-200AB74EF5DF}"/>
              </a:ext>
            </a:extLst>
          </p:cNvPr>
          <p:cNvPicPr/>
          <p:nvPr/>
        </p:nvPicPr>
        <p:blipFill rotWithShape="1">
          <a:blip r:embed="rId2" cstate="print">
            <a:extLst>
              <a:ext uri="{28A0092B-C50C-407E-A947-70E740481C1C}">
                <a14:useLocalDpi xmlns:a14="http://schemas.microsoft.com/office/drawing/2010/main" val="0"/>
              </a:ext>
            </a:extLst>
          </a:blip>
          <a:srcRect t="3414"/>
          <a:stretch/>
        </p:blipFill>
        <p:spPr>
          <a:xfrm>
            <a:off x="5124450" y="634382"/>
            <a:ext cx="6657213" cy="5495162"/>
          </a:xfrm>
          <a:prstGeom prst="rect">
            <a:avLst/>
          </a:prstGeom>
        </p:spPr>
      </p:pic>
    </p:spTree>
    <p:extLst>
      <p:ext uri="{BB962C8B-B14F-4D97-AF65-F5344CB8AC3E}">
        <p14:creationId xmlns:p14="http://schemas.microsoft.com/office/powerpoint/2010/main" val="3016464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6FCF06EF-C7A0-4550-9B2C-6265663CB41B}"/>
              </a:ext>
            </a:extLst>
          </p:cNvPr>
          <p:cNvPicPr/>
          <p:nvPr/>
        </p:nvPicPr>
        <p:blipFill rotWithShape="1">
          <a:blip r:embed="rId2">
            <a:extLst>
              <a:ext uri="{28A0092B-C50C-407E-A947-70E740481C1C}">
                <a14:useLocalDpi xmlns:a14="http://schemas.microsoft.com/office/drawing/2010/main" val="0"/>
              </a:ext>
            </a:extLst>
          </a:blip>
          <a:srcRect l="15695" t="4938" r="15696" b="7408"/>
          <a:stretch/>
        </p:blipFill>
        <p:spPr bwMode="auto">
          <a:xfrm>
            <a:off x="7478883" y="1668694"/>
            <a:ext cx="3872573" cy="3520612"/>
          </a:xfrm>
          <a:prstGeom prst="ellipse">
            <a:avLst/>
          </a:prstGeom>
          <a:noFill/>
          <a:ln>
            <a:noFill/>
          </a:ln>
          <a:extLst>
            <a:ext uri="{53640926-AAD7-44D8-BBD7-CCE9431645EC}">
              <a14:shadowObscured xmlns:a14="http://schemas.microsoft.com/office/drawing/2010/main"/>
            </a:ext>
          </a:extLst>
        </p:spPr>
      </p:pic>
      <p:sp>
        <p:nvSpPr>
          <p:cNvPr id="4" name="CuadroTexto 3">
            <a:extLst>
              <a:ext uri="{FF2B5EF4-FFF2-40B4-BE49-F238E27FC236}">
                <a16:creationId xmlns="" xmlns:a16="http://schemas.microsoft.com/office/drawing/2014/main" id="{5B6A526F-CBF3-485C-9DC2-B495D1B3CD67}"/>
              </a:ext>
            </a:extLst>
          </p:cNvPr>
          <p:cNvSpPr txBox="1"/>
          <p:nvPr/>
        </p:nvSpPr>
        <p:spPr>
          <a:xfrm>
            <a:off x="929639" y="980390"/>
            <a:ext cx="6098344" cy="5262979"/>
          </a:xfrm>
          <a:prstGeom prst="rect">
            <a:avLst/>
          </a:prstGeom>
          <a:noFill/>
        </p:spPr>
        <p:txBody>
          <a:bodyPr wrap="square">
            <a:spAutoFit/>
          </a:bodyPr>
          <a:lstStyle/>
          <a:p>
            <a:pPr algn="ctr"/>
            <a:r>
              <a:rPr lang="es-EC" sz="2800" b="1"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Asociación de la Medalla Milagrosa (AMM):</a:t>
            </a:r>
            <a:r>
              <a:rPr lang="es-EC" sz="2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El 27 de octubre de 1997, se formó la primera AMM para propagar la devoción a la Virgen María mediante la Visita Domiciliaria, los encuentros semanales de los asociados, la Novena Perpetua y el servicio directo a los Pobres.  Actualmente somos  cerca de 300 socios activos entre niños, jóvenes y adultos, con 22 grupos en 10 provincias.</a:t>
            </a:r>
            <a:r>
              <a:rPr lang="es-EC" sz="2800" dirty="0">
                <a:solidFill>
                  <a:srgbClr val="333333"/>
                </a:solidFill>
                <a:effectLst/>
                <a:latin typeface="Tahoma" panose="020B0604030504040204" pitchFamily="34" charset="0"/>
                <a:ea typeface="Tahoma" panose="020B0604030504040204" pitchFamily="34" charset="0"/>
                <a:cs typeface="Tahoma" panose="020B0604030504040204" pitchFamily="34" charset="0"/>
              </a:rPr>
              <a:t> </a:t>
            </a:r>
            <a:endParaRPr lang="es-EC"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1906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ogo oficiales">
            <a:extLst>
              <a:ext uri="{FF2B5EF4-FFF2-40B4-BE49-F238E27FC236}">
                <a16:creationId xmlns="" xmlns:a16="http://schemas.microsoft.com/office/drawing/2014/main" id="{965E4856-5626-4BEE-A329-F77805BD084F}"/>
              </a:ext>
            </a:extLst>
          </p:cNvPr>
          <p:cNvPicPr/>
          <p:nvPr/>
        </p:nvPicPr>
        <p:blipFill rotWithShape="1">
          <a:blip r:embed="rId2">
            <a:extLst>
              <a:ext uri="{28A0092B-C50C-407E-A947-70E740481C1C}">
                <a14:useLocalDpi xmlns:a14="http://schemas.microsoft.com/office/drawing/2010/main" val="0"/>
              </a:ext>
            </a:extLst>
          </a:blip>
          <a:srcRect r="64310"/>
          <a:stretch/>
        </p:blipFill>
        <p:spPr bwMode="auto">
          <a:xfrm>
            <a:off x="1062378" y="1595742"/>
            <a:ext cx="3861313" cy="3975064"/>
          </a:xfrm>
          <a:prstGeom prst="ellipse">
            <a:avLst/>
          </a:prstGeom>
          <a:noFill/>
          <a:ln>
            <a:noFill/>
          </a:ln>
          <a:extLst>
            <a:ext uri="{53640926-AAD7-44D8-BBD7-CCE9431645EC}">
              <a14:shadowObscured xmlns:a14="http://schemas.microsoft.com/office/drawing/2010/main"/>
            </a:ext>
          </a:extLst>
        </p:spPr>
      </p:pic>
      <p:sp>
        <p:nvSpPr>
          <p:cNvPr id="4" name="CuadroTexto 3">
            <a:extLst>
              <a:ext uri="{FF2B5EF4-FFF2-40B4-BE49-F238E27FC236}">
                <a16:creationId xmlns="" xmlns:a16="http://schemas.microsoft.com/office/drawing/2014/main" id="{AF74835F-43C8-490C-91D1-8FAA433E6419}"/>
              </a:ext>
            </a:extLst>
          </p:cNvPr>
          <p:cNvSpPr txBox="1"/>
          <p:nvPr/>
        </p:nvSpPr>
        <p:spPr>
          <a:xfrm>
            <a:off x="5257800" y="1166842"/>
            <a:ext cx="6098344" cy="4524315"/>
          </a:xfrm>
          <a:prstGeom prst="rect">
            <a:avLst/>
          </a:prstGeom>
          <a:noFill/>
        </p:spPr>
        <p:txBody>
          <a:bodyPr wrap="square">
            <a:spAutoFit/>
          </a:bodyPr>
          <a:lstStyle/>
          <a:p>
            <a:pPr algn="ctr"/>
            <a:r>
              <a:rPr lang="es-EC" sz="2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Juventudes Marianas </a:t>
            </a:r>
            <a:r>
              <a:rPr lang="es-EC" sz="2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Vicencianas</a:t>
            </a:r>
            <a:r>
              <a:rPr lang="es-EC" sz="2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(JMV):</a:t>
            </a:r>
            <a:r>
              <a:rPr lang="es-EC"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Compuesta principalmente por jóvenes asesorados por Hijas de la Caridad y Laicos Comprometidos, estructurados en pre juveniles con edades de entre 12 - 15 años; jóvenes JMV con edades entre 16 a 29 años; y adultos  JMV con 30 años de edad en adelante. Nuestro trabajo se enfoca en cuatro componentes para asumir compromisos en el hogar y en la iglesia: comunidad juvenil, apostolado, oración y formación integral.</a:t>
            </a:r>
            <a:endParaRPr lang="es-EC"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2375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9C0A49C0-99EE-4E57-BF55-BA0E39FBABAA}"/>
              </a:ext>
            </a:extLst>
          </p:cNvPr>
          <p:cNvPicPr/>
          <p:nvPr/>
        </p:nvPicPr>
        <p:blipFill rotWithShape="1">
          <a:blip r:embed="rId2">
            <a:extLst>
              <a:ext uri="{28A0092B-C50C-407E-A947-70E740481C1C}">
                <a14:useLocalDpi xmlns:a14="http://schemas.microsoft.com/office/drawing/2010/main" val="0"/>
              </a:ext>
            </a:extLst>
          </a:blip>
          <a:srcRect l="11250" t="3822" r="11875"/>
          <a:stretch/>
        </p:blipFill>
        <p:spPr bwMode="auto">
          <a:xfrm>
            <a:off x="7634117" y="1622335"/>
            <a:ext cx="3802916" cy="3613329"/>
          </a:xfrm>
          <a:prstGeom prst="ellipse">
            <a:avLst/>
          </a:prstGeom>
          <a:noFill/>
          <a:ln>
            <a:noFill/>
          </a:ln>
          <a:extLst>
            <a:ext uri="{53640926-AAD7-44D8-BBD7-CCE9431645EC}">
              <a14:shadowObscured xmlns:a14="http://schemas.microsoft.com/office/drawing/2010/main"/>
            </a:ext>
          </a:extLst>
        </p:spPr>
      </p:pic>
      <p:sp>
        <p:nvSpPr>
          <p:cNvPr id="4" name="CuadroTexto 3">
            <a:extLst>
              <a:ext uri="{FF2B5EF4-FFF2-40B4-BE49-F238E27FC236}">
                <a16:creationId xmlns="" xmlns:a16="http://schemas.microsoft.com/office/drawing/2014/main" id="{1984D8A1-4EF5-4938-B416-9F6818C24A08}"/>
              </a:ext>
            </a:extLst>
          </p:cNvPr>
          <p:cNvSpPr txBox="1"/>
          <p:nvPr/>
        </p:nvSpPr>
        <p:spPr>
          <a:xfrm>
            <a:off x="1220373" y="1901207"/>
            <a:ext cx="6098344" cy="3970318"/>
          </a:xfrm>
          <a:prstGeom prst="rect">
            <a:avLst/>
          </a:prstGeom>
          <a:noFill/>
        </p:spPr>
        <p:txBody>
          <a:bodyPr wrap="square">
            <a:spAutoFit/>
          </a:bodyPr>
          <a:lstStyle/>
          <a:p>
            <a:pPr algn="ctr"/>
            <a:r>
              <a:rPr lang="es-MX" sz="2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Misioneros Seglares Vicentinos (MISEVI).</a:t>
            </a:r>
            <a:r>
              <a:rPr lang="es-MX" sz="2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Es una Rama reciente de la Familia Vicentina (1997). Tiene sus raíces  en la dimensión misionera de JMV; está  orientada a fomentar, facilitar y coordinar la presencia de los laicos vicentinos en la misión “ad gentes”, encomendada a la Familia Vicentina.</a:t>
            </a:r>
            <a:endParaRPr lang="es-EC"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84304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E0558B22-D388-41D2-BA97-F23EB32D7183}"/>
              </a:ext>
            </a:extLst>
          </p:cNvPr>
          <p:cNvPicPr/>
          <p:nvPr/>
        </p:nvPicPr>
        <p:blipFill rotWithShape="1">
          <a:blip r:embed="rId2">
            <a:extLst>
              <a:ext uri="{28A0092B-C50C-407E-A947-70E740481C1C}">
                <a14:useLocalDpi xmlns:a14="http://schemas.microsoft.com/office/drawing/2010/main" val="0"/>
              </a:ext>
            </a:extLst>
          </a:blip>
          <a:srcRect l="4434" t="5296" r="24631" b="10563"/>
          <a:stretch/>
        </p:blipFill>
        <p:spPr bwMode="auto">
          <a:xfrm>
            <a:off x="1057787" y="1935211"/>
            <a:ext cx="3697093" cy="3607461"/>
          </a:xfrm>
          <a:prstGeom prst="ellipse">
            <a:avLst/>
          </a:prstGeom>
          <a:noFill/>
          <a:ln>
            <a:noFill/>
          </a:ln>
          <a:extLst>
            <a:ext uri="{53640926-AAD7-44D8-BBD7-CCE9431645EC}">
              <a14:shadowObscured xmlns:a14="http://schemas.microsoft.com/office/drawing/2010/main"/>
            </a:ext>
          </a:extLst>
        </p:spPr>
      </p:pic>
      <p:sp>
        <p:nvSpPr>
          <p:cNvPr id="4" name="CuadroTexto 3">
            <a:extLst>
              <a:ext uri="{FF2B5EF4-FFF2-40B4-BE49-F238E27FC236}">
                <a16:creationId xmlns="" xmlns:a16="http://schemas.microsoft.com/office/drawing/2014/main" id="{60F6A5F6-7425-4B18-A616-4C04FFE74898}"/>
              </a:ext>
            </a:extLst>
          </p:cNvPr>
          <p:cNvSpPr txBox="1"/>
          <p:nvPr/>
        </p:nvSpPr>
        <p:spPr>
          <a:xfrm>
            <a:off x="5384409" y="1451943"/>
            <a:ext cx="6098344" cy="4401205"/>
          </a:xfrm>
          <a:prstGeom prst="rect">
            <a:avLst/>
          </a:prstGeom>
          <a:noFill/>
        </p:spPr>
        <p:txBody>
          <a:bodyPr wrap="square">
            <a:spAutoFit/>
          </a:bodyPr>
          <a:lstStyle/>
          <a:p>
            <a:pPr algn="ctr"/>
            <a:r>
              <a:rPr lang="es-EC" sz="2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Misioneros Indígenas Vicentinos (MIV):</a:t>
            </a:r>
            <a:r>
              <a:rPr lang="es-EC" sz="2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Inició en 1984 con la atención a los enfermos de las alturas, formación integral de la juventud en un centro de capacitación, acción pastoral, responsabilidad de la parroquia, y promoción social. Están localizados en la parroquia de Flores, Provincia de Chimborazo.</a:t>
            </a:r>
            <a:endParaRPr lang="es-EC"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2391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A2030EEE-2518-4018-AB70-B1B2F07F4AE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1543" y="1578157"/>
            <a:ext cx="3543642" cy="3701685"/>
          </a:xfrm>
          <a:prstGeom prst="ellipse">
            <a:avLst/>
          </a:prstGeom>
          <a:ln>
            <a:noFill/>
          </a:ln>
          <a:effectLst>
            <a:softEdge rad="112500"/>
          </a:effectLst>
        </p:spPr>
      </p:pic>
      <p:sp>
        <p:nvSpPr>
          <p:cNvPr id="4" name="CuadroTexto 3">
            <a:extLst>
              <a:ext uri="{FF2B5EF4-FFF2-40B4-BE49-F238E27FC236}">
                <a16:creationId xmlns="" xmlns:a16="http://schemas.microsoft.com/office/drawing/2014/main" id="{B763D3CC-9041-42ED-A56D-2FF9128D9B9B}"/>
              </a:ext>
            </a:extLst>
          </p:cNvPr>
          <p:cNvSpPr txBox="1"/>
          <p:nvPr/>
        </p:nvSpPr>
        <p:spPr>
          <a:xfrm>
            <a:off x="896815" y="1718326"/>
            <a:ext cx="6098344" cy="3970318"/>
          </a:xfrm>
          <a:prstGeom prst="rect">
            <a:avLst/>
          </a:prstGeom>
          <a:noFill/>
        </p:spPr>
        <p:txBody>
          <a:bodyPr wrap="square">
            <a:spAutoFit/>
          </a:bodyPr>
          <a:lstStyle/>
          <a:p>
            <a:pPr algn="ctr"/>
            <a:r>
              <a:rPr lang="es-MX" sz="2800" b="1"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Luisitas y </a:t>
            </a:r>
            <a:r>
              <a:rPr lang="es-MX" sz="2800" b="1" i="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Vicentitos</a:t>
            </a:r>
            <a:r>
              <a:rPr lang="es-MX" sz="2800" b="1"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 (LUVI):</a:t>
            </a:r>
            <a:r>
              <a:rPr lang="es-MX" sz="2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Esta Rama aprobada en la última Asamblea Nacional de la Familia Vicentina 2019, la conforman niños y niñas de la ciudad de Piñas, Provincia de El Oro, se encuentran en proceso de formación para profundizar la relación con Cristo en la persona de los pobres.</a:t>
            </a:r>
            <a:endParaRPr lang="es-EC"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5929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C55847DB-B6AB-468B-9306-1F2FCD6FBE06}"/>
              </a:ext>
            </a:extLst>
          </p:cNvPr>
          <p:cNvSpPr>
            <a:spLocks noGrp="1"/>
          </p:cNvSpPr>
          <p:nvPr>
            <p:ph type="title"/>
          </p:nvPr>
        </p:nvSpPr>
        <p:spPr/>
        <p:txBody>
          <a:bodyPr>
            <a:normAutofit fontScale="90000"/>
          </a:bodyPr>
          <a:lstStyle/>
          <a:p>
            <a:pPr algn="ctr"/>
            <a:r>
              <a:rPr lang="es-MX" sz="48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LA POBLACIÓN A LA QUE DIRIGIMOS NUESTRAS ACCIONES</a:t>
            </a:r>
            <a:endParaRPr lang="es-EC" sz="48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a:extLst>
              <a:ext uri="{FF2B5EF4-FFF2-40B4-BE49-F238E27FC236}">
                <a16:creationId xmlns="" xmlns:a16="http://schemas.microsoft.com/office/drawing/2014/main" id="{CE5DF10B-2A11-4787-8049-D275A4F57A03}"/>
              </a:ext>
            </a:extLst>
          </p:cNvPr>
          <p:cNvSpPr>
            <a:spLocks noGrp="1"/>
          </p:cNvSpPr>
          <p:nvPr>
            <p:ph idx="1"/>
          </p:nvPr>
        </p:nvSpPr>
        <p:spPr>
          <a:xfrm>
            <a:off x="458372" y="1762956"/>
            <a:ext cx="7546145" cy="4729919"/>
          </a:xfrm>
        </p:spPr>
        <p:txBody>
          <a:bodyPr>
            <a:normAutofit fontScale="92500"/>
          </a:bodyPr>
          <a:lstStyle/>
          <a:p>
            <a:pPr marL="0" indent="0" algn="just">
              <a:lnSpc>
                <a:spcPct val="115000"/>
              </a:lnSpc>
              <a:spcAft>
                <a:spcPts val="1000"/>
              </a:spcAft>
              <a:buNone/>
            </a:pPr>
            <a:r>
              <a:rPr lang="es-EC"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Nuestra acción pastoral está dirigida a población del campo y la ciudad que vive en condiciones de pobreza y exclusión:</a:t>
            </a:r>
            <a:endParaRPr lang="es-EC" sz="16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1000"/>
              </a:spcAft>
              <a:buFont typeface="Symbol" panose="05050102010706020507" pitchFamily="18" charset="2"/>
              <a:buChar char=""/>
            </a:pPr>
            <a:r>
              <a:rPr lang="es-EC"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Niños, niñas, adolescentes y ancianos víctimas de violencia o abandono son atendidos en nuestros Hogares.</a:t>
            </a:r>
            <a:endParaRPr lang="es-EC" sz="16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1000"/>
              </a:spcAft>
              <a:buFont typeface="Symbol" panose="05050102010706020507" pitchFamily="18" charset="2"/>
              <a:buChar char=""/>
            </a:pPr>
            <a:r>
              <a:rPr lang="es-EC"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Los niños, niñas, adolescentes que </a:t>
            </a:r>
            <a:r>
              <a:rPr lang="es-EC" sz="1600" dirty="0">
                <a:solidFill>
                  <a:srgbClr val="222222"/>
                </a:solidFill>
                <a:effectLst/>
                <a:latin typeface="Tahoma" panose="020B0604030504040204" pitchFamily="34" charset="0"/>
                <a:ea typeface="Tahoma" panose="020B0604030504040204" pitchFamily="34" charset="0"/>
                <a:cs typeface="Tahoma" panose="020B0604030504040204" pitchFamily="34" charset="0"/>
              </a:rPr>
              <a:t>se educan en nuestros centros educativos, provienen</a:t>
            </a:r>
            <a:r>
              <a:rPr lang="es-EC"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familias que viven en situación de pobreza por ingresos, se dedican a actividades </a:t>
            </a:r>
            <a:r>
              <a:rPr lang="es-EC" sz="1600" dirty="0">
                <a:solidFill>
                  <a:srgbClr val="222222"/>
                </a:solidFill>
                <a:effectLst/>
                <a:latin typeface="Tahoma" panose="020B0604030504040204" pitchFamily="34" charset="0"/>
                <a:ea typeface="Tahoma" panose="020B0604030504040204" pitchFamily="34" charset="0"/>
                <a:cs typeface="Tahoma" panose="020B0604030504040204" pitchFamily="34" charset="0"/>
              </a:rPr>
              <a:t>agrícolas, albañilería, comercio informal, jornaleros, entre otras.</a:t>
            </a:r>
            <a:endParaRPr lang="es-EC" sz="16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1000"/>
              </a:spcAft>
              <a:buFont typeface="Symbol" panose="05050102010706020507" pitchFamily="18" charset="2"/>
              <a:buChar char=""/>
            </a:pPr>
            <a:r>
              <a:rPr lang="es-EC"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Población indígena </a:t>
            </a:r>
            <a:r>
              <a:rPr lang="es-EC" sz="16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kichwa</a:t>
            </a:r>
            <a:r>
              <a:rPr lang="es-EC"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de la sierra central, norte y de la Amazonía.</a:t>
            </a:r>
            <a:endParaRPr lang="es-EC" sz="16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1000"/>
              </a:spcAft>
              <a:buFont typeface="Symbol" panose="05050102010706020507" pitchFamily="18" charset="2"/>
              <a:buChar char=""/>
            </a:pPr>
            <a:r>
              <a:rPr lang="es-EC"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Población afroecuatoriana en Esmeraldas y San Lorenzo.</a:t>
            </a:r>
            <a:endParaRPr lang="es-EC" sz="16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15000"/>
              </a:lnSpc>
              <a:spcAft>
                <a:spcPts val="1000"/>
              </a:spcAft>
              <a:buFont typeface="Symbol" panose="05050102010706020507" pitchFamily="18" charset="2"/>
              <a:buChar char=""/>
            </a:pPr>
            <a:r>
              <a:rPr lang="es-EC"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Mujeres y jóvenes de comunidades barriales con necesidades básicas insatisfechas.</a:t>
            </a:r>
            <a:endParaRPr lang="es-EC" sz="1600" dirty="0">
              <a:effectLst/>
              <a:latin typeface="Tahoma" panose="020B0604030504040204" pitchFamily="34" charset="0"/>
              <a:ea typeface="Tahoma" panose="020B0604030504040204" pitchFamily="34" charset="0"/>
              <a:cs typeface="Tahoma" panose="020B0604030504040204" pitchFamily="34" charset="0"/>
            </a:endParaRPr>
          </a:p>
          <a:p>
            <a:r>
              <a:rPr lang="es-EC" sz="1600" dirty="0">
                <a:effectLst/>
                <a:latin typeface="Tahoma" panose="020B0604030504040204" pitchFamily="34" charset="0"/>
                <a:ea typeface="Tahoma" panose="020B0604030504040204" pitchFamily="34" charset="0"/>
                <a:cs typeface="Tahoma" panose="020B0604030504040204" pitchFamily="34" charset="0"/>
              </a:rPr>
              <a:t>Población migrante venezolana que tienen trabajos precarios.</a:t>
            </a:r>
            <a:endParaRPr lang="es-EC" dirty="0">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Puede ser una imagen de 2 personas, personas de pie, personas sentadas y al aire libre">
            <a:extLst>
              <a:ext uri="{FF2B5EF4-FFF2-40B4-BE49-F238E27FC236}">
                <a16:creationId xmlns="" xmlns:a16="http://schemas.microsoft.com/office/drawing/2014/main" id="{82AF60A0-6DEC-4819-8CD4-497F6203B3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8154" y="1846238"/>
            <a:ext cx="3484978" cy="46466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616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A5E8916-8F9E-4634-AEDF-235DE0A7E0E7}"/>
              </a:ext>
            </a:extLst>
          </p:cNvPr>
          <p:cNvSpPr>
            <a:spLocks noGrp="1"/>
          </p:cNvSpPr>
          <p:nvPr>
            <p:ph type="title"/>
          </p:nvPr>
        </p:nvSpPr>
        <p:spPr>
          <a:xfrm>
            <a:off x="838200" y="0"/>
            <a:ext cx="10515600" cy="1325563"/>
          </a:xfrm>
        </p:spPr>
        <p:txBody>
          <a:bodyPr/>
          <a:lstStyle/>
          <a:p>
            <a:r>
              <a:rPr lang="es-MX"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CRISIS SANITARIA POR EL COVID-19</a:t>
            </a:r>
            <a:endParaRPr lang="es-EC"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Marcador de contenido 2">
            <a:extLst>
              <a:ext uri="{FF2B5EF4-FFF2-40B4-BE49-F238E27FC236}">
                <a16:creationId xmlns="" xmlns:a16="http://schemas.microsoft.com/office/drawing/2014/main" id="{6EDB89AA-874D-4545-A1A8-CE3FD6EB9ADB}"/>
              </a:ext>
            </a:extLst>
          </p:cNvPr>
          <p:cNvSpPr>
            <a:spLocks noGrp="1"/>
          </p:cNvSpPr>
          <p:nvPr>
            <p:ph idx="1"/>
          </p:nvPr>
        </p:nvSpPr>
        <p:spPr>
          <a:xfrm>
            <a:off x="838200" y="1325563"/>
            <a:ext cx="10515600" cy="4667250"/>
          </a:xfrm>
        </p:spPr>
        <p:txBody>
          <a:bodyPr>
            <a:noAutofit/>
          </a:bodyPr>
          <a:lstStyle/>
          <a:p>
            <a:pPr marL="0" indent="0">
              <a:buNone/>
            </a:pPr>
            <a:r>
              <a:rPr lang="es-MX" sz="2000" dirty="0">
                <a:latin typeface="Tahoma" panose="020B0604030504040204" pitchFamily="34" charset="0"/>
                <a:ea typeface="Tahoma" panose="020B0604030504040204" pitchFamily="34" charset="0"/>
                <a:cs typeface="Tahoma" panose="020B0604030504040204" pitchFamily="34" charset="0"/>
              </a:rPr>
              <a:t> </a:t>
            </a:r>
            <a:r>
              <a:rPr lang="es-MX" sz="2000" b="1" i="1" dirty="0">
                <a:latin typeface="Tahoma" panose="020B0604030504040204" pitchFamily="34" charset="0"/>
                <a:ea typeface="Tahoma" panose="020B0604030504040204" pitchFamily="34" charset="0"/>
                <a:cs typeface="Tahoma" panose="020B0604030504040204" pitchFamily="34" charset="0"/>
              </a:rPr>
              <a:t>“La enfermedad nos hace ver lo que somos, mucho mejor que la salud y que en los sufrimientos es donde la impaciencia y la melancolía, atacan a los más dedicados… “(SVP)”</a:t>
            </a:r>
          </a:p>
          <a:p>
            <a:pPr marL="0" indent="0">
              <a:buNone/>
            </a:pPr>
            <a:endParaRPr lang="es-MX" sz="2000" b="1" i="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s-EC" sz="2000" dirty="0">
                <a:effectLst/>
                <a:latin typeface="Tahoma" panose="020B0604030504040204" pitchFamily="34" charset="0"/>
                <a:ea typeface="Tahoma" panose="020B0604030504040204" pitchFamily="34" charset="0"/>
                <a:cs typeface="Tahoma" panose="020B0604030504040204" pitchFamily="34" charset="0"/>
              </a:rPr>
              <a:t>Ante la pandemia del COVID-19 que ha cobrado más de 2,4 millones de vidas humanas a nivel mundial, cifras que se incrementan cada día, poniendo en evidencia la vulnerabilidad global y la insuficiente capacidad de los sistemas sanitarios de las potencias mundiales frente a este enemigo invisible, cuyos efectos </a:t>
            </a:r>
            <a:r>
              <a:rPr lang="es-MX" sz="2000" dirty="0">
                <a:solidFill>
                  <a:srgbClr val="222222"/>
                </a:solidFill>
                <a:effectLst/>
                <a:latin typeface="Tahoma" panose="020B0604030504040204" pitchFamily="34" charset="0"/>
                <a:ea typeface="Tahoma" panose="020B0604030504040204" pitchFamily="34" charset="0"/>
                <a:cs typeface="Tahoma" panose="020B0604030504040204" pitchFamily="34" charset="0"/>
              </a:rPr>
              <a:t>pueden ser más devastadores para las poblaciones de países que, previo a este evento, ya atravesábamos serias crisis económicas con el consecuente debilitamiento de los sistemas de salud públicos, como es el caso de Ecuador y otros de la Región.</a:t>
            </a:r>
          </a:p>
          <a:p>
            <a:pPr marL="0" indent="0">
              <a:buNone/>
            </a:pPr>
            <a:endParaRPr lang="es-EC" sz="800"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r>
              <a:rPr lang="es-MX" sz="2000" dirty="0">
                <a:solidFill>
                  <a:srgbClr val="222222"/>
                </a:solidFill>
                <a:effectLst/>
                <a:latin typeface="Tahoma" panose="020B0604030504040204" pitchFamily="34" charset="0"/>
                <a:ea typeface="Tahoma" panose="020B0604030504040204" pitchFamily="34" charset="0"/>
                <a:cs typeface="Tahoma" panose="020B0604030504040204" pitchFamily="34" charset="0"/>
              </a:rPr>
              <a:t>En este contexto es particularmente preocupante la desigualdad de condiciones con que la población más empobrecida y excluida de Ecuador debe enfrentar el COVID-19, debido a que su sustento depende del trabajo diario, no tienen acceso a servicios de agua potable, saneamiento ni a materiales de aseo, tienen deficiente nutrición y viven en condiciones de hacinamiento porque sus viviendas son inadecuadas.</a:t>
            </a:r>
            <a:endParaRPr lang="es-EC"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265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77851CE3-E84F-4804-ABFB-2FAB986EFFDC}"/>
              </a:ext>
            </a:extLst>
          </p:cNvPr>
          <p:cNvSpPr txBox="1"/>
          <p:nvPr/>
        </p:nvSpPr>
        <p:spPr>
          <a:xfrm>
            <a:off x="615460" y="438036"/>
            <a:ext cx="10849709" cy="6030946"/>
          </a:xfrm>
          <a:prstGeom prst="rect">
            <a:avLst/>
          </a:prstGeom>
          <a:noFill/>
        </p:spPr>
        <p:txBody>
          <a:bodyPr wrap="square">
            <a:spAutoFit/>
          </a:bodyPr>
          <a:lstStyle/>
          <a:p>
            <a:pPr algn="just">
              <a:lnSpc>
                <a:spcPct val="115000"/>
              </a:lnSpc>
              <a:spcAft>
                <a:spcPts val="1000"/>
              </a:spcAft>
            </a:pPr>
            <a:r>
              <a:rPr lang="es-MX" sz="1900" dirty="0">
                <a:solidFill>
                  <a:srgbClr val="222222"/>
                </a:solidFill>
                <a:effectLst/>
                <a:latin typeface="Tahoma" panose="020B0604030504040204" pitchFamily="34" charset="0"/>
                <a:ea typeface="Tahoma" panose="020B0604030504040204" pitchFamily="34" charset="0"/>
                <a:cs typeface="Tahoma" panose="020B0604030504040204" pitchFamily="34" charset="0"/>
              </a:rPr>
              <a:t>Frente a esta realidad la Familia Vicentina Ecuador no podemos quedar indiferentes, particularmente </a:t>
            </a:r>
            <a:r>
              <a:rPr lang="es-EC" sz="1900" dirty="0">
                <a:effectLst/>
                <a:latin typeface="Tahoma" panose="020B0604030504040204" pitchFamily="34" charset="0"/>
                <a:ea typeface="Tahoma" panose="020B0604030504040204" pitchFamily="34" charset="0"/>
                <a:cs typeface="Tahoma" panose="020B0604030504040204" pitchFamily="34" charset="0"/>
              </a:rPr>
              <a:t>a la indefensión en la que se encuentran los más pobres y excluidos de nuestra sociedad</a:t>
            </a:r>
            <a:r>
              <a:rPr lang="es-MX" sz="1900" dirty="0">
                <a:solidFill>
                  <a:srgbClr val="222222"/>
                </a:solidFill>
                <a:effectLst/>
                <a:latin typeface="Tahoma" panose="020B0604030504040204" pitchFamily="34" charset="0"/>
                <a:ea typeface="Tahoma" panose="020B0604030504040204" pitchFamily="34" charset="0"/>
                <a:cs typeface="Tahoma" panose="020B0604030504040204" pitchFamily="34" charset="0"/>
              </a:rPr>
              <a:t>, por ello continuamos impulsados a progresar en nuestro carisma, y en la necesidad que, como vicentinos tenemos de asistir con prontitud a atender a los más necesitados, especialmente a los enfermos, a los adultos mayores que se encuentran en soledad, para que con un rostro alegre como lo pedía San Vicente, podamos acercarnos con palabras de amor, de consuelo, con las medidas de bioseguridad, como muchos de los vicentinos de nuestro país y del mundo lo están realizando.</a:t>
            </a:r>
            <a:endParaRPr lang="es-EC" sz="19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1000"/>
              </a:spcAft>
            </a:pPr>
            <a:r>
              <a:rPr lang="es-MX" sz="1900" dirty="0">
                <a:solidFill>
                  <a:srgbClr val="222222"/>
                </a:solidFill>
                <a:effectLst/>
                <a:latin typeface="Tahoma" panose="020B0604030504040204" pitchFamily="34" charset="0"/>
                <a:ea typeface="Tahoma" panose="020B0604030504040204" pitchFamily="34" charset="0"/>
                <a:cs typeface="Tahoma" panose="020B0604030504040204" pitchFamily="34" charset="0"/>
              </a:rPr>
              <a:t> </a:t>
            </a:r>
            <a:endParaRPr lang="es-EC" sz="19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1000"/>
              </a:spcAft>
            </a:pPr>
            <a:r>
              <a:rPr lang="es-MX" sz="1900" dirty="0">
                <a:solidFill>
                  <a:srgbClr val="222222"/>
                </a:solidFill>
                <a:effectLst/>
                <a:latin typeface="Tahoma" panose="020B0604030504040204" pitchFamily="34" charset="0"/>
                <a:ea typeface="Tahoma" panose="020B0604030504040204" pitchFamily="34" charset="0"/>
                <a:cs typeface="Tahoma" panose="020B0604030504040204" pitchFamily="34" charset="0"/>
              </a:rPr>
              <a:t>En medio de todo este tiempo, la Divina Providencia, también se encuentra en medio de cada uno de nosotros; los vicentinos, para guiarnos, motivarnos a continuar en nuestro compromiso al servicio de los pobres. Para que vayamos a socorrer las necesidades de los afligidos que viven en desolación, a los que lloran, a los que no tienen un pan ni un techo, y asimismo, a los que han perdido sentido a la vida y se encuentran afectados psicológica y espiritualmente por la partida de sus seres queridos a la Gloria de Dios, porque es tan fuerte el dolor que experimentan; como una espada que atraviesa su corazón, que solo con la misericordia del Señor podrán encontrar la Luz para sobrellevar este proceso.</a:t>
            </a:r>
            <a:endParaRPr lang="es-EC" sz="19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9000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A41C42A5-D15D-4359-9534-3CF164821089}"/>
              </a:ext>
            </a:extLst>
          </p:cNvPr>
          <p:cNvSpPr txBox="1"/>
          <p:nvPr/>
        </p:nvSpPr>
        <p:spPr>
          <a:xfrm>
            <a:off x="1341120" y="1121388"/>
            <a:ext cx="9509760" cy="4914230"/>
          </a:xfrm>
          <a:prstGeom prst="rect">
            <a:avLst/>
          </a:prstGeom>
          <a:noFill/>
        </p:spPr>
        <p:txBody>
          <a:bodyPr wrap="square">
            <a:spAutoFit/>
          </a:bodyPr>
          <a:lstStyle/>
          <a:p>
            <a:pPr algn="just">
              <a:lnSpc>
                <a:spcPct val="115000"/>
              </a:lnSpc>
              <a:spcAft>
                <a:spcPts val="1000"/>
              </a:spcAft>
            </a:pPr>
            <a:r>
              <a:rPr lang="es-MX" sz="2000" dirty="0">
                <a:solidFill>
                  <a:srgbClr val="222222"/>
                </a:solidFill>
                <a:effectLst/>
                <a:latin typeface="Tahoma" panose="020B0604030504040204" pitchFamily="34" charset="0"/>
                <a:ea typeface="Tahoma" panose="020B0604030504040204" pitchFamily="34" charset="0"/>
                <a:cs typeface="Tahoma" panose="020B0604030504040204" pitchFamily="34" charset="0"/>
              </a:rPr>
              <a:t>Dios se manifiesta de una y mil maneras para que actuemos con premura en la caridad afectiva y efectiva; en lo material, psicológico y espiritual. Es el llamado que Dios nos hace, aún en medio de los grandes retos que tenemos que enfrentar, especialmente en estos tiempos de pandemia, que como consecuencia, nuestro diario vivir ha sido tiempo de prueba, pero también de gracia y de bendición.</a:t>
            </a:r>
            <a:endParaRPr lang="es-EC" sz="20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1000"/>
              </a:spcAft>
            </a:pPr>
            <a:r>
              <a:rPr lang="es-MX" sz="2000" dirty="0">
                <a:solidFill>
                  <a:srgbClr val="222222"/>
                </a:solidFill>
                <a:effectLst/>
                <a:latin typeface="Tahoma" panose="020B0604030504040204" pitchFamily="34" charset="0"/>
                <a:ea typeface="Tahoma" panose="020B0604030504040204" pitchFamily="34" charset="0"/>
                <a:cs typeface="Tahoma" panose="020B0604030504040204" pitchFamily="34" charset="0"/>
              </a:rPr>
              <a:t> </a:t>
            </a:r>
            <a:endParaRPr lang="es-EC" sz="20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1000"/>
              </a:spcAft>
            </a:pPr>
            <a:r>
              <a:rPr lang="es-MX" sz="2000" dirty="0">
                <a:solidFill>
                  <a:srgbClr val="222222"/>
                </a:solidFill>
                <a:effectLst/>
                <a:latin typeface="Tahoma" panose="020B0604030504040204" pitchFamily="34" charset="0"/>
                <a:ea typeface="Tahoma" panose="020B0604030504040204" pitchFamily="34" charset="0"/>
                <a:cs typeface="Tahoma" panose="020B0604030504040204" pitchFamily="34" charset="0"/>
              </a:rPr>
              <a:t>Apreciados hermanos, la Familia Vicentina Ecuador, les exhorta que desde el Evangelio, con decisión, perseverancia y amor al prójimo, con el legado de San Vicente y de Santa Luisa, quienes con su ejemplo han demostrado que, con amor, sacrificio y entrega hacia los demás, pese a las epidemias, peste, guerra, violencia y crisis a nivel social que vivieron en su tiempo, y que, en la actualidad estamos experimentando alrededor del mundo, </a:t>
            </a:r>
            <a:r>
              <a:rPr lang="es-MX" sz="2000" b="1" dirty="0">
                <a:solidFill>
                  <a:srgbClr val="222222"/>
                </a:solidFill>
                <a:effectLst/>
                <a:latin typeface="Tahoma" panose="020B0604030504040204" pitchFamily="34" charset="0"/>
                <a:ea typeface="Tahoma" panose="020B0604030504040204" pitchFamily="34" charset="0"/>
                <a:cs typeface="Tahoma" panose="020B0604030504040204" pitchFamily="34" charset="0"/>
              </a:rPr>
              <a:t>SÍ, </a:t>
            </a:r>
            <a:r>
              <a:rPr lang="es-MX" sz="2000" dirty="0">
                <a:solidFill>
                  <a:srgbClr val="222222"/>
                </a:solidFill>
                <a:effectLst/>
                <a:latin typeface="Tahoma" panose="020B0604030504040204" pitchFamily="34" charset="0"/>
                <a:ea typeface="Tahoma" panose="020B0604030504040204" pitchFamily="34" charset="0"/>
                <a:cs typeface="Tahoma" panose="020B0604030504040204" pitchFamily="34" charset="0"/>
              </a:rPr>
              <a:t>es posible continuar en la misión encomendada por Cristo Evangelizador de los Pobres.</a:t>
            </a:r>
            <a:endParaRPr lang="es-EC"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53850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S PROVINCIAS DEL ECUADOR Y SUS REGIONES: Mapa del Ecuador y sus  Provincias | Guayaquil, Life like baby dolls, Ecuador">
            <a:extLst>
              <a:ext uri="{FF2B5EF4-FFF2-40B4-BE49-F238E27FC236}">
                <a16:creationId xmlns="" xmlns:a16="http://schemas.microsoft.com/office/drawing/2014/main" id="{25154BC1-6D03-4C13-8F5B-9DD77D7D10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9258" y="1012874"/>
            <a:ext cx="6369299" cy="519097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 xmlns:a16="http://schemas.microsoft.com/office/drawing/2014/main" id="{F39C1FC1-35D2-489D-BBF5-A343E4D1197C}"/>
              </a:ext>
            </a:extLst>
          </p:cNvPr>
          <p:cNvPicPr>
            <a:picLocks noChangeAspect="1"/>
          </p:cNvPicPr>
          <p:nvPr/>
        </p:nvPicPr>
        <p:blipFill>
          <a:blip r:embed="rId3"/>
          <a:stretch>
            <a:fillRect/>
          </a:stretch>
        </p:blipFill>
        <p:spPr>
          <a:xfrm>
            <a:off x="6763301" y="1801813"/>
            <a:ext cx="5291667" cy="3254374"/>
          </a:xfrm>
          <a:prstGeom prst="rect">
            <a:avLst/>
          </a:prstGeom>
        </p:spPr>
      </p:pic>
    </p:spTree>
    <p:extLst>
      <p:ext uri="{BB962C8B-B14F-4D97-AF65-F5344CB8AC3E}">
        <p14:creationId xmlns:p14="http://schemas.microsoft.com/office/powerpoint/2010/main" val="338115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 xmlns:a16="http://schemas.microsoft.com/office/drawing/2014/main" id="{1ECAB1E8-8195-4748-BE71-FF806D8689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text rectangle">
            <a:extLst>
              <a:ext uri="{FF2B5EF4-FFF2-40B4-BE49-F238E27FC236}">
                <a16:creationId xmlns="" xmlns:a16="http://schemas.microsoft.com/office/drawing/2014/main" id="{57F6BDD4-E066-4008-8011-6CC31AEB45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uadroTexto 4">
            <a:extLst>
              <a:ext uri="{FF2B5EF4-FFF2-40B4-BE49-F238E27FC236}">
                <a16:creationId xmlns="" xmlns:a16="http://schemas.microsoft.com/office/drawing/2014/main" id="{3CAF3528-B0D8-46C8-B04B-CDDCCA44E6F0}"/>
              </a:ext>
            </a:extLst>
          </p:cNvPr>
          <p:cNvSpPr txBox="1"/>
          <p:nvPr/>
        </p:nvSpPr>
        <p:spPr>
          <a:xfrm>
            <a:off x="841247" y="978619"/>
            <a:ext cx="3410712" cy="1106424"/>
          </a:xfrm>
          <a:prstGeom prst="rect">
            <a:avLst/>
          </a:prstGeom>
        </p:spPr>
        <p:txBody>
          <a:bodyPr vert="horz" lIns="91440" tIns="45720" rIns="91440" bIns="45720" rtlCol="0" anchor="ctr">
            <a:noAutofit/>
          </a:bodyPr>
          <a:lstStyle/>
          <a:p>
            <a:pPr algn="ctr">
              <a:lnSpc>
                <a:spcPct val="90000"/>
              </a:lnSpc>
              <a:spcBef>
                <a:spcPct val="0"/>
              </a:spcBef>
              <a:spcAft>
                <a:spcPts val="600"/>
              </a:spcAft>
            </a:pPr>
            <a:endParaRPr lang="en-US" sz="20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90000"/>
              </a:lnSpc>
              <a:spcBef>
                <a:spcPct val="0"/>
              </a:spcBef>
              <a:spcAft>
                <a:spcPts val="600"/>
              </a:spcAft>
            </a:pPr>
            <a:endParaRPr lang="en-US" sz="2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90000"/>
              </a:lnSpc>
              <a:spcBef>
                <a:spcPct val="0"/>
              </a:spcBef>
              <a:spcAft>
                <a:spcPts val="600"/>
              </a:spcAft>
            </a:pPr>
            <a:endParaRPr lang="en-US" sz="20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90000"/>
              </a:lnSpc>
              <a:spcBef>
                <a:spcPct val="0"/>
              </a:spcBef>
              <a:spcAft>
                <a:spcPts val="600"/>
              </a:spcAft>
            </a:pPr>
            <a:endParaRPr lang="en-US" sz="2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90000"/>
              </a:lnSpc>
              <a:spcBef>
                <a:spcPct val="0"/>
              </a:spcBef>
              <a:spcAft>
                <a:spcPts val="600"/>
              </a:spcAft>
            </a:pPr>
            <a:endParaRPr lang="en-US" sz="20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90000"/>
              </a:lnSpc>
              <a:spcBef>
                <a:spcPct val="0"/>
              </a:spcBef>
              <a:spcAft>
                <a:spcPts val="600"/>
              </a:spcAft>
            </a:pPr>
            <a:endParaRPr lang="en-US" sz="2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90000"/>
              </a:lnSpc>
              <a:spcBef>
                <a:spcPct val="0"/>
              </a:spcBef>
              <a:spcAft>
                <a:spcPts val="600"/>
              </a:spcAft>
            </a:pPr>
            <a:endParaRPr lang="en-US" sz="20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90000"/>
              </a:lnSpc>
              <a:spcBef>
                <a:spcPct val="0"/>
              </a:spcBef>
              <a:spcAft>
                <a:spcPts val="600"/>
              </a:spcAft>
            </a:pPr>
            <a:endParaRPr lang="en-US" sz="2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90000"/>
              </a:lnSpc>
              <a:spcBef>
                <a:spcPct val="0"/>
              </a:spcBef>
              <a:spcAft>
                <a:spcPts val="600"/>
              </a:spcAft>
            </a:pPr>
            <a:endParaRPr lang="en-US" sz="20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90000"/>
              </a:lnSpc>
              <a:spcBef>
                <a:spcPct val="0"/>
              </a:spcBef>
              <a:spcAft>
                <a:spcPts val="600"/>
              </a:spcAft>
            </a:pPr>
            <a:r>
              <a:rPr lang="en-US" sz="28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FAMILIA </a:t>
            </a:r>
          </a:p>
          <a:p>
            <a:pPr algn="ctr">
              <a:lnSpc>
                <a:spcPct val="90000"/>
              </a:lnSpc>
              <a:spcBef>
                <a:spcPct val="0"/>
              </a:spcBef>
              <a:spcAft>
                <a:spcPts val="600"/>
              </a:spcAft>
            </a:pPr>
            <a:endParaRPr lang="en-US" sz="28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90000"/>
              </a:lnSpc>
              <a:spcBef>
                <a:spcPct val="0"/>
              </a:spcBef>
              <a:spcAft>
                <a:spcPts val="600"/>
              </a:spcAft>
            </a:pPr>
            <a:endParaRPr lang="en-US" sz="28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90000"/>
              </a:lnSpc>
              <a:spcBef>
                <a:spcPct val="0"/>
              </a:spcBef>
              <a:spcAft>
                <a:spcPts val="600"/>
              </a:spcAft>
            </a:pPr>
            <a:r>
              <a:rPr lang="en-US" sz="28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VICENTINA</a:t>
            </a:r>
          </a:p>
          <a:p>
            <a:pPr algn="ctr">
              <a:lnSpc>
                <a:spcPct val="90000"/>
              </a:lnSpc>
              <a:spcBef>
                <a:spcPct val="0"/>
              </a:spcBef>
              <a:spcAft>
                <a:spcPts val="600"/>
              </a:spcAft>
            </a:pPr>
            <a:endParaRPr lang="en-US" sz="28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90000"/>
              </a:lnSpc>
              <a:spcBef>
                <a:spcPct val="0"/>
              </a:spcBef>
              <a:spcAft>
                <a:spcPts val="600"/>
              </a:spcAft>
            </a:pPr>
            <a:endParaRPr lang="en-US" sz="28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90000"/>
              </a:lnSpc>
              <a:spcBef>
                <a:spcPct val="0"/>
              </a:spcBef>
              <a:spcAft>
                <a:spcPts val="600"/>
              </a:spcAft>
            </a:pPr>
            <a:r>
              <a:rPr lang="en-US" sz="2800" b="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ECUADOR</a:t>
            </a:r>
            <a:endParaRPr lang="en-US" sz="28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8" name="!!accent">
            <a:extLst>
              <a:ext uri="{FF2B5EF4-FFF2-40B4-BE49-F238E27FC236}">
                <a16:creationId xmlns="" xmlns:a16="http://schemas.microsoft.com/office/drawing/2014/main" id="{2711A8FB-68FC-45FC-B01E-38F809E2D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 xmlns:a16="http://schemas.microsoft.com/office/drawing/2014/main" id="{2A865FE3-5FC9-4049-87CF-30019C46C0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 xmlns:a16="http://schemas.microsoft.com/office/drawing/2014/main" id="{FFE795AD-1E31-48DC-A8B6-8317CC7F1832}"/>
              </a:ext>
            </a:extLst>
          </p:cNvPr>
          <p:cNvSpPr txBox="1"/>
          <p:nvPr/>
        </p:nvSpPr>
        <p:spPr>
          <a:xfrm>
            <a:off x="841247" y="2359152"/>
            <a:ext cx="3410712" cy="3770392"/>
          </a:xfrm>
          <a:prstGeom prst="rect">
            <a:avLst/>
          </a:prstGeom>
        </p:spPr>
        <p:txBody>
          <a:bodyPr vert="horz" lIns="91440" tIns="45720" rIns="91440" bIns="45720" rtlCol="0">
            <a:normAutofit/>
          </a:bodyPr>
          <a:lstStyle/>
          <a:p>
            <a:pPr algn="ctr">
              <a:lnSpc>
                <a:spcPct val="90000"/>
              </a:lnSpc>
              <a:spcAft>
                <a:spcPts val="600"/>
              </a:spcAft>
            </a:pPr>
            <a:endParaRPr lang="es-EC" dirty="0">
              <a:latin typeface="Tahoma" panose="020B0604030504040204" pitchFamily="34" charset="0"/>
              <a:ea typeface="Tahoma" panose="020B0604030504040204" pitchFamily="34" charset="0"/>
              <a:cs typeface="Tahoma" panose="020B0604030504040204" pitchFamily="34" charset="0"/>
            </a:endParaRPr>
          </a:p>
        </p:txBody>
      </p:sp>
      <p:pic>
        <p:nvPicPr>
          <p:cNvPr id="9" name="Imagen 8">
            <a:extLst>
              <a:ext uri="{FF2B5EF4-FFF2-40B4-BE49-F238E27FC236}">
                <a16:creationId xmlns="" xmlns:a16="http://schemas.microsoft.com/office/drawing/2014/main" id="{3078436A-DE82-41E2-B637-035AFC52DCE8}"/>
              </a:ext>
            </a:extLst>
          </p:cNvPr>
          <p:cNvPicPr>
            <a:picLocks noChangeAspect="1"/>
          </p:cNvPicPr>
          <p:nvPr/>
        </p:nvPicPr>
        <p:blipFill rotWithShape="1">
          <a:blip r:embed="rId2"/>
          <a:srcRect l="19309" r="6488" b="-1"/>
          <a:stretch/>
        </p:blipFill>
        <p:spPr>
          <a:xfrm>
            <a:off x="5124450" y="634382"/>
            <a:ext cx="6657213" cy="5495162"/>
          </a:xfrm>
          <a:prstGeom prst="rect">
            <a:avLst/>
          </a:prstGeom>
        </p:spPr>
      </p:pic>
    </p:spTree>
    <p:extLst>
      <p:ext uri="{BB962C8B-B14F-4D97-AF65-F5344CB8AC3E}">
        <p14:creationId xmlns:p14="http://schemas.microsoft.com/office/powerpoint/2010/main" val="3879742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 xmlns:a16="http://schemas.microsoft.com/office/drawing/2014/main" id="{AFF4FC38-1CE9-4B27-A6E9-15634DE0827A}"/>
              </a:ext>
            </a:extLst>
          </p:cNvPr>
          <p:cNvSpPr>
            <a:spLocks noGrp="1"/>
          </p:cNvSpPr>
          <p:nvPr>
            <p:ph type="title"/>
          </p:nvPr>
        </p:nvSpPr>
        <p:spPr>
          <a:xfrm>
            <a:off x="647114" y="365126"/>
            <a:ext cx="10706686" cy="971306"/>
          </a:xfrm>
        </p:spPr>
        <p:txBody>
          <a:bodyPr/>
          <a:lstStyle/>
          <a:p>
            <a:pPr algn="ctr"/>
            <a:r>
              <a:rPr lang="es-EC"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¿QUIÉNES SOMOS?</a:t>
            </a:r>
          </a:p>
        </p:txBody>
      </p:sp>
      <p:sp>
        <p:nvSpPr>
          <p:cNvPr id="5" name="Marcador de contenido 4">
            <a:extLst>
              <a:ext uri="{FF2B5EF4-FFF2-40B4-BE49-F238E27FC236}">
                <a16:creationId xmlns="" xmlns:a16="http://schemas.microsoft.com/office/drawing/2014/main" id="{16F456B3-A7A1-40A8-9004-C1D450B50AB1}"/>
              </a:ext>
            </a:extLst>
          </p:cNvPr>
          <p:cNvSpPr>
            <a:spLocks noGrp="1"/>
          </p:cNvSpPr>
          <p:nvPr>
            <p:ph idx="1"/>
          </p:nvPr>
        </p:nvSpPr>
        <p:spPr>
          <a:xfrm>
            <a:off x="4985434" y="1336432"/>
            <a:ext cx="6611816" cy="4910869"/>
          </a:xfrm>
        </p:spPr>
        <p:txBody>
          <a:bodyPr>
            <a:normAutofit fontScale="92500" lnSpcReduction="10000"/>
          </a:bodyPr>
          <a:lstStyle/>
          <a:p>
            <a:pPr marL="0" indent="0" algn="ctr" fontAlgn="base">
              <a:lnSpc>
                <a:spcPct val="115000"/>
              </a:lnSpc>
              <a:spcAft>
                <a:spcPts val="1000"/>
              </a:spcAft>
              <a:buNone/>
            </a:pPr>
            <a:r>
              <a:rPr lang="es-EC"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La Familia Vicentina Ecuador (FAVIE) es un ente jurídico de derecho privado, al amparo en lo dispuesto en el Título del libro del Código Civil y según el reglamento de Personas Jurídicas sin fines de lucro. Se constituyó en la Provincia de Pichincha, el 21 de octubre de 2006. </a:t>
            </a:r>
            <a:endParaRPr lang="es-EC" sz="2000" dirty="0">
              <a:effectLst/>
              <a:latin typeface="Tahoma" panose="020B0604030504040204" pitchFamily="34" charset="0"/>
              <a:ea typeface="Tahoma" panose="020B0604030504040204" pitchFamily="34" charset="0"/>
              <a:cs typeface="Tahoma" panose="020B0604030504040204" pitchFamily="34" charset="0"/>
            </a:endParaRPr>
          </a:p>
          <a:p>
            <a:pPr marL="0" indent="0" algn="ctr" fontAlgn="base">
              <a:lnSpc>
                <a:spcPct val="115000"/>
              </a:lnSpc>
              <a:spcAft>
                <a:spcPts val="1000"/>
              </a:spcAft>
              <a:buNone/>
            </a:pPr>
            <a:r>
              <a:rPr lang="es-EC"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La FAVIE sigue a Jesucristo Evangelizador de los pobres, impulsados a compartir el Carisma Vicentino en sus virtudes. Es un vínculo entre las Ramas a nivel nacional en unidad con la Iglesia. </a:t>
            </a:r>
            <a:endParaRPr lang="es-EC" sz="20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indent="0" algn="ctr" fontAlgn="base">
              <a:lnSpc>
                <a:spcPct val="115000"/>
              </a:lnSpc>
              <a:spcAft>
                <a:spcPts val="1000"/>
              </a:spcAft>
              <a:buNone/>
            </a:pPr>
            <a:r>
              <a:rPr lang="es-MX"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Asimismo, sigue la obra del Señor en espacios de oración, formación, reflexión, participando en todas las actividades en conjunto para fortalecer la unidad entre las </a:t>
            </a:r>
            <a:r>
              <a:rPr lang="es-MX"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NUEVE RAMAS </a:t>
            </a:r>
            <a:r>
              <a:rPr lang="es-MX"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existentes en el país, que son las siguientes:</a:t>
            </a:r>
            <a:endParaRPr lang="es-EC" sz="20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No hay ninguna descripción de la foto disponible.">
            <a:extLst>
              <a:ext uri="{FF2B5EF4-FFF2-40B4-BE49-F238E27FC236}">
                <a16:creationId xmlns="" xmlns:a16="http://schemas.microsoft.com/office/drawing/2014/main" id="{3534B623-4413-44B3-9692-2745EBDB8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56" y="1702191"/>
            <a:ext cx="4568799" cy="45687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77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D197C285-38C7-4761-9AAF-2E0BFFE66C35}"/>
              </a:ext>
            </a:extLst>
          </p:cNvPr>
          <p:cNvSpPr txBox="1"/>
          <p:nvPr/>
        </p:nvSpPr>
        <p:spPr>
          <a:xfrm>
            <a:off x="4317022" y="1144272"/>
            <a:ext cx="7628207" cy="4569456"/>
          </a:xfrm>
          <a:prstGeom prst="rect">
            <a:avLst/>
          </a:prstGeom>
          <a:noFill/>
        </p:spPr>
        <p:txBody>
          <a:bodyPr wrap="square">
            <a:spAutoFit/>
          </a:bodyPr>
          <a:lstStyle/>
          <a:p>
            <a:pPr algn="just" fontAlgn="base">
              <a:lnSpc>
                <a:spcPct val="115000"/>
              </a:lnSpc>
              <a:spcAft>
                <a:spcPts val="1000"/>
              </a:spcAft>
            </a:pPr>
            <a:r>
              <a:rPr lang="es-EC"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Desde su nacimiento, el objetivo principal de la FAVIE, es el de fomentar la unidad y la integración de las diferentes Ramas existentes en el país, para un mejor servicio a los pobres, respetando la identidad y autonomía de cada una de ellas. </a:t>
            </a:r>
            <a:endParaRPr lang="es-EC" sz="16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fontAlgn="base">
              <a:lnSpc>
                <a:spcPct val="115000"/>
              </a:lnSpc>
              <a:spcAft>
                <a:spcPts val="1000"/>
              </a:spcAft>
            </a:pPr>
            <a:r>
              <a:rPr lang="es-EC" sz="16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Y</a:t>
            </a:r>
            <a:r>
              <a:rPr lang="es-EC"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ahora, en esta crisis </a:t>
            </a:r>
            <a:r>
              <a:rPr lang="es-EC" sz="16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sanitaria, se </a:t>
            </a:r>
            <a:r>
              <a:rPr lang="es-EC"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ha fortalecido en verdadera </a:t>
            </a:r>
            <a:r>
              <a:rPr lang="es-EC" sz="16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comunión, escuchando </a:t>
            </a:r>
            <a:r>
              <a:rPr lang="es-EC"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la voz de Dios, atendiendo al llamado urgente de los hermanos empobrecidos, comprometidos en la acción del hacer vicentino, en espiritualidad y recogimiento, continúa en la misión encomendada</a:t>
            </a:r>
            <a:r>
              <a:rPr lang="es-EC" sz="1600"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p>
            <a:pPr algn="just" fontAlgn="base">
              <a:lnSpc>
                <a:spcPct val="115000"/>
              </a:lnSpc>
              <a:spcAft>
                <a:spcPts val="1000"/>
              </a:spcAft>
            </a:pPr>
            <a:r>
              <a:rPr lang="es-EC" sz="1600" b="1"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s-EC" sz="16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Proyecto: </a:t>
            </a:r>
            <a:r>
              <a:rPr lang="es-EC"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“13 Casas para las Personas sin </a:t>
            </a:r>
            <a:r>
              <a:rPr lang="es-EC" sz="16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Hogar”.</a:t>
            </a:r>
          </a:p>
          <a:p>
            <a:pPr algn="just" fontAlgn="base">
              <a:lnSpc>
                <a:spcPct val="115000"/>
              </a:lnSpc>
              <a:spcAft>
                <a:spcPts val="1000"/>
              </a:spcAft>
            </a:pPr>
            <a:r>
              <a:rPr lang="es-EC" sz="1600" b="1"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s-EC" sz="16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Campaña </a:t>
            </a:r>
            <a:r>
              <a:rPr lang="es-EC"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de </a:t>
            </a:r>
            <a:r>
              <a:rPr lang="es-EC" sz="1600" b="1"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Solidaridad: </a:t>
            </a:r>
            <a:r>
              <a:rPr lang="es-EC"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“Para Cuidarnos Todos”, </a:t>
            </a:r>
            <a:r>
              <a:rPr lang="es-EC"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orientada a recaudar fondos para la compra de alimentos y materiales de aseo, que están siendo entregados a personas y a familias en situación de pobreza, con la finalidad de ayudarles a enfrentar este tiempo que amenaza la enfermedad y muerte por la pandemia del COVID-19.</a:t>
            </a:r>
            <a:endParaRPr lang="es-EC" sz="1600" dirty="0">
              <a:effectLst/>
              <a:latin typeface="Tahoma" panose="020B0604030504040204" pitchFamily="34" charset="0"/>
              <a:ea typeface="Tahoma" panose="020B0604030504040204" pitchFamily="34" charset="0"/>
              <a:cs typeface="Tahoma" panose="020B0604030504040204" pitchFamily="34" charset="0"/>
            </a:endParaRPr>
          </a:p>
          <a:p>
            <a:pPr algn="just" fontAlgn="base">
              <a:lnSpc>
                <a:spcPct val="115000"/>
              </a:lnSpc>
              <a:spcAft>
                <a:spcPts val="1000"/>
              </a:spcAft>
            </a:pPr>
            <a:r>
              <a:rPr lang="es-EC"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s-EC" sz="16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7" name="Imagen 6">
            <a:extLst>
              <a:ext uri="{FF2B5EF4-FFF2-40B4-BE49-F238E27FC236}">
                <a16:creationId xmlns="" xmlns:a16="http://schemas.microsoft.com/office/drawing/2014/main" id="{FF98B8C0-1C04-4C5B-9778-90C8AC63A434}"/>
              </a:ext>
            </a:extLst>
          </p:cNvPr>
          <p:cNvPicPr>
            <a:picLocks noChangeAspect="1"/>
          </p:cNvPicPr>
          <p:nvPr/>
        </p:nvPicPr>
        <p:blipFill>
          <a:blip r:embed="rId2"/>
          <a:stretch>
            <a:fillRect/>
          </a:stretch>
        </p:blipFill>
        <p:spPr>
          <a:xfrm>
            <a:off x="246771" y="975672"/>
            <a:ext cx="3897712" cy="49066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593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1F32EBA-ED97-466E-8CFA-8382584155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 xmlns:a16="http://schemas.microsoft.com/office/drawing/2014/main" id="{165586AC-6CBD-47E0-8BED-A97A81D825E1}"/>
              </a:ext>
            </a:extLst>
          </p:cNvPr>
          <p:cNvSpPr txBox="1"/>
          <p:nvPr/>
        </p:nvSpPr>
        <p:spPr>
          <a:xfrm>
            <a:off x="834176" y="1527290"/>
            <a:ext cx="5261824" cy="4479192"/>
          </a:xfrm>
          <a:prstGeom prst="rect">
            <a:avLst/>
          </a:prstGeom>
        </p:spPr>
        <p:txBody>
          <a:bodyPr vert="horz" lIns="91440" tIns="45720" rIns="91440" bIns="45720" rtlCol="0">
            <a:normAutofit/>
          </a:bodyPr>
          <a:lstStyle/>
          <a:p>
            <a:pPr algn="ctr">
              <a:lnSpc>
                <a:spcPct val="90000"/>
              </a:lnSpc>
              <a:spcAft>
                <a:spcPts val="600"/>
              </a:spcAft>
            </a:pPr>
            <a:r>
              <a:rPr lang="es-EC" sz="2400" b="1" i="1" dirty="0">
                <a:effectLst/>
                <a:latin typeface="Tahoma" panose="020B0604030504040204" pitchFamily="34" charset="0"/>
                <a:ea typeface="Tahoma" panose="020B0604030504040204" pitchFamily="34" charset="0"/>
                <a:cs typeface="Tahoma" panose="020B0604030504040204" pitchFamily="34" charset="0"/>
              </a:rPr>
              <a:t>Asociación Internacional de Caridades (AIC): </a:t>
            </a:r>
            <a:r>
              <a:rPr lang="es-EC" sz="2400" dirty="0">
                <a:effectLst/>
                <a:latin typeface="Tahoma" panose="020B0604030504040204" pitchFamily="34" charset="0"/>
                <a:ea typeface="Tahoma" panose="020B0604030504040204" pitchFamily="34" charset="0"/>
                <a:cs typeface="Tahoma" panose="020B0604030504040204" pitchFamily="34" charset="0"/>
              </a:rPr>
              <a:t>Fundada en Francia en 1617, cuenta actualmente con alrededor de  160.000 miembros en 54 países. En Ecuador somos una red femenina y masculina de más de 250 voluntarios que conformamos 26 asociaciones. Nuestros servicios son: comedores, hogares de adultos mayores, dispensarios, promoción de la mujer, apoyo en hospitales, etc.</a:t>
            </a:r>
            <a:endParaRPr lang="es-EC" sz="2400" dirty="0">
              <a:latin typeface="Tahoma" panose="020B0604030504040204" pitchFamily="34" charset="0"/>
              <a:ea typeface="Tahoma" panose="020B0604030504040204" pitchFamily="34" charset="0"/>
              <a:cs typeface="Tahoma" panose="020B0604030504040204" pitchFamily="34" charset="0"/>
            </a:endParaRPr>
          </a:p>
        </p:txBody>
      </p:sp>
      <p:sp>
        <p:nvSpPr>
          <p:cNvPr id="11" name="Freeform: Shape 10">
            <a:extLst>
              <a:ext uri="{FF2B5EF4-FFF2-40B4-BE49-F238E27FC236}">
                <a16:creationId xmlns="" xmlns:a16="http://schemas.microsoft.com/office/drawing/2014/main" id="{62A38935-BB53-4DF7-A56E-48DD25B68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agen 1" descr="associazione-internazionale-delle-carita">
            <a:extLst>
              <a:ext uri="{FF2B5EF4-FFF2-40B4-BE49-F238E27FC236}">
                <a16:creationId xmlns="" xmlns:a16="http://schemas.microsoft.com/office/drawing/2014/main" id="{D14FD039-A7E9-47CB-B5FC-09F3A3DAD0F6}"/>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7535330" y="2893717"/>
            <a:ext cx="3217333" cy="1640839"/>
          </a:xfrm>
          <a:prstGeom prst="rect">
            <a:avLst/>
          </a:prstGeom>
          <a:noFill/>
        </p:spPr>
      </p:pic>
    </p:spTree>
    <p:extLst>
      <p:ext uri="{BB962C8B-B14F-4D97-AF65-F5344CB8AC3E}">
        <p14:creationId xmlns:p14="http://schemas.microsoft.com/office/powerpoint/2010/main" val="3650046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 xmlns:a16="http://schemas.microsoft.com/office/drawing/2014/main" id="{F17A8B3C-7EB9-466C-9662-E287DA751C0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8860" y="1215186"/>
            <a:ext cx="3341786" cy="4369688"/>
          </a:xfrm>
          <a:prstGeom prst="ellipse">
            <a:avLst/>
          </a:prstGeom>
          <a:ln>
            <a:noFill/>
          </a:ln>
          <a:effectLst>
            <a:softEdge rad="112500"/>
          </a:effectLst>
        </p:spPr>
      </p:pic>
      <p:sp>
        <p:nvSpPr>
          <p:cNvPr id="4" name="CuadroTexto 3">
            <a:extLst>
              <a:ext uri="{FF2B5EF4-FFF2-40B4-BE49-F238E27FC236}">
                <a16:creationId xmlns="" xmlns:a16="http://schemas.microsoft.com/office/drawing/2014/main" id="{BCF4BCC0-7CF9-40CE-8EA0-AEA7E2563B51}"/>
              </a:ext>
            </a:extLst>
          </p:cNvPr>
          <p:cNvSpPr txBox="1"/>
          <p:nvPr/>
        </p:nvSpPr>
        <p:spPr>
          <a:xfrm>
            <a:off x="4934243" y="1074509"/>
            <a:ext cx="6098344" cy="4708981"/>
          </a:xfrm>
          <a:prstGeom prst="rect">
            <a:avLst/>
          </a:prstGeom>
          <a:noFill/>
        </p:spPr>
        <p:txBody>
          <a:bodyPr wrap="square">
            <a:spAutoFit/>
          </a:bodyPr>
          <a:lstStyle/>
          <a:p>
            <a:pPr algn="ctr"/>
            <a:r>
              <a:rPr lang="es-MX" sz="2000" b="1"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Congregación de la Misión (CM):</a:t>
            </a:r>
            <a:r>
              <a:rPr lang="es-MX"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Fundada en Francia por San Vicente de Paúl en 1625 para la evangelización de los pobres y la formación del clero. Conformada por los Padres y Hermanos Vicentinos, Paúles o Lazaristas; estamos llamados a servir a los pobres. En Ecuador tenemos presencia en parroquias misioneras, formación inicial y permanente del Clero, formación de las comunidades cristianas; misiones internacionales; acompañamiento a las Hijas de la Caridad. También desarrollamos servicios pastorales en nuevas realidades de pobreza y abandono entre personas que viven en los basurales urbanos; en las grandes autopistas y carreteras (pastoral </a:t>
            </a:r>
            <a:r>
              <a:rPr lang="es-MX" sz="20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rodoviaria</a:t>
            </a:r>
            <a:r>
              <a:rPr lang="es-MX"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en las estaciones de radio y televisión.</a:t>
            </a:r>
            <a:endParaRPr lang="es-EC"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603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75FFEEA0-30EC-471D-98C0-ABC9EF8C5F5F}"/>
              </a:ext>
            </a:extLst>
          </p:cNvPr>
          <p:cNvPicPr/>
          <p:nvPr/>
        </p:nvPicPr>
        <p:blipFill>
          <a:blip r:embed="rId2">
            <a:extLst>
              <a:ext uri="{28A0092B-C50C-407E-A947-70E740481C1C}">
                <a14:useLocalDpi xmlns:a14="http://schemas.microsoft.com/office/drawing/2010/main" val="0"/>
              </a:ext>
            </a:extLst>
          </a:blip>
          <a:srcRect l="-291" t="1755" r="56946" b="-1755"/>
          <a:stretch>
            <a:fillRect/>
          </a:stretch>
        </p:blipFill>
        <p:spPr bwMode="auto">
          <a:xfrm>
            <a:off x="7169392" y="1385393"/>
            <a:ext cx="3620527" cy="3693319"/>
          </a:xfrm>
          <a:prstGeom prst="rect">
            <a:avLst/>
          </a:prstGeom>
          <a:noFill/>
          <a:ln>
            <a:noFill/>
          </a:ln>
        </p:spPr>
      </p:pic>
      <p:sp>
        <p:nvSpPr>
          <p:cNvPr id="4" name="CuadroTexto 3">
            <a:extLst>
              <a:ext uri="{FF2B5EF4-FFF2-40B4-BE49-F238E27FC236}">
                <a16:creationId xmlns="" xmlns:a16="http://schemas.microsoft.com/office/drawing/2014/main" id="{CD4E888F-85B6-4839-9B44-79DF0CB9F090}"/>
              </a:ext>
            </a:extLst>
          </p:cNvPr>
          <p:cNvSpPr txBox="1"/>
          <p:nvPr/>
        </p:nvSpPr>
        <p:spPr>
          <a:xfrm>
            <a:off x="825306" y="1074508"/>
            <a:ext cx="6098344" cy="4708981"/>
          </a:xfrm>
          <a:prstGeom prst="rect">
            <a:avLst/>
          </a:prstGeom>
          <a:noFill/>
        </p:spPr>
        <p:txBody>
          <a:bodyPr wrap="square">
            <a:spAutoFit/>
          </a:bodyPr>
          <a:lstStyle/>
          <a:p>
            <a:pPr algn="ctr"/>
            <a:r>
              <a:rPr lang="es-MX" sz="2000" b="1" i="1" dirty="0">
                <a:solidFill>
                  <a:srgbClr val="000000"/>
                </a:solidFill>
                <a:effectLst/>
                <a:latin typeface="Tahoma" panose="020B0604030504040204" pitchFamily="34" charset="0"/>
                <a:ea typeface="Tahoma" panose="020B0604030504040204" pitchFamily="34" charset="0"/>
                <a:cs typeface="Tahoma" panose="020B0604030504040204" pitchFamily="34" charset="0"/>
              </a:rPr>
              <a:t>Compañía de Hijas de la Caridad</a:t>
            </a:r>
            <a:r>
              <a:rPr lang="es-MX"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Comunidad Internacional fundada en Francia por Vicente de Paúl y Luisa de Marillac en 1633; llegaron a Ecuador hace 150 años y en la actualidad somos 270 hermanas distribuidas en comunidades locales en las tres regiones del país. Estamos llamadas a servir a Jesucristo en la persona de los más pobres y marginados, en espíritu de humildad, sencillez y caridad. La Iglesia nos reconoce como Sociedad de Vida Apostólica. Tenemos un amplio campo de trabajo pastoral, humanitario y de desarrollo social, promoviendo la equidad, la justicia y la paz, a través de la Pastoral Social, la Pastoral Educativa, la Pastoral de la Salud y la Pastoral de Obras Diversificadas.</a:t>
            </a:r>
            <a:endParaRPr lang="es-EC"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9324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E1E1F854-E619-454A-AE20-CF9D34D3AB74}"/>
              </a:ext>
            </a:extLst>
          </p:cNvPr>
          <p:cNvSpPr txBox="1"/>
          <p:nvPr/>
        </p:nvSpPr>
        <p:spPr>
          <a:xfrm>
            <a:off x="5257801" y="1443841"/>
            <a:ext cx="6098344" cy="3970318"/>
          </a:xfrm>
          <a:prstGeom prst="rect">
            <a:avLst/>
          </a:prstGeom>
          <a:noFill/>
        </p:spPr>
        <p:txBody>
          <a:bodyPr wrap="square">
            <a:spAutoFit/>
          </a:bodyPr>
          <a:lstStyle/>
          <a:p>
            <a:pPr algn="ctr"/>
            <a:r>
              <a:rPr lang="es-MX" sz="2800" b="1" dirty="0">
                <a:solidFill>
                  <a:srgbClr val="000000"/>
                </a:solidFill>
                <a:effectLst/>
                <a:latin typeface="Arial" panose="020B0604020202020204" pitchFamily="34" charset="0"/>
                <a:ea typeface="Calibri" panose="020F0502020204030204" pitchFamily="34" charset="0"/>
              </a:rPr>
              <a:t>Sociedad de San Vicente de Paúl (SSVP):</a:t>
            </a:r>
            <a:r>
              <a:rPr lang="es-MX" sz="2800" dirty="0">
                <a:solidFill>
                  <a:srgbClr val="000000"/>
                </a:solidFill>
                <a:effectLst/>
                <a:latin typeface="Arial" panose="020B0604020202020204" pitchFamily="34" charset="0"/>
                <a:ea typeface="Calibri" panose="020F0502020204030204" pitchFamily="34" charset="0"/>
              </a:rPr>
              <a:t> Nuestro propósito es salir al encuentro de aquellos que están solos o que viven en situación de pobreza para  dar testimonio de Nuestro Señor Jesucristo en acciones de caridad donde éstos se encuentren: en la casa, en la calle, en hospitales o, en prisión.</a:t>
            </a:r>
            <a:endParaRPr lang="es-EC" sz="2800" dirty="0"/>
          </a:p>
        </p:txBody>
      </p:sp>
      <p:pic>
        <p:nvPicPr>
          <p:cNvPr id="2052" name="Picture 4" descr="El Centro de Acogida e Integración... - Sociedad de San Vicente de Paul en  España - Las Conferencias">
            <a:extLst>
              <a:ext uri="{FF2B5EF4-FFF2-40B4-BE49-F238E27FC236}">
                <a16:creationId xmlns="" xmlns:a16="http://schemas.microsoft.com/office/drawing/2014/main" id="{548E4ECD-FC75-450F-9A26-66512121F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395" y="1302361"/>
            <a:ext cx="4499390" cy="44993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6349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1482</Words>
  <Application>Microsoft Office PowerPoint</Application>
  <PresentationFormat>Panorámica</PresentationFormat>
  <Paragraphs>55</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Arial Black</vt:lpstr>
      <vt:lpstr>Calibri</vt:lpstr>
      <vt:lpstr>Calibri Light</vt:lpstr>
      <vt:lpstr>Symbol</vt:lpstr>
      <vt:lpstr>Tahoma</vt:lpstr>
      <vt:lpstr>Tema de Office</vt:lpstr>
      <vt:lpstr>Presentación de PowerPoint</vt:lpstr>
      <vt:lpstr>Presentación de PowerPoint</vt:lpstr>
      <vt:lpstr>Presentación de PowerPoint</vt:lpstr>
      <vt:lpstr>¿QUIÉNES SOMOS?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POBLACIÓN A LA QUE DIRIGIMOS NUESTRAS ACCIONES</vt:lpstr>
      <vt:lpstr>CRISIS SANITARIA POR EL COVID-19</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Anónimo</dc:creator>
  <cp:lastModifiedBy>HP</cp:lastModifiedBy>
  <cp:revision>15</cp:revision>
  <dcterms:created xsi:type="dcterms:W3CDTF">2021-02-26T20:18:54Z</dcterms:created>
  <dcterms:modified xsi:type="dcterms:W3CDTF">2021-09-19T21:20:22Z</dcterms:modified>
</cp:coreProperties>
</file>