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6" r:id="rId2"/>
    <p:sldId id="257" r:id="rId3"/>
    <p:sldId id="275" r:id="rId4"/>
    <p:sldId id="259" r:id="rId5"/>
    <p:sldId id="260" r:id="rId6"/>
    <p:sldId id="277" r:id="rId7"/>
    <p:sldId id="261" r:id="rId8"/>
    <p:sldId id="262" r:id="rId9"/>
    <p:sldId id="264" r:id="rId10"/>
    <p:sldId id="265" r:id="rId11"/>
    <p:sldId id="28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0993B32-18C4-4F73-B7C4-4D96B697718A}">
          <p14:sldIdLst>
            <p14:sldId id="256"/>
            <p14:sldId id="257"/>
            <p14:sldId id="275"/>
            <p14:sldId id="259"/>
            <p14:sldId id="260"/>
            <p14:sldId id="277"/>
            <p14:sldId id="261"/>
            <p14:sldId id="262"/>
            <p14:sldId id="264"/>
            <p14:sldId id="265"/>
            <p14:sldId id="281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8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92D"/>
    <a:srgbClr val="CC0099"/>
    <a:srgbClr val="FF69F4"/>
    <a:srgbClr val="C000B2"/>
    <a:srgbClr val="FF00FF"/>
    <a:srgbClr val="FFFF00"/>
    <a:srgbClr val="FE2A2A"/>
    <a:srgbClr val="48C7E0"/>
    <a:srgbClr val="E93F67"/>
    <a:srgbClr val="AC1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3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127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590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12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4240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156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017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0432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094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64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0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D76D-A83E-41FE-AB19-A70122D3D423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844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CD76D-A83E-41FE-AB19-A70122D3D423}" type="datetimeFigureOut">
              <a:rPr lang="es-EC" smtClean="0"/>
              <a:t>3/5/2022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9AD7C-04D3-4E02-A1D5-D1C3974C677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441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Resultado de imagen para perdidas y luto consuelo de jesus  imagenes">
            <a:extLst>
              <a:ext uri="{FF2B5EF4-FFF2-40B4-BE49-F238E27FC236}">
                <a16:creationId xmlns:a16="http://schemas.microsoft.com/office/drawing/2014/main" id="{61EB7D62-346C-4190-BD0E-C0F0A01297A2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09"/>
          <a:stretch/>
        </p:blipFill>
        <p:spPr bwMode="auto">
          <a:xfrm>
            <a:off x="1432427" y="502331"/>
            <a:ext cx="9391243" cy="582586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5225389-679D-49C4-8649-7BB520A51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443" y="5376514"/>
            <a:ext cx="8731931" cy="1671821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EJE I</a:t>
            </a:r>
            <a:r>
              <a:rPr lang="es-EC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</a:br>
            <a:r>
              <a:rPr lang="es-CO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FORMACIÓN HUMANA</a:t>
            </a:r>
            <a:r>
              <a:rPr lang="es-EC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</a:br>
            <a:r>
              <a:rPr lang="es-CO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TEMA </a:t>
            </a:r>
            <a:r>
              <a:rPr lang="es-CO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10</a:t>
            </a:r>
            <a:r>
              <a:rPr lang="es-EC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</a:br>
            <a:r>
              <a:rPr lang="es-CO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PÉRDIDAS Y DUELO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88454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6D200C-2363-4BE8-8BA8-59F3F6226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932" y="302837"/>
            <a:ext cx="6610315" cy="6459208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s-CO" sz="4400" b="1" dirty="0">
                <a:solidFill>
                  <a:srgbClr val="00B050"/>
                </a:solidFill>
                <a:latin typeface="Cooper Black" panose="0208090404030B020404" pitchFamily="18" charset="0"/>
              </a:rPr>
              <a:t>Sentir y elaborar el dolor y otras emociones</a:t>
            </a:r>
            <a:endParaRPr lang="es-EC" sz="4400" dirty="0">
              <a:solidFill>
                <a:srgbClr val="00B050"/>
              </a:solidFill>
              <a:latin typeface="Cooper Black" panose="0208090404030B0204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3900" dirty="0">
                <a:solidFill>
                  <a:srgbClr val="0070C0"/>
                </a:solidFill>
              </a:rPr>
              <a:t>Después del aturdimiento y la confusión, el dolor y otras emociones aparecen; y es imprescindible sentirlas en toda su dimensión.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3900" dirty="0">
                <a:solidFill>
                  <a:srgbClr val="0070C0"/>
                </a:solidFill>
              </a:rPr>
              <a:t>Cualquier evitación o retraso del natural sufrimiento prolongará el duelo innecesariamente. </a:t>
            </a:r>
          </a:p>
          <a:p>
            <a:endParaRPr lang="es-EC" sz="3900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 descr="Imagen relacionada">
            <a:extLst>
              <a:ext uri="{FF2B5EF4-FFF2-40B4-BE49-F238E27FC236}">
                <a16:creationId xmlns:a16="http://schemas.microsoft.com/office/drawing/2014/main" id="{03AC00ED-4758-4339-969F-B8626F5ACD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69" y="395111"/>
            <a:ext cx="4472375" cy="5885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073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374A7D-F21F-4E7E-B841-F30D595B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267" y="620889"/>
            <a:ext cx="6999111" cy="58928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CO" sz="3400" dirty="0">
                <a:solidFill>
                  <a:srgbClr val="0070C0"/>
                </a:solidFill>
              </a:rPr>
              <a:t>Cuando hablamos de la pérdida; lloramos, expresamos nuestra desesperanza.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CO" sz="3400" dirty="0">
                <a:solidFill>
                  <a:srgbClr val="0070C0"/>
                </a:solidFill>
              </a:rPr>
              <a:t>Es habitual también el enfado por el abandono que supone la pérdida, ya que es difícil que la persona tome conciencia de él.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CO" sz="3400" dirty="0">
                <a:solidFill>
                  <a:srgbClr val="0070C0"/>
                </a:solidFill>
              </a:rPr>
              <a:t>No se trata, entonces de una aceptación </a:t>
            </a:r>
            <a:r>
              <a:rPr lang="es-CO" sz="3400" b="1" dirty="0">
                <a:solidFill>
                  <a:srgbClr val="0070C0"/>
                </a:solidFill>
              </a:rPr>
              <a:t>intelectual</a:t>
            </a:r>
            <a:r>
              <a:rPr lang="es-CO" sz="3400" dirty="0">
                <a:solidFill>
                  <a:srgbClr val="0070C0"/>
                </a:solidFill>
              </a:rPr>
              <a:t>, sino </a:t>
            </a:r>
            <a:r>
              <a:rPr lang="es-CO" sz="3400" b="1" dirty="0">
                <a:solidFill>
                  <a:srgbClr val="0070C0"/>
                </a:solidFill>
              </a:rPr>
              <a:t>emocional</a:t>
            </a:r>
            <a:r>
              <a:rPr lang="es-CO" sz="3400" dirty="0">
                <a:solidFill>
                  <a:srgbClr val="0070C0"/>
                </a:solidFill>
              </a:rPr>
              <a:t> de la pérdida.</a:t>
            </a:r>
            <a:endParaRPr lang="es-EC" sz="34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s-EC" sz="3400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:a16="http://schemas.microsoft.com/office/drawing/2014/main" id="{617BFF8C-39F1-49F6-BCB8-3ECE03B067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22" y="276578"/>
            <a:ext cx="3646311" cy="6237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16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0FBF09-D489-41DD-8D73-DB39DF357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979" y="278295"/>
            <a:ext cx="6572812" cy="6461171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es-CO" sz="4300" b="1" dirty="0">
                <a:solidFill>
                  <a:srgbClr val="E93F67"/>
                </a:solidFill>
              </a:rPr>
              <a:t> </a:t>
            </a:r>
            <a:r>
              <a:rPr lang="es-CO" sz="6400" b="1" dirty="0">
                <a:solidFill>
                  <a:srgbClr val="00B050"/>
                </a:solidFill>
                <a:latin typeface="Cooper Black" panose="0208090404030B020404" pitchFamily="18" charset="0"/>
              </a:rPr>
              <a:t>Adaptarse a los cambios en el medio.</a:t>
            </a:r>
            <a:endParaRPr lang="es-EC" sz="6400" dirty="0">
              <a:solidFill>
                <a:srgbClr val="00B050"/>
              </a:solidFill>
              <a:latin typeface="Cooper Black" panose="0208090404030B0204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5500" dirty="0">
                <a:solidFill>
                  <a:srgbClr val="0070C0"/>
                </a:solidFill>
              </a:rPr>
              <a:t>En el caso de cónyuges, padres o hijos, la pérdida supone la desaparición de algo o alguien que cumplía funciones.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5500" dirty="0">
                <a:solidFill>
                  <a:srgbClr val="0070C0"/>
                </a:solidFill>
              </a:rPr>
              <a:t>Se rompen cadenas conductuales que estaban asociadas con la persona como: salidas sociales, actividades de ocio o relaciones con familiares.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5500" dirty="0">
                <a:solidFill>
                  <a:srgbClr val="0070C0"/>
                </a:solidFill>
              </a:rPr>
              <a:t>Al mismo tiempo que se rehace la vida, aparecen los sentimientos de culpa por estar dejando al fallecido atrás.</a:t>
            </a:r>
            <a:endParaRPr lang="es-EC" sz="55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:a16="http://schemas.microsoft.com/office/drawing/2014/main" id="{B5A527FB-BBFE-4ADD-93F2-F44FFDC95B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" y="449439"/>
            <a:ext cx="3882672" cy="6290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443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5BCFB9-1B7D-4306-826C-7E9CA5A6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266" y="291548"/>
            <a:ext cx="7026473" cy="6323741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CO" sz="2800" dirty="0">
                <a:solidFill>
                  <a:srgbClr val="00B050"/>
                </a:solidFill>
                <a:latin typeface="Cooper Black" panose="0208090404030B020404" pitchFamily="18" charset="0"/>
              </a:rPr>
              <a:t>Recolocar al desaparecido emocionalmente y reanudar la propia vida</a:t>
            </a:r>
            <a:endParaRPr lang="es-EC" sz="2800" dirty="0">
              <a:solidFill>
                <a:srgbClr val="00B050"/>
              </a:solidFill>
              <a:latin typeface="Cooper Black" panose="0208090404030B0204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400" dirty="0">
                <a:solidFill>
                  <a:srgbClr val="0070C0"/>
                </a:solidFill>
              </a:rPr>
              <a:t> Debemos aceptar que los recuerdos que tenemos de él nunca van a desaparecer.</a:t>
            </a:r>
            <a:endParaRPr lang="es-EC" sz="24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400" dirty="0">
                <a:solidFill>
                  <a:srgbClr val="0070C0"/>
                </a:solidFill>
              </a:rPr>
              <a:t>Nos deshacemos de la mayor parte de los recuerdos y conservamos un par de ellos, verbalizamos los recuerdos malos y buenos.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400" dirty="0">
                <a:solidFill>
                  <a:srgbClr val="0070C0"/>
                </a:solidFill>
              </a:rPr>
              <a:t>Reconocemos que es preciso empezar a amar a nuevas amistades, y nos damos permiso para dejar el luto interior.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400" dirty="0">
                <a:solidFill>
                  <a:srgbClr val="0070C0"/>
                </a:solidFill>
              </a:rPr>
              <a:t>Pasamos de decir estoy o tengo, a decir fui o era.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O" sz="2400" dirty="0">
                <a:solidFill>
                  <a:srgbClr val="0070C0"/>
                </a:solidFill>
              </a:rPr>
              <a:t>El paso final es decir adiós para siempre sabiendo que no vamos a olvidar su paso por nuestra vida.</a:t>
            </a:r>
            <a:endParaRPr lang="es-EC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:a16="http://schemas.microsoft.com/office/drawing/2014/main" id="{1DA79E8F-CA84-402A-985E-8B3440438D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417688"/>
            <a:ext cx="3496732" cy="6039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709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335B70-B2B5-4DBE-88A7-DDF5D863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5911" y="232476"/>
            <a:ext cx="7270168" cy="1317355"/>
          </a:xfrm>
        </p:spPr>
        <p:txBody>
          <a:bodyPr>
            <a:normAutofit fontScale="90000"/>
          </a:bodyPr>
          <a:lstStyle/>
          <a:p>
            <a:r>
              <a:rPr lang="es-CO" b="1" dirty="0"/>
              <a:t/>
            </a:r>
            <a:br>
              <a:rPr lang="es-CO" b="1" dirty="0"/>
            </a:br>
            <a:r>
              <a:rPr lang="es-CO" b="1" dirty="0">
                <a:solidFill>
                  <a:srgbClr val="FB992D"/>
                </a:solidFill>
              </a:rPr>
              <a:t>Síntomas de un duelo complicado</a:t>
            </a:r>
            <a:r>
              <a:rPr lang="es-EC" dirty="0"/>
              <a:t/>
            </a:r>
            <a:br>
              <a:rPr lang="es-EC" dirty="0"/>
            </a:br>
            <a:r>
              <a:rPr lang="es-CO" dirty="0"/>
              <a:t> 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182EAD-95A8-4E92-98A6-C4813CEC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734" y="1301857"/>
            <a:ext cx="7730066" cy="51892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CO" sz="3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CO" sz="3600" dirty="0">
                <a:solidFill>
                  <a:srgbClr val="0070C0"/>
                </a:solidFill>
              </a:rPr>
              <a:t>Un duelo no está siendo acompañado de forma adecuada cuando se da alguna de las siguientes señales:</a:t>
            </a:r>
            <a:endParaRPr lang="es-EC" sz="3600" dirty="0">
              <a:solidFill>
                <a:srgbClr val="0070C0"/>
              </a:solidFill>
            </a:endParaRPr>
          </a:p>
          <a:p>
            <a:pPr lvl="0" algn="just"/>
            <a:r>
              <a:rPr lang="es-CO" sz="3600" dirty="0">
                <a:solidFill>
                  <a:srgbClr val="0070C0"/>
                </a:solidFill>
              </a:rPr>
              <a:t>La persona menciona la pérdida en entrevista con dolor intenso pasados varios meses de la misma.</a:t>
            </a:r>
            <a:endParaRPr lang="es-EC" sz="3600" dirty="0">
              <a:solidFill>
                <a:srgbClr val="0070C0"/>
              </a:solidFill>
            </a:endParaRPr>
          </a:p>
          <a:p>
            <a:pPr lvl="0" algn="just"/>
            <a:r>
              <a:rPr lang="es-CO" sz="3600" dirty="0">
                <a:solidFill>
                  <a:srgbClr val="0070C0"/>
                </a:solidFill>
              </a:rPr>
              <a:t>Algún acontecimiento desencadena una reacción excesiva.</a:t>
            </a:r>
            <a:endParaRPr lang="es-EC" sz="3600" dirty="0">
              <a:solidFill>
                <a:srgbClr val="0070C0"/>
              </a:solidFill>
            </a:endParaRPr>
          </a:p>
          <a:p>
            <a:pPr lvl="0" algn="just"/>
            <a:r>
              <a:rPr lang="es-CO" sz="3600" dirty="0">
                <a:solidFill>
                  <a:srgbClr val="0070C0"/>
                </a:solidFill>
              </a:rPr>
              <a:t>Períodos de extrema tristeza o demasiado extensos, deseos de suicidio.</a:t>
            </a:r>
            <a:endParaRPr lang="es-EC" sz="3600" dirty="0">
              <a:solidFill>
                <a:srgbClr val="0070C0"/>
              </a:solidFill>
            </a:endParaRPr>
          </a:p>
          <a:p>
            <a:pPr lvl="0" algn="just"/>
            <a:r>
              <a:rPr lang="es-CO" sz="3600" dirty="0">
                <a:solidFill>
                  <a:srgbClr val="0070C0"/>
                </a:solidFill>
              </a:rPr>
              <a:t>Episodios de conducta agresiva o conducta impulsiva, como abuso de sustancias.</a:t>
            </a:r>
            <a:endParaRPr lang="es-EC" sz="3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759D34-FB44-4023-AE6F-876EF5F1EE51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245" y="1113183"/>
            <a:ext cx="3172178" cy="525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DE31EE-0E34-4637-8B6C-279DD79EB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132" y="406400"/>
            <a:ext cx="6815667" cy="6344356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CO" sz="3600" dirty="0">
                <a:solidFill>
                  <a:srgbClr val="0070C0"/>
                </a:solidFill>
              </a:rPr>
              <a:t>Objetos de vinculación muy marcados o lo contrario, esconder o deshacerse de todos los objetos recordatorios.</a:t>
            </a:r>
            <a:endParaRPr lang="es-EC" sz="3600" dirty="0">
              <a:solidFill>
                <a:srgbClr val="0070C0"/>
              </a:solidFill>
            </a:endParaRPr>
          </a:p>
          <a:p>
            <a:pPr lvl="0" algn="just"/>
            <a:r>
              <a:rPr lang="es-CO" sz="3600" dirty="0">
                <a:solidFill>
                  <a:srgbClr val="0070C0"/>
                </a:solidFill>
              </a:rPr>
              <a:t>Imposibilidad de incorporarse al funcionamiento vital pasadas unas semanas de la pérdida.</a:t>
            </a:r>
            <a:endParaRPr lang="es-EC" sz="3600" dirty="0">
              <a:solidFill>
                <a:srgbClr val="0070C0"/>
              </a:solidFill>
            </a:endParaRPr>
          </a:p>
          <a:p>
            <a:pPr lvl="0" algn="just"/>
            <a:r>
              <a:rPr lang="es-CO" sz="3600" dirty="0">
                <a:solidFill>
                  <a:srgbClr val="0070C0"/>
                </a:solidFill>
              </a:rPr>
              <a:t>No haber expresado abiertamente dolor en las primeras semanas de duelo o haber realizado cambios radicales de estilo de vida. </a:t>
            </a:r>
            <a:endParaRPr lang="es-EC" sz="3600" dirty="0">
              <a:solidFill>
                <a:srgbClr val="0070C0"/>
              </a:solidFill>
            </a:endParaRPr>
          </a:p>
          <a:p>
            <a:pPr lvl="0" algn="just"/>
            <a:r>
              <a:rPr lang="es-CO" sz="3600" dirty="0">
                <a:solidFill>
                  <a:srgbClr val="0070C0"/>
                </a:solidFill>
              </a:rPr>
              <a:t>Pensamientos recurrentes de culpa o asuntos pendientes con el fallecido, remordimientos por haberle causado daño o haberle descuidado en vida.</a:t>
            </a:r>
            <a:endParaRPr lang="es-EC" sz="3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:a16="http://schemas.microsoft.com/office/drawing/2014/main" id="{69A2D7F0-74A9-4367-83D9-0926BCEAA9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379" y="406401"/>
            <a:ext cx="4210754" cy="5770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772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B6FDB-324B-45D4-83C2-242EFCB2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866" y="169333"/>
            <a:ext cx="6747933" cy="93059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400" b="1" dirty="0">
                <a:solidFill>
                  <a:srgbClr val="FF69F4"/>
                </a:solidFill>
                <a:latin typeface="Cooper Black" panose="0208090404030B020404" pitchFamily="18" charset="0"/>
              </a:rPr>
              <a:t>Intervención del duelo</a:t>
            </a:r>
            <a:r>
              <a:rPr lang="es-EC" dirty="0">
                <a:solidFill>
                  <a:srgbClr val="FFFF00"/>
                </a:solidFill>
              </a:rPr>
              <a:t/>
            </a:r>
            <a:br>
              <a:rPr lang="es-EC" dirty="0">
                <a:solidFill>
                  <a:srgbClr val="FFFF00"/>
                </a:solidFill>
              </a:rPr>
            </a:br>
            <a:endParaRPr lang="es-EC" dirty="0">
              <a:solidFill>
                <a:srgbClr val="FFFF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F764BB-2D61-4EEA-929A-94A8637E7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978" y="846667"/>
            <a:ext cx="6572812" cy="601133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CO" sz="14400" b="1" dirty="0">
                <a:solidFill>
                  <a:srgbClr val="0070C0"/>
                </a:solidFill>
              </a:rPr>
              <a:t>El acompañamiento del duelo</a:t>
            </a:r>
            <a:r>
              <a:rPr lang="es-CO" sz="14400" dirty="0">
                <a:solidFill>
                  <a:srgbClr val="0070C0"/>
                </a:solidFill>
              </a:rPr>
              <a:t>: consiste en hacer pasar al doliente por las tareas del duelo. </a:t>
            </a:r>
          </a:p>
          <a:p>
            <a:pPr algn="just">
              <a:lnSpc>
                <a:spcPct val="120000"/>
              </a:lnSpc>
            </a:pPr>
            <a:r>
              <a:rPr lang="es-CO" sz="14400" dirty="0">
                <a:solidFill>
                  <a:srgbClr val="0070C0"/>
                </a:solidFill>
              </a:rPr>
              <a:t>Es necesario que la persona no evite el dolor, sino que lo exprese y reciba apoyo de sus conocidos y amigos. </a:t>
            </a:r>
          </a:p>
          <a:p>
            <a:pPr algn="just">
              <a:lnSpc>
                <a:spcPct val="120000"/>
              </a:lnSpc>
            </a:pPr>
            <a:r>
              <a:rPr lang="es-CO" sz="14400" dirty="0">
                <a:solidFill>
                  <a:srgbClr val="0070C0"/>
                </a:solidFill>
              </a:rPr>
              <a:t>Posteriormente iremos apoyando para asumir los cambios que se produzcan</a:t>
            </a:r>
            <a:r>
              <a:rPr lang="es-CO" sz="16000" dirty="0">
                <a:solidFill>
                  <a:srgbClr val="0070C0"/>
                </a:solidFill>
              </a:rPr>
              <a:t>.</a:t>
            </a:r>
            <a:endParaRPr lang="es-EC" sz="160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endParaRPr lang="es-EC" sz="12800" dirty="0"/>
          </a:p>
          <a:p>
            <a:pPr marL="0" indent="0">
              <a:lnSpc>
                <a:spcPct val="120000"/>
              </a:lnSpc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:a16="http://schemas.microsoft.com/office/drawing/2014/main" id="{74C22D56-E99F-4979-B854-F4A59C9D8D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313" y="169333"/>
            <a:ext cx="3838221" cy="6282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492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9E2C3B-C4E5-4E34-B10E-6F5D5F2C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266" y="636104"/>
            <a:ext cx="6341533" cy="55408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4800" b="1" dirty="0">
                <a:solidFill>
                  <a:srgbClr val="0070C0"/>
                </a:solidFill>
              </a:rPr>
              <a:t>La terapia del duelo</a:t>
            </a:r>
            <a:r>
              <a:rPr lang="es-CO" sz="4800" dirty="0">
                <a:solidFill>
                  <a:srgbClr val="0070C0"/>
                </a:solidFill>
              </a:rPr>
              <a:t>: comienza evaluando en qué tarea del duelo se detuvo la persona, para retomar el proceso. </a:t>
            </a:r>
          </a:p>
          <a:p>
            <a:pPr marL="0" indent="0" algn="just">
              <a:buNone/>
            </a:pPr>
            <a:r>
              <a:rPr lang="es-CO" sz="4800" dirty="0">
                <a:solidFill>
                  <a:srgbClr val="0070C0"/>
                </a:solidFill>
              </a:rPr>
              <a:t>Los objetivos de cada tarea se detallan a continuación. </a:t>
            </a:r>
            <a:endParaRPr lang="es-EC" sz="4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:a16="http://schemas.microsoft.com/office/drawing/2014/main" id="{2F20F02B-F0DC-444C-882C-F39C2CC343B5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9288" y="417689"/>
            <a:ext cx="4368801" cy="6050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4312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A77FF-A162-42F5-8D0B-08D60BAA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6" y="365125"/>
            <a:ext cx="6951133" cy="707319"/>
          </a:xfrm>
        </p:spPr>
        <p:txBody>
          <a:bodyPr>
            <a:normAutofit fontScale="90000"/>
          </a:bodyPr>
          <a:lstStyle/>
          <a:p>
            <a:r>
              <a:rPr lang="es-CO" b="1" dirty="0">
                <a:solidFill>
                  <a:srgbClr val="CC0099"/>
                </a:solidFill>
              </a:rPr>
              <a:t/>
            </a:r>
            <a:br>
              <a:rPr lang="es-CO" b="1" dirty="0">
                <a:solidFill>
                  <a:srgbClr val="CC0099"/>
                </a:solidFill>
              </a:rPr>
            </a:br>
            <a:r>
              <a:rPr lang="es-CO" b="1" dirty="0">
                <a:solidFill>
                  <a:srgbClr val="CC0099"/>
                </a:solidFill>
              </a:rPr>
              <a:t/>
            </a:r>
            <a:br>
              <a:rPr lang="es-CO" b="1" dirty="0">
                <a:solidFill>
                  <a:srgbClr val="CC0099"/>
                </a:solidFill>
              </a:rPr>
            </a:br>
            <a:r>
              <a:rPr lang="es-CO" b="1" dirty="0">
                <a:solidFill>
                  <a:srgbClr val="CC0099"/>
                </a:solidFill>
              </a:rPr>
              <a:t/>
            </a:r>
            <a:br>
              <a:rPr lang="es-CO" b="1" dirty="0">
                <a:solidFill>
                  <a:srgbClr val="CC0099"/>
                </a:solidFill>
              </a:rPr>
            </a:br>
            <a:r>
              <a:rPr lang="es-CO" b="1" dirty="0">
                <a:solidFill>
                  <a:srgbClr val="CC0099"/>
                </a:solidFill>
              </a:rPr>
              <a:t>Algunas técnicas de intervención</a:t>
            </a:r>
            <a:r>
              <a:rPr lang="es-EC" dirty="0">
                <a:solidFill>
                  <a:srgbClr val="CC0099"/>
                </a:solidFill>
              </a:rPr>
              <a:t/>
            </a:r>
            <a:br>
              <a:rPr lang="es-EC" dirty="0">
                <a:solidFill>
                  <a:srgbClr val="CC0099"/>
                </a:solidFill>
              </a:rPr>
            </a:br>
            <a:r>
              <a:rPr lang="es-CO" b="1" dirty="0"/>
              <a:t/>
            </a:r>
            <a:br>
              <a:rPr lang="es-CO" b="1" dirty="0"/>
            </a:br>
            <a:r>
              <a:rPr lang="es-CO" b="1" dirty="0"/>
              <a:t/>
            </a:r>
            <a:br>
              <a:rPr lang="es-CO" b="1" dirty="0"/>
            </a:br>
            <a:endParaRPr lang="es-EC" dirty="0">
              <a:solidFill>
                <a:srgbClr val="CC0099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984741-D9F3-4E98-8D6C-466C5335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7467" y="1261241"/>
            <a:ext cx="6646332" cy="6640981"/>
          </a:xfrm>
        </p:spPr>
        <p:txBody>
          <a:bodyPr>
            <a:noAutofit/>
          </a:bodyPr>
          <a:lstStyle/>
          <a:p>
            <a:pPr lvl="0" algn="just"/>
            <a:r>
              <a:rPr lang="es-CO" sz="3200" dirty="0">
                <a:solidFill>
                  <a:srgbClr val="0070C0"/>
                </a:solidFill>
              </a:rPr>
              <a:t>Uso de palabras duras o hablar en pasado de la pérdida.</a:t>
            </a:r>
            <a:endParaRPr lang="es-EC" sz="3200" dirty="0">
              <a:solidFill>
                <a:srgbClr val="0070C0"/>
              </a:solidFill>
            </a:endParaRPr>
          </a:p>
          <a:p>
            <a:pPr lvl="0" algn="just"/>
            <a:r>
              <a:rPr lang="es-CO" sz="3200" dirty="0">
                <a:solidFill>
                  <a:srgbClr val="0070C0"/>
                </a:solidFill>
              </a:rPr>
              <a:t>Uso de símbolos, como fotos o pertenencias para evocar emociones o recuerdos.</a:t>
            </a:r>
            <a:endParaRPr lang="es-EC" sz="3200" dirty="0">
              <a:solidFill>
                <a:srgbClr val="0070C0"/>
              </a:solidFill>
            </a:endParaRPr>
          </a:p>
          <a:p>
            <a:pPr lvl="0" algn="just"/>
            <a:r>
              <a:rPr lang="es-CO" sz="3200" dirty="0">
                <a:solidFill>
                  <a:srgbClr val="0070C0"/>
                </a:solidFill>
              </a:rPr>
              <a:t>Escribir : cartas, diarios, poesía, biografías del fallecido, historias e imágenes metafóricas sobre la relación con él, caracterizaciones de la pérdida, epitafio adecuado al ser querido</a:t>
            </a:r>
            <a:r>
              <a:rPr lang="es-EC" sz="32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s-EC" sz="3200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:a16="http://schemas.microsoft.com/office/drawing/2014/main" id="{9BCF02B8-A9EE-4F33-A300-B1A8605BE8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22" y="365125"/>
            <a:ext cx="4120444" cy="599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776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8EE5D3-CA55-459A-9A3F-CFD0DD34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8021" y="1138908"/>
            <a:ext cx="7246494" cy="657970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s-CO" sz="16000" dirty="0">
                <a:solidFill>
                  <a:srgbClr val="0070C0"/>
                </a:solidFill>
              </a:rPr>
              <a:t>Dibujar recuerdos o despedidas.</a:t>
            </a:r>
            <a:endParaRPr lang="es-EC" sz="16000" dirty="0">
              <a:solidFill>
                <a:srgbClr val="0070C0"/>
              </a:solidFill>
            </a:endParaRPr>
          </a:p>
          <a:p>
            <a:pPr lvl="0"/>
            <a:r>
              <a:rPr lang="es-CO" sz="16000" dirty="0">
                <a:solidFill>
                  <a:srgbClr val="0070C0"/>
                </a:solidFill>
              </a:rPr>
              <a:t>Juego de roles de situaciones temidas o molestas.</a:t>
            </a:r>
            <a:endParaRPr lang="es-EC" sz="16000" dirty="0">
              <a:solidFill>
                <a:srgbClr val="0070C0"/>
              </a:solidFill>
            </a:endParaRPr>
          </a:p>
          <a:p>
            <a:pPr lvl="0"/>
            <a:r>
              <a:rPr lang="es-CO" sz="16000" dirty="0">
                <a:solidFill>
                  <a:srgbClr val="0070C0"/>
                </a:solidFill>
              </a:rPr>
              <a:t>Reestructuración cognitiva, en una situación de estrés.</a:t>
            </a:r>
            <a:endParaRPr lang="es-EC" sz="16000" dirty="0">
              <a:solidFill>
                <a:srgbClr val="0070C0"/>
              </a:solidFill>
            </a:endParaRPr>
          </a:p>
          <a:p>
            <a:pPr lvl="0"/>
            <a:r>
              <a:rPr lang="es-CO" sz="16000" dirty="0">
                <a:solidFill>
                  <a:srgbClr val="0070C0"/>
                </a:solidFill>
              </a:rPr>
              <a:t>Libro de recuerdos hecho por la familia.</a:t>
            </a:r>
            <a:endParaRPr lang="es-EC" sz="16000" dirty="0">
              <a:solidFill>
                <a:srgbClr val="0070C0"/>
              </a:solidFill>
            </a:endParaRPr>
          </a:p>
          <a:p>
            <a:pPr lvl="0"/>
            <a:r>
              <a:rPr lang="es-CO" sz="16000" dirty="0">
                <a:solidFill>
                  <a:srgbClr val="0070C0"/>
                </a:solidFill>
              </a:rPr>
              <a:t>Se invita al paciente a que se dirija al difunto y le exprese en primera persona sus emociones.</a:t>
            </a:r>
            <a:endParaRPr lang="es-EC" sz="16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FECE8E2-2660-4637-A9FB-97B723AAF1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8622" y="598311"/>
            <a:ext cx="3431822" cy="62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0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6C095-C85D-4A8C-A3B8-32CE76CA9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710" y="365125"/>
            <a:ext cx="6793089" cy="1325563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solidFill>
                  <a:srgbClr val="FFC000"/>
                </a:solidFill>
                <a:latin typeface="Cooper Black" panose="0208090404030B020404" pitchFamily="18" charset="0"/>
              </a:rPr>
              <a:t>¿QUÉ ES EL DUELO?</a:t>
            </a:r>
            <a:r>
              <a:rPr lang="es-EC" dirty="0">
                <a:solidFill>
                  <a:srgbClr val="FFC000"/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rgbClr val="FFC000"/>
                </a:solidFill>
                <a:latin typeface="Cooper Black" panose="0208090404030B020404" pitchFamily="18" charset="0"/>
              </a:rPr>
            </a:br>
            <a:endParaRPr lang="es-EC" dirty="0">
              <a:solidFill>
                <a:srgbClr val="FFC000"/>
              </a:solidFill>
              <a:latin typeface="Cooper Black" panose="0208090404030B020404" pitchFamily="18" charset="0"/>
            </a:endParaRPr>
          </a:p>
        </p:txBody>
      </p:sp>
      <p:sp useBgFill="1">
        <p:nvSpPr>
          <p:cNvPr id="3" name="Marcador de contenido 2">
            <a:extLst>
              <a:ext uri="{FF2B5EF4-FFF2-40B4-BE49-F238E27FC236}">
                <a16:creationId xmlns:a16="http://schemas.microsoft.com/office/drawing/2014/main" id="{32F914EA-986E-4AE6-A72B-D494C368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2266" y="1027906"/>
            <a:ext cx="6948064" cy="53796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4400" dirty="0">
                <a:solidFill>
                  <a:srgbClr val="0070C0"/>
                </a:solidFill>
              </a:rPr>
              <a:t>Se entiende por duelo al proceso que experimenta una persona a raíz de la pérdida de alguien o algo querido.</a:t>
            </a:r>
          </a:p>
          <a:p>
            <a:pPr marL="0" indent="0" algn="just">
              <a:buNone/>
            </a:pPr>
            <a:r>
              <a:rPr lang="es-CO" sz="4400" dirty="0">
                <a:solidFill>
                  <a:srgbClr val="0070C0"/>
                </a:solidFill>
              </a:rPr>
              <a:t>Podemos entender el concepto de </a:t>
            </a:r>
            <a:r>
              <a:rPr lang="es-CO" sz="4400" b="1" i="1" dirty="0">
                <a:solidFill>
                  <a:srgbClr val="0070C0"/>
                </a:solidFill>
              </a:rPr>
              <a:t>pérdida como la desaparición de cualquier objeto físico.</a:t>
            </a:r>
            <a:endParaRPr lang="es-CO" sz="4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:a16="http://schemas.microsoft.com/office/drawing/2014/main" id="{166BC8A1-5635-40B0-AFBF-D1C48EA1D15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133" y="563457"/>
            <a:ext cx="4619133" cy="5803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7240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632753-85C4-45F4-AE5B-7113889F6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686" y="978906"/>
            <a:ext cx="7485701" cy="6672470"/>
          </a:xfrm>
        </p:spPr>
        <p:txBody>
          <a:bodyPr>
            <a:normAutofit fontScale="25000" lnSpcReduction="20000"/>
          </a:bodyPr>
          <a:lstStyle/>
          <a:p>
            <a:pPr lvl="0" algn="just"/>
            <a:r>
              <a:rPr lang="es-CO" sz="13600" dirty="0">
                <a:solidFill>
                  <a:srgbClr val="0070C0"/>
                </a:solidFill>
              </a:rPr>
              <a:t>Viajes a lugares significativos.</a:t>
            </a:r>
            <a:endParaRPr lang="es-EC" sz="13600" dirty="0">
              <a:solidFill>
                <a:srgbClr val="0070C0"/>
              </a:solidFill>
            </a:endParaRPr>
          </a:p>
          <a:p>
            <a:pPr lvl="0" algn="just"/>
            <a:r>
              <a:rPr lang="es-CO" sz="13600" dirty="0">
                <a:solidFill>
                  <a:srgbClr val="0070C0"/>
                </a:solidFill>
              </a:rPr>
              <a:t>Una persona representa al difunto que dialoga con el superviviente sobre cualquier asunto.</a:t>
            </a:r>
            <a:endParaRPr lang="es-EC" sz="13600" dirty="0">
              <a:solidFill>
                <a:srgbClr val="0070C0"/>
              </a:solidFill>
            </a:endParaRPr>
          </a:p>
          <a:p>
            <a:pPr lvl="0" algn="just"/>
            <a:r>
              <a:rPr lang="es-CO" sz="13600" dirty="0">
                <a:solidFill>
                  <a:srgbClr val="0070C0"/>
                </a:solidFill>
              </a:rPr>
              <a:t>Rituales personales que pueden incluir aspectos religiosos, reuniones familiares, quemar una carta.</a:t>
            </a:r>
            <a:endParaRPr lang="es-EC" sz="13600" dirty="0">
              <a:solidFill>
                <a:srgbClr val="0070C0"/>
              </a:solidFill>
            </a:endParaRPr>
          </a:p>
          <a:p>
            <a:pPr lvl="0" algn="just"/>
            <a:r>
              <a:rPr lang="es-CO" sz="13600" dirty="0">
                <a:solidFill>
                  <a:srgbClr val="0070C0"/>
                </a:solidFill>
              </a:rPr>
              <a:t>Al final de las primeras sesiones se pronuncia en voz alta “adiós por el momento”. </a:t>
            </a:r>
          </a:p>
          <a:p>
            <a:pPr lvl="0" algn="just"/>
            <a:r>
              <a:rPr lang="es-CO" sz="13600" dirty="0">
                <a:solidFill>
                  <a:srgbClr val="0070C0"/>
                </a:solidFill>
              </a:rPr>
              <a:t>Al final de la terapia el doliente es capaz de decir “adiós para siempre”. </a:t>
            </a:r>
            <a:endParaRPr lang="es-EC" sz="136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C" sz="160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4" name="Imagen 3" descr="Imagen relacionada">
            <a:extLst>
              <a:ext uri="{FF2B5EF4-FFF2-40B4-BE49-F238E27FC236}">
                <a16:creationId xmlns:a16="http://schemas.microsoft.com/office/drawing/2014/main" id="{46DC75C5-2510-4FA4-B872-25A89B03038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003" y="428978"/>
            <a:ext cx="3680529" cy="6028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64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6703D1-EA58-4483-AA27-2080151F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9" y="1029382"/>
            <a:ext cx="5675198" cy="54224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CO" sz="3800" dirty="0">
                <a:solidFill>
                  <a:srgbClr val="0070C0"/>
                </a:solidFill>
              </a:rPr>
              <a:t>Entrenamiento en habilidades de afrontamiento.</a:t>
            </a:r>
            <a:endParaRPr lang="es-EC" sz="3800" dirty="0">
              <a:solidFill>
                <a:srgbClr val="0070C0"/>
              </a:solidFill>
            </a:endParaRPr>
          </a:p>
          <a:p>
            <a:pPr lvl="0">
              <a:lnSpc>
                <a:spcPct val="100000"/>
              </a:lnSpc>
            </a:pPr>
            <a:r>
              <a:rPr lang="es-CO" sz="3800" dirty="0">
                <a:solidFill>
                  <a:srgbClr val="0070C0"/>
                </a:solidFill>
              </a:rPr>
              <a:t>Expresión y manejo de emociones. </a:t>
            </a:r>
          </a:p>
          <a:p>
            <a:pPr>
              <a:lnSpc>
                <a:spcPct val="100000"/>
              </a:lnSpc>
            </a:pPr>
            <a:r>
              <a:rPr lang="es-CO" sz="4000" dirty="0">
                <a:solidFill>
                  <a:srgbClr val="0070C0"/>
                </a:solidFill>
              </a:rPr>
              <a:t>Reposición de objetos recordatorios del desaparecido.</a:t>
            </a:r>
            <a:endParaRPr lang="es-EC" sz="4000" dirty="0">
              <a:solidFill>
                <a:srgbClr val="0070C0"/>
              </a:solidFill>
            </a:endParaRPr>
          </a:p>
          <a:p>
            <a:pPr lvl="0">
              <a:lnSpc>
                <a:spcPct val="100000"/>
              </a:lnSpc>
            </a:pPr>
            <a:endParaRPr lang="es-EC" sz="3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01BFFBA-BE87-4FB0-9C35-0DBA910806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6400" y="410816"/>
            <a:ext cx="4323644" cy="644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8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5157F6-9272-42BC-B2AF-62B4947E1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690" y="1864544"/>
            <a:ext cx="7431981" cy="5544785"/>
          </a:xfrm>
        </p:spPr>
        <p:txBody>
          <a:bodyPr>
            <a:normAutofit/>
          </a:bodyPr>
          <a:lstStyle/>
          <a:p>
            <a:pPr lvl="0" algn="just"/>
            <a:r>
              <a:rPr lang="es-CO" sz="4400" dirty="0">
                <a:solidFill>
                  <a:srgbClr val="0070C0"/>
                </a:solidFill>
              </a:rPr>
              <a:t>Lectura reflexiva de un libro de autoayuda.</a:t>
            </a:r>
            <a:endParaRPr lang="es-EC" sz="4400" dirty="0">
              <a:solidFill>
                <a:srgbClr val="0070C0"/>
              </a:solidFill>
            </a:endParaRPr>
          </a:p>
          <a:p>
            <a:pPr lvl="0" algn="just"/>
            <a:r>
              <a:rPr lang="es-CO" sz="4400" dirty="0">
                <a:solidFill>
                  <a:srgbClr val="0070C0"/>
                </a:solidFill>
              </a:rPr>
              <a:t>Galería de fotografías.</a:t>
            </a:r>
            <a:endParaRPr lang="es-EC" sz="4400" dirty="0">
              <a:solidFill>
                <a:srgbClr val="0070C0"/>
              </a:solidFill>
            </a:endParaRPr>
          </a:p>
          <a:p>
            <a:pPr lvl="0" algn="just"/>
            <a:r>
              <a:rPr lang="es-CO" sz="4400" dirty="0">
                <a:solidFill>
                  <a:srgbClr val="0070C0"/>
                </a:solidFill>
              </a:rPr>
              <a:t>Terapia de grupo y grupos de autoayuda.</a:t>
            </a:r>
            <a:endParaRPr lang="es-EC" sz="4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C" sz="1200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:a16="http://schemas.microsoft.com/office/drawing/2014/main" id="{25503FCC-8BE1-43BE-A363-6BF5E86331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89" y="530577"/>
            <a:ext cx="3539067" cy="5646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894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DF6FDD-9F8A-420F-A8BE-34ED2E0C2C8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918" y="0"/>
            <a:ext cx="12191999" cy="677333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151F5-93DB-4A9E-A8CA-D5BF8A116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2801"/>
            <a:ext cx="9482666" cy="52285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C" sz="13800" dirty="0">
                <a:solidFill>
                  <a:srgbClr val="00B050"/>
                </a:solidFill>
                <a:latin typeface="Cooper Black" panose="0208090404030B020404" pitchFamily="18" charset="0"/>
              </a:rPr>
              <a:t>DIOS </a:t>
            </a:r>
          </a:p>
          <a:p>
            <a:pPr marL="0" indent="0" algn="ctr">
              <a:buNone/>
            </a:pPr>
            <a:r>
              <a:rPr lang="es-EC" sz="13800" dirty="0">
                <a:solidFill>
                  <a:srgbClr val="00B050"/>
                </a:solidFill>
                <a:latin typeface="Cooper Black" panose="0208090404030B020404" pitchFamily="18" charset="0"/>
              </a:rPr>
              <a:t>LES BENDIGA</a:t>
            </a:r>
          </a:p>
        </p:txBody>
      </p:sp>
    </p:spTree>
    <p:extLst>
      <p:ext uri="{BB962C8B-B14F-4D97-AF65-F5344CB8AC3E}">
        <p14:creationId xmlns:p14="http://schemas.microsoft.com/office/powerpoint/2010/main" val="419319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BEC914-757D-4E14-AE11-9B12FC7BE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979" y="463826"/>
            <a:ext cx="6603808" cy="60694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_tradnl" sz="4400" dirty="0">
                <a:solidFill>
                  <a:srgbClr val="0070C0"/>
                </a:solidFill>
              </a:rPr>
              <a:t>Todas estas experiencias de pérdida suscitan en la persona un amplio rango de </a:t>
            </a:r>
            <a:r>
              <a:rPr lang="es-ES_tradnl" sz="4400" i="1" dirty="0">
                <a:solidFill>
                  <a:srgbClr val="0070C0"/>
                </a:solidFill>
              </a:rPr>
              <a:t>conductas, emociones y pensamientos </a:t>
            </a:r>
            <a:r>
              <a:rPr lang="es-ES_tradnl" sz="4400" dirty="0">
                <a:solidFill>
                  <a:srgbClr val="0070C0"/>
                </a:solidFill>
              </a:rPr>
              <a:t>de mayor o menor intensidad, que pueden ser consideradas desde la perspectiva del valor que cada uno pueda conceder a lo que ha perdido. </a:t>
            </a:r>
          </a:p>
          <a:p>
            <a:pPr marL="0" indent="0" algn="just">
              <a:buNone/>
            </a:pPr>
            <a:endParaRPr lang="es-EC" dirty="0">
              <a:solidFill>
                <a:srgbClr val="0070C0"/>
              </a:solidFill>
            </a:endParaRPr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:a16="http://schemas.microsoft.com/office/drawing/2014/main" id="{08CBF488-7BDD-4410-B819-A745B0A8B3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36" y="463826"/>
            <a:ext cx="3821642" cy="5930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96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72AB6-2C35-44F6-8898-8D0ACC68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866" y="596348"/>
            <a:ext cx="7763933" cy="55806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4000" dirty="0">
                <a:solidFill>
                  <a:srgbClr val="0070C0"/>
                </a:solidFill>
              </a:rPr>
              <a:t>El duelo comienza normalmente con la pérdida del ser querido, según </a:t>
            </a:r>
            <a:r>
              <a:rPr lang="es-CO" sz="4000" dirty="0" err="1">
                <a:solidFill>
                  <a:srgbClr val="0070C0"/>
                </a:solidFill>
              </a:rPr>
              <a:t>Worden</a:t>
            </a:r>
            <a:r>
              <a:rPr lang="es-CO" sz="4000" dirty="0">
                <a:solidFill>
                  <a:srgbClr val="0070C0"/>
                </a:solidFill>
              </a:rPr>
              <a:t> y </a:t>
            </a:r>
            <a:r>
              <a:rPr lang="es-CO" sz="4000" dirty="0" err="1">
                <a:solidFill>
                  <a:srgbClr val="0070C0"/>
                </a:solidFill>
              </a:rPr>
              <a:t>Neimeyer</a:t>
            </a:r>
            <a:r>
              <a:rPr lang="es-CO" sz="4000" dirty="0">
                <a:solidFill>
                  <a:srgbClr val="0070C0"/>
                </a:solidFill>
              </a:rPr>
              <a:t>, cuando el superviviente muestra capacidad de:</a:t>
            </a:r>
            <a:endParaRPr lang="es-EC" sz="4000" dirty="0">
              <a:solidFill>
                <a:srgbClr val="0070C0"/>
              </a:solidFill>
            </a:endParaRPr>
          </a:p>
          <a:p>
            <a:pPr marL="0" lvl="0" indent="0" algn="just">
              <a:buNone/>
            </a:pPr>
            <a:r>
              <a:rPr lang="es-CO" sz="4000" dirty="0">
                <a:solidFill>
                  <a:srgbClr val="0070C0"/>
                </a:solidFill>
              </a:rPr>
              <a:t>*Reorganizar su vida a un nivel parecido al que siempre tuvo.</a:t>
            </a:r>
            <a:endParaRPr lang="es-EC" sz="4000" dirty="0">
              <a:solidFill>
                <a:srgbClr val="0070C0"/>
              </a:solidFill>
            </a:endParaRPr>
          </a:p>
          <a:p>
            <a:pPr marL="0" lvl="0" indent="0" algn="just">
              <a:buNone/>
            </a:pPr>
            <a:r>
              <a:rPr lang="es-EC" sz="4000" dirty="0">
                <a:solidFill>
                  <a:srgbClr val="0070C0"/>
                </a:solidFill>
              </a:rPr>
              <a:t>*R</a:t>
            </a:r>
            <a:r>
              <a:rPr lang="es-CO" sz="4000" dirty="0" err="1">
                <a:solidFill>
                  <a:srgbClr val="0070C0"/>
                </a:solidFill>
              </a:rPr>
              <a:t>eferirse</a:t>
            </a:r>
            <a:r>
              <a:rPr lang="es-CO" sz="4000" dirty="0">
                <a:solidFill>
                  <a:srgbClr val="0070C0"/>
                </a:solidFill>
              </a:rPr>
              <a:t> al fallecido sin sentimientos de extrema tristeza o ansiedad.</a:t>
            </a:r>
            <a:endParaRPr lang="es-EC" sz="40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:a16="http://schemas.microsoft.com/office/drawing/2014/main" id="{D959A205-654D-4A3A-8497-2441AEBB1F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39" y="406400"/>
            <a:ext cx="3318227" cy="6007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05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8498E-BE67-48A1-82BF-D4DE1C3A1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7289" y="263470"/>
            <a:ext cx="7786510" cy="944441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Cooper Black" panose="0208090404030B020404" pitchFamily="18" charset="0"/>
              </a:rPr>
              <a:t>Reacciones normales </a:t>
            </a:r>
            <a:br>
              <a:rPr lang="es-CO" b="1" dirty="0">
                <a:solidFill>
                  <a:schemeClr val="tx1"/>
                </a:solidFill>
                <a:latin typeface="Cooper Black" panose="0208090404030B020404" pitchFamily="18" charset="0"/>
              </a:rPr>
            </a:br>
            <a:r>
              <a:rPr lang="es-CO" b="1" dirty="0">
                <a:solidFill>
                  <a:schemeClr val="tx1"/>
                </a:solidFill>
                <a:latin typeface="Cooper Black" panose="0208090404030B020404" pitchFamily="18" charset="0"/>
              </a:rPr>
              <a:t>ante la pérdida</a:t>
            </a:r>
            <a:r>
              <a:rPr lang="es-EC" b="1" dirty="0">
                <a:solidFill>
                  <a:srgbClr val="FF0000"/>
                </a:solidFill>
                <a:latin typeface="Cooper Black" panose="0208090404030B020404" pitchFamily="18" charset="0"/>
              </a:rPr>
              <a:t/>
            </a:r>
            <a:br>
              <a:rPr lang="es-EC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endParaRPr lang="es-EC" b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F76075-75C7-4C9E-8ECB-16D30EC4B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289" y="1207911"/>
            <a:ext cx="8518693" cy="56500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4400" dirty="0">
                <a:solidFill>
                  <a:srgbClr val="0070C0"/>
                </a:solidFill>
              </a:rPr>
              <a:t>Tanto si la pérdida era previsible, como si se produce de forma inesperada, las reacciones del sujeto  pueden variar en:</a:t>
            </a:r>
          </a:p>
          <a:p>
            <a:pPr algn="just"/>
            <a:r>
              <a:rPr lang="es-CO" sz="4400" b="1" dirty="0">
                <a:solidFill>
                  <a:srgbClr val="0070C0"/>
                </a:solidFill>
              </a:rPr>
              <a:t>Manifestaciones físicas</a:t>
            </a:r>
            <a:r>
              <a:rPr lang="es-CO" sz="4400" dirty="0">
                <a:solidFill>
                  <a:srgbClr val="0070C0"/>
                </a:solidFill>
              </a:rPr>
              <a:t>: vacío en el estómago, opresión en el pecho o garganta, hipersensibilidad al ruido, despersonalización, falta de aire, debilidad y sequedad en la boca.</a:t>
            </a:r>
            <a:endParaRPr lang="es-EC" sz="44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:a16="http://schemas.microsoft.com/office/drawing/2014/main" id="{EEC8BDA4-5BFA-49AC-915B-8288260E04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77" y="147919"/>
            <a:ext cx="3290712" cy="6344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96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55194E-E787-4E41-8603-D199B0E42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867" y="397565"/>
            <a:ext cx="8111803" cy="5779398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CO" sz="4000" b="1" dirty="0">
                <a:solidFill>
                  <a:srgbClr val="0070C0"/>
                </a:solidFill>
              </a:rPr>
              <a:t>Sentimientos:</a:t>
            </a:r>
            <a:r>
              <a:rPr lang="es-CO" sz="4000" dirty="0">
                <a:solidFill>
                  <a:srgbClr val="0070C0"/>
                </a:solidFill>
              </a:rPr>
              <a:t> tristeza, enfado, culpa, ansiedad, fatiga, shock, impotencia, anhelo e insensibilidad.</a:t>
            </a:r>
            <a:endParaRPr lang="es-EC" sz="4000" dirty="0">
              <a:solidFill>
                <a:srgbClr val="0070C0"/>
              </a:solidFill>
            </a:endParaRPr>
          </a:p>
          <a:p>
            <a:pPr lvl="0" algn="just"/>
            <a:r>
              <a:rPr lang="es-CO" sz="4000" b="1" dirty="0">
                <a:solidFill>
                  <a:srgbClr val="0070C0"/>
                </a:solidFill>
              </a:rPr>
              <a:t>Pensamientos:</a:t>
            </a:r>
            <a:r>
              <a:rPr lang="es-CO" sz="4000" dirty="0">
                <a:solidFill>
                  <a:srgbClr val="0070C0"/>
                </a:solidFill>
              </a:rPr>
              <a:t> incredulidad, confusión, preocupación, sentido de presencia y alucinaciones.</a:t>
            </a:r>
            <a:endParaRPr lang="es-EC" sz="4000" dirty="0">
              <a:solidFill>
                <a:srgbClr val="0070C0"/>
              </a:solidFill>
            </a:endParaRPr>
          </a:p>
          <a:p>
            <a:pPr lvl="0" algn="just"/>
            <a:r>
              <a:rPr lang="es-CO" sz="4000" b="1" dirty="0">
                <a:solidFill>
                  <a:srgbClr val="0070C0"/>
                </a:solidFill>
              </a:rPr>
              <a:t>Conductas:</a:t>
            </a:r>
            <a:r>
              <a:rPr lang="es-CO" sz="4000" dirty="0">
                <a:solidFill>
                  <a:srgbClr val="0070C0"/>
                </a:solidFill>
              </a:rPr>
              <a:t> trastornos del sueño, dificultades alimentarias, aislamiento, evitar o frecuentar recuerdo, suspirar, hiperactividad y llanto, entre otros.</a:t>
            </a:r>
            <a:endParaRPr lang="es-EC" sz="4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 descr="Resultado de imagen para perdidas y luto consuelo de jesus  imagenes">
            <a:extLst>
              <a:ext uri="{FF2B5EF4-FFF2-40B4-BE49-F238E27FC236}">
                <a16:creationId xmlns:a16="http://schemas.microsoft.com/office/drawing/2014/main" id="{7EB2E07C-E7D7-4580-A96D-7AD41A021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30" y="541867"/>
            <a:ext cx="3099537" cy="57793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287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46D82-2D9D-4466-901B-697904A04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422" y="365125"/>
            <a:ext cx="7312378" cy="1325563"/>
          </a:xfrm>
        </p:spPr>
        <p:txBody>
          <a:bodyPr>
            <a:normAutofit fontScale="90000"/>
          </a:bodyPr>
          <a:lstStyle/>
          <a:p>
            <a:r>
              <a:rPr lang="es-CO" b="1" dirty="0">
                <a:solidFill>
                  <a:srgbClr val="EF01DE"/>
                </a:solidFill>
                <a:latin typeface="Cooper Black" panose="0208090404030B020404" pitchFamily="18" charset="0"/>
              </a:rPr>
              <a:t>Etapas y tareas del duelo.</a:t>
            </a:r>
            <a:br>
              <a:rPr lang="es-CO" b="1" dirty="0">
                <a:solidFill>
                  <a:srgbClr val="EF01DE"/>
                </a:solidFill>
                <a:latin typeface="Cooper Black" panose="0208090404030B020404" pitchFamily="18" charset="0"/>
              </a:rPr>
            </a:br>
            <a:r>
              <a:rPr lang="es-EC" dirty="0">
                <a:solidFill>
                  <a:srgbClr val="EF01DE"/>
                </a:solidFill>
              </a:rPr>
              <a:t/>
            </a:r>
            <a:br>
              <a:rPr lang="es-EC" dirty="0">
                <a:solidFill>
                  <a:srgbClr val="EF01DE"/>
                </a:solidFill>
              </a:rPr>
            </a:br>
            <a:endParaRPr lang="es-EC" dirty="0">
              <a:solidFill>
                <a:srgbClr val="EF01DE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417E69-76C8-4D97-BC7B-6191CB414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0222" y="1083212"/>
            <a:ext cx="8023578" cy="509375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CO" sz="4400" dirty="0">
                <a:solidFill>
                  <a:srgbClr val="0070C0"/>
                </a:solidFill>
              </a:rPr>
              <a:t>La pérdida debe ser comprendida como un:</a:t>
            </a:r>
          </a:p>
          <a:p>
            <a:pPr marL="0" indent="0" algn="just">
              <a:buNone/>
            </a:pPr>
            <a:endParaRPr lang="es-CO" sz="44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es-CO" sz="4400" b="1" dirty="0">
                <a:solidFill>
                  <a:srgbClr val="0070C0"/>
                </a:solidFill>
              </a:rPr>
              <a:t> *Proceso activo</a:t>
            </a:r>
            <a:r>
              <a:rPr lang="es-CO" sz="4400" dirty="0">
                <a:solidFill>
                  <a:srgbClr val="0070C0"/>
                </a:solidFill>
              </a:rPr>
              <a:t>, lleno de decisiones en las que la persona elige entre una serie de alternativas, siendo así cada duelo completamente diferente.</a:t>
            </a:r>
          </a:p>
          <a:p>
            <a:pPr marL="0" indent="0" algn="just">
              <a:buNone/>
            </a:pPr>
            <a:r>
              <a:rPr lang="es-CO" sz="4400" dirty="0">
                <a:solidFill>
                  <a:srgbClr val="0070C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s-CO" sz="4400" dirty="0">
                <a:solidFill>
                  <a:srgbClr val="0070C0"/>
                </a:solidFill>
              </a:rPr>
              <a:t>De hecho es un </a:t>
            </a:r>
            <a:r>
              <a:rPr lang="es-CO" sz="4400" b="1" dirty="0">
                <a:solidFill>
                  <a:srgbClr val="0070C0"/>
                </a:solidFill>
              </a:rPr>
              <a:t>momento crítico</a:t>
            </a:r>
            <a:r>
              <a:rPr lang="es-CO" sz="4400" dirty="0">
                <a:solidFill>
                  <a:srgbClr val="0070C0"/>
                </a:solidFill>
              </a:rPr>
              <a:t> en la vida en que las decisiones son muchas y muy rápidas, y los cambios que suceden a éstas en ocasiones son muy relevantes en la vida cotidiana.</a:t>
            </a:r>
            <a:endParaRPr lang="es-EC" dirty="0"/>
          </a:p>
        </p:txBody>
      </p:sp>
      <p:pic>
        <p:nvPicPr>
          <p:cNvPr id="4" name="Imagen 3" descr="Imagen relacionada">
            <a:extLst>
              <a:ext uri="{FF2B5EF4-FFF2-40B4-BE49-F238E27FC236}">
                <a16:creationId xmlns:a16="http://schemas.microsoft.com/office/drawing/2014/main" id="{6232971B-F545-4A1F-9EAE-4C03814CE1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36" y="722489"/>
            <a:ext cx="2912886" cy="5667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47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6C7BB0-970A-4EAD-9313-4BDFD1CA2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422" y="506436"/>
            <a:ext cx="8040368" cy="6189785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CO" sz="3600" dirty="0">
                <a:solidFill>
                  <a:srgbClr val="0070C0"/>
                </a:solidFill>
              </a:rPr>
              <a:t>Aun así, podemos hablar de una serie de estados que atraviesan los sujetos sin que tenga que ser en este orden, ya que a menudo se observan regresiones en la elaboración del duelo en fechas señaladas, o épocas de mayor estrés. </a:t>
            </a:r>
          </a:p>
          <a:p>
            <a:pPr marL="0" lvl="0" indent="0" algn="just">
              <a:buNone/>
            </a:pPr>
            <a:r>
              <a:rPr lang="es-CO" sz="3600" dirty="0">
                <a:solidFill>
                  <a:srgbClr val="0070C0"/>
                </a:solidFill>
              </a:rPr>
              <a:t>*Etapas del duelo según </a:t>
            </a:r>
            <a:r>
              <a:rPr lang="es-CO" sz="3600" dirty="0" err="1">
                <a:solidFill>
                  <a:srgbClr val="0070C0"/>
                </a:solidFill>
              </a:rPr>
              <a:t>Kúbler</a:t>
            </a:r>
            <a:r>
              <a:rPr lang="es-CO" sz="3600" dirty="0">
                <a:solidFill>
                  <a:srgbClr val="0070C0"/>
                </a:solidFill>
              </a:rPr>
              <a:t>-Ross  (1969 )</a:t>
            </a:r>
          </a:p>
          <a:p>
            <a:pPr marL="742950" indent="-742950" algn="just">
              <a:buFont typeface="Arial" panose="020B0604020202020204" pitchFamily="34" charset="0"/>
              <a:buAutoNum type="arabicPeriod"/>
            </a:pPr>
            <a:r>
              <a:rPr lang="es-CO" sz="3600" dirty="0">
                <a:solidFill>
                  <a:srgbClr val="0070C0"/>
                </a:solidFill>
              </a:rPr>
              <a:t>Negación</a:t>
            </a:r>
          </a:p>
          <a:p>
            <a:pPr marL="742950" indent="-742950" algn="just">
              <a:buFont typeface="Arial" panose="020B0604020202020204" pitchFamily="34" charset="0"/>
              <a:buAutoNum type="arabicPeriod"/>
            </a:pPr>
            <a:r>
              <a:rPr lang="es-CO" sz="3600" dirty="0">
                <a:solidFill>
                  <a:srgbClr val="0070C0"/>
                </a:solidFill>
              </a:rPr>
              <a:t>Rabia</a:t>
            </a:r>
          </a:p>
          <a:p>
            <a:pPr marL="742950" lvl="0" indent="-742950" algn="just">
              <a:buAutoNum type="arabicPeriod"/>
            </a:pPr>
            <a:r>
              <a:rPr lang="es-CO" sz="3600" dirty="0">
                <a:solidFill>
                  <a:srgbClr val="0070C0"/>
                </a:solidFill>
              </a:rPr>
              <a:t>Depresión </a:t>
            </a:r>
          </a:p>
          <a:p>
            <a:pPr marL="742950" lvl="0" indent="-742950" algn="just">
              <a:buAutoNum type="arabicPeriod"/>
            </a:pPr>
            <a:r>
              <a:rPr lang="es-CO" sz="3600" dirty="0">
                <a:solidFill>
                  <a:srgbClr val="0070C0"/>
                </a:solidFill>
              </a:rPr>
              <a:t>Pacto </a:t>
            </a:r>
          </a:p>
          <a:p>
            <a:pPr marL="742950" lvl="0" indent="-742950" algn="just">
              <a:buAutoNum type="arabicPeriod"/>
            </a:pPr>
            <a:r>
              <a:rPr lang="es-CO" sz="3600" dirty="0">
                <a:solidFill>
                  <a:srgbClr val="0070C0"/>
                </a:solidFill>
              </a:rPr>
              <a:t>Aceptación 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70EF66-F1D8-4828-BE90-821843B78C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4462" y="587022"/>
            <a:ext cx="2790960" cy="57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3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C6CC9-660E-405B-9B5D-B3F739ED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56" y="365125"/>
            <a:ext cx="11105443" cy="1325563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Cooper Black" panose="0208090404030B020404" pitchFamily="18" charset="0"/>
              </a:rPr>
              <a:t>Tareas o desafíos en el duelo</a:t>
            </a:r>
            <a:r>
              <a:rPr lang="es-EC" dirty="0">
                <a:solidFill>
                  <a:schemeClr val="tx1"/>
                </a:solidFill>
                <a:latin typeface="Cooper Black" panose="0208090404030B020404" pitchFamily="18" charset="0"/>
              </a:rPr>
              <a:t/>
            </a:r>
            <a:br>
              <a:rPr lang="es-EC" dirty="0">
                <a:solidFill>
                  <a:schemeClr val="tx1"/>
                </a:solidFill>
                <a:latin typeface="Cooper Black" panose="0208090404030B020404" pitchFamily="18" charset="0"/>
              </a:rPr>
            </a:br>
            <a:endParaRPr lang="es-EC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AF2C32-ABF7-46A0-A13A-C4832B381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22" y="1232452"/>
            <a:ext cx="6499577" cy="562554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CO" sz="3600" b="1" dirty="0">
                <a:solidFill>
                  <a:srgbClr val="E93F67"/>
                </a:solidFill>
              </a:rPr>
              <a:t> </a:t>
            </a:r>
            <a:r>
              <a:rPr lang="es-CO" sz="3600" b="1" dirty="0">
                <a:solidFill>
                  <a:schemeClr val="tx2"/>
                </a:solidFill>
                <a:latin typeface="Cooper Black" panose="0208090404030B020404" pitchFamily="18" charset="0"/>
              </a:rPr>
              <a:t>Aceptar la realidad de la pérdida</a:t>
            </a:r>
            <a:endParaRPr lang="es-EC" sz="3200" dirty="0">
              <a:solidFill>
                <a:schemeClr val="tx2"/>
              </a:solidFill>
              <a:latin typeface="Cooper Black" panose="0208090404030B020404" pitchFamily="18" charset="0"/>
            </a:endParaRPr>
          </a:p>
          <a:p>
            <a:pPr marL="0" indent="0" algn="just">
              <a:buNone/>
            </a:pPr>
            <a:r>
              <a:rPr lang="es-CO" sz="3600" dirty="0">
                <a:solidFill>
                  <a:srgbClr val="0070C0"/>
                </a:solidFill>
              </a:rPr>
              <a:t>Durante los primeros días e incluso semanas existe una cierta tendencia natural a no admitir la pérdida.</a:t>
            </a:r>
          </a:p>
          <a:p>
            <a:pPr marL="0" indent="0" algn="just">
              <a:buNone/>
            </a:pPr>
            <a:r>
              <a:rPr lang="es-CO" sz="3600" dirty="0">
                <a:solidFill>
                  <a:srgbClr val="0070C0"/>
                </a:solidFill>
              </a:rPr>
              <a:t> Es necesario estar informado de que esta reacción no significa que la persona esté perdiendo la razón o exagerando. </a:t>
            </a:r>
            <a:endParaRPr lang="es-EC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C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E216F3-081D-476D-8003-BFDBA63309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2179" y="1433689"/>
            <a:ext cx="4109154" cy="479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315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1199</Words>
  <Application>Microsoft Office PowerPoint</Application>
  <PresentationFormat>Panorámica</PresentationFormat>
  <Paragraphs>86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Cooper Black</vt:lpstr>
      <vt:lpstr>Wingdings</vt:lpstr>
      <vt:lpstr>Tema de Office</vt:lpstr>
      <vt:lpstr>EJE I FORMACIÓN HUMANA TEMA 10 PÉRDIDAS Y DUELO </vt:lpstr>
      <vt:lpstr>¿QUÉ ES EL DUELO? </vt:lpstr>
      <vt:lpstr>Presentación de PowerPoint</vt:lpstr>
      <vt:lpstr>Presentación de PowerPoint</vt:lpstr>
      <vt:lpstr>Reacciones normales  ante la pérdida </vt:lpstr>
      <vt:lpstr>Presentación de PowerPoint</vt:lpstr>
      <vt:lpstr>Etapas y tareas del duelo.  </vt:lpstr>
      <vt:lpstr>Presentación de PowerPoint</vt:lpstr>
      <vt:lpstr>Tareas o desafíos en el duelo </vt:lpstr>
      <vt:lpstr>Presentación de PowerPoint</vt:lpstr>
      <vt:lpstr>Presentación de PowerPoint</vt:lpstr>
      <vt:lpstr>Presentación de PowerPoint</vt:lpstr>
      <vt:lpstr>Presentación de PowerPoint</vt:lpstr>
      <vt:lpstr> Síntomas de un duelo complicado   </vt:lpstr>
      <vt:lpstr>Presentación de PowerPoint</vt:lpstr>
      <vt:lpstr>Intervención del duelo </vt:lpstr>
      <vt:lpstr>Presentación de PowerPoint</vt:lpstr>
      <vt:lpstr>   Algunas técnicas de intervención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 I FORMACIÓN HUMANA TEMA 10: PÉRDIDAS Y DUELO</dc:title>
  <dc:subject/>
  <dc:creator>Mineduc</dc:creator>
  <cp:keywords/>
  <dc:description/>
  <cp:lastModifiedBy>NÉSTOR GÓMEZ</cp:lastModifiedBy>
  <cp:revision>51</cp:revision>
  <dcterms:created xsi:type="dcterms:W3CDTF">2018-06-15T21:57:06Z</dcterms:created>
  <dcterms:modified xsi:type="dcterms:W3CDTF">2022-05-03T20:46:52Z</dcterms:modified>
  <cp:category/>
</cp:coreProperties>
</file>