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73" r:id="rId5"/>
    <p:sldId id="262" r:id="rId6"/>
    <p:sldId id="274" r:id="rId7"/>
    <p:sldId id="263" r:id="rId8"/>
    <p:sldId id="275" r:id="rId9"/>
    <p:sldId id="264" r:id="rId10"/>
    <p:sldId id="276" r:id="rId11"/>
    <p:sldId id="265" r:id="rId12"/>
    <p:sldId id="266" r:id="rId13"/>
    <p:sldId id="267" r:id="rId14"/>
    <p:sldId id="271" r:id="rId15"/>
    <p:sldId id="270" r:id="rId16"/>
    <p:sldId id="261" r:id="rId1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18"/>
  </p:normalViewPr>
  <p:slideViewPr>
    <p:cSldViewPr>
      <p:cViewPr varScale="1">
        <p:scale>
          <a:sx n="132" d="100"/>
          <a:sy n="132" d="100"/>
        </p:scale>
        <p:origin x="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06DF5-B105-4CE9-9C73-C696F66072A1}" type="datetimeFigureOut">
              <a:rPr lang="es-EC" smtClean="0"/>
              <a:t>25/6/21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1C2D-A737-4C1D-947E-9F6F7DAE89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255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207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252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169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628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602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679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829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134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968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52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56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455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875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3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881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275D-A678-416C-B431-38B91C829B16}" type="datetimeFigureOut">
              <a:rPr lang="es-EC" smtClean="0"/>
              <a:t>25/6/21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96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participacion COMUNITARIA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5" y="1245845"/>
            <a:ext cx="9170019" cy="447253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1 Rectángulo"/>
          <p:cNvSpPr/>
          <p:nvPr/>
        </p:nvSpPr>
        <p:spPr>
          <a:xfrm>
            <a:off x="-26018" y="5805264"/>
            <a:ext cx="920429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EC" sz="3200" b="1" dirty="0">
                <a:latin typeface="Franklin Gothic Demi" panose="020B0703020102020204" pitchFamily="34" charset="0"/>
              </a:rPr>
              <a:t>				TEMA 6</a:t>
            </a:r>
          </a:p>
          <a:p>
            <a:pPr algn="ctr"/>
            <a:r>
              <a:rPr lang="es-EC" sz="3200" b="1" dirty="0">
                <a:latin typeface="Franklin Gothic Demi" panose="020B0703020102020204" pitchFamily="34" charset="0"/>
              </a:rPr>
              <a:t>PARTICIPACION COMUNITARIA Y CIUDADANA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-26018" y="-54679"/>
            <a:ext cx="9170018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C" sz="4000" b="1" dirty="0"/>
              <a:t>	EJE IV		</a:t>
            </a:r>
          </a:p>
          <a:p>
            <a:pPr algn="ctr"/>
            <a:r>
              <a:rPr lang="es-EC" sz="4000" b="1" dirty="0"/>
              <a:t> </a:t>
            </a:r>
            <a:r>
              <a:rPr lang="es-CO" sz="4000" b="1" dirty="0"/>
              <a:t>FORMACIÓN TÉCNICA</a:t>
            </a:r>
          </a:p>
        </p:txBody>
      </p:sp>
    </p:spTree>
    <p:extLst>
      <p:ext uri="{BB962C8B-B14F-4D97-AF65-F5344CB8AC3E}">
        <p14:creationId xmlns:p14="http://schemas.microsoft.com/office/powerpoint/2010/main" val="351090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conseguir que la comunidad se convierta en el principal agente de cambio para lograr la transformación de su realidad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62306" cy="64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6896" y="-27384"/>
            <a:ext cx="8933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El objetivo final es la transformación de la realidad social en beneficio de las personas </a:t>
            </a:r>
          </a:p>
          <a:p>
            <a:r>
              <a:rPr lang="es-ES" sz="3200" b="1" dirty="0"/>
              <a:t>involucradas. Supone un </a:t>
            </a:r>
          </a:p>
          <a:p>
            <a:r>
              <a:rPr lang="es-ES" sz="3200" b="1" dirty="0"/>
              <a:t>proceso modesto </a:t>
            </a:r>
          </a:p>
          <a:p>
            <a:r>
              <a:rPr lang="es-ES" sz="3200" b="1" dirty="0"/>
              <a:t>y sencillo  al</a:t>
            </a:r>
          </a:p>
          <a:p>
            <a:r>
              <a:rPr lang="es-ES" sz="3200" b="1" dirty="0"/>
              <a:t> alcance de todos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63888" y="4149080"/>
            <a:ext cx="5580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Además es  conseguir que la comunidad  se convierta en el  principal agente de cambio  para lograr  la  transformación de su   realidad. </a:t>
            </a:r>
            <a:endParaRPr lang="es-EC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5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fondos para pps de cultura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887"/>
            <a:ext cx="9144000" cy="686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552" y="404664"/>
            <a:ext cx="8556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/>
              <a:t>Para alcanzar este objetivo es necesario:</a:t>
            </a:r>
            <a:endParaRPr lang="es-EC" sz="4000" dirty="0"/>
          </a:p>
        </p:txBody>
      </p:sp>
      <p:sp>
        <p:nvSpPr>
          <p:cNvPr id="4" name="3 Rectángulo"/>
          <p:cNvSpPr/>
          <p:nvPr/>
        </p:nvSpPr>
        <p:spPr>
          <a:xfrm>
            <a:off x="395537" y="1628800"/>
            <a:ext cx="84249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Hacer tomar conciencia a la comunidad de su realidad y sus necesidades.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Dotarla de habilidades y capacidades para la toma de decisiones.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s-ES" sz="3600" dirty="0"/>
              <a:t>Lograr el compromiso de la comunidad para la puesta en marcha de la acción.</a:t>
            </a:r>
            <a:endParaRPr lang="es-EC" sz="3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Facilitar la autogestión de la acción transformadora.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7528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ultura ciudadana ejemplos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9128" y="0"/>
            <a:ext cx="9153128" cy="419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35496" y="3039426"/>
            <a:ext cx="85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/>
              <a:t>Se define como el “conjunto de costumbres, acciones y reglas mínimas compartidas que generan sentido de pertenencia, facilitan la convivencia urbana y conducen al respeto del patrimonio común y al reconocimiento de los derechos y deberes ciudadanos” </a:t>
            </a:r>
            <a:endParaRPr lang="es-EC" sz="3200" dirty="0"/>
          </a:p>
          <a:p>
            <a:pPr algn="just"/>
            <a:endParaRPr lang="es-EC" sz="3200" dirty="0"/>
          </a:p>
        </p:txBody>
      </p:sp>
      <p:sp>
        <p:nvSpPr>
          <p:cNvPr id="4" name="3 Rectángulo"/>
          <p:cNvSpPr/>
          <p:nvPr/>
        </p:nvSpPr>
        <p:spPr>
          <a:xfrm>
            <a:off x="1380828" y="332656"/>
            <a:ext cx="130921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CO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es-EC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350135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3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47667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/>
              <a:t>METAS DE LA CULTURA Y </a:t>
            </a:r>
            <a:endParaRPr lang="es-EC" sz="4000" dirty="0"/>
          </a:p>
          <a:p>
            <a:pPr algn="ctr"/>
            <a:r>
              <a:rPr lang="es-CO" sz="4000" b="1" dirty="0"/>
              <a:t>LA RESPONSABILIDAD CIUDADANA</a:t>
            </a:r>
            <a:endParaRPr lang="es-EC" sz="40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98884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Aumentar la actitud positiva de la ciudadanía.</a:t>
            </a:r>
          </a:p>
          <a:p>
            <a:pPr algn="ctr"/>
            <a:endParaRPr lang="es-CO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 Mejorar las actitudes y los comportamientos de los ciudadanos </a:t>
            </a:r>
          </a:p>
          <a:p>
            <a:pPr algn="ctr"/>
            <a:endParaRPr lang="es-CO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Mejorar los niveles de tolerancia y solidaridad</a:t>
            </a:r>
          </a:p>
        </p:txBody>
      </p:sp>
    </p:spTree>
    <p:extLst>
      <p:ext uri="{BB962C8B-B14F-4D97-AF65-F5344CB8AC3E}">
        <p14:creationId xmlns:p14="http://schemas.microsoft.com/office/powerpoint/2010/main" val="54083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631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19675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4000" dirty="0"/>
              <a:t>Aumentar los niveles de confianza interpersonal y en las Instituciones Públicas. </a:t>
            </a:r>
          </a:p>
          <a:p>
            <a:endParaRPr lang="es-EC" sz="4000" dirty="0"/>
          </a:p>
          <a:p>
            <a:endParaRPr lang="es-EC" sz="40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4000" dirty="0"/>
              <a:t>Aumentar los niveles de organización social y participación de la ciudadanía.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1365838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ltado de imagen para metas de la cultura y responsabilidad  ciudadan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9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de participacion ciudadana"/>
          <p:cNvSpPr>
            <a:spLocks noChangeAspect="1" noChangeArrowheads="1"/>
          </p:cNvSpPr>
          <p:nvPr/>
        </p:nvSpPr>
        <p:spPr bwMode="auto">
          <a:xfrm>
            <a:off x="155575" y="-1417638"/>
            <a:ext cx="45529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" name="AutoShape 4" descr="Resultado de imagen de participacion ciudadana"/>
          <p:cNvSpPr>
            <a:spLocks noChangeAspect="1" noChangeArrowheads="1"/>
          </p:cNvSpPr>
          <p:nvPr/>
        </p:nvSpPr>
        <p:spPr bwMode="auto">
          <a:xfrm>
            <a:off x="307975" y="-1265238"/>
            <a:ext cx="45529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32" name="Picture 8" descr="Resultado de imagen de participacion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532" y="5949280"/>
            <a:ext cx="907772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C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9213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fondos para pps de cultura ciudad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2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3326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participación es una necesidad humana por la  que constituye un derecho de las personas y es un proceso de desarrollo de la conciencia crítica.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11960" y="2488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También es algo   que se aprende y se perfecciona participando, se ve facilitada con la creación de canales de comunicación, con el desarrollo de habilidades comunicativas.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8117" y="3140968"/>
            <a:ext cx="37621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Sin embargo, en ésta se debe respetar las diferencias individuales en las formas de participación. </a:t>
            </a:r>
            <a:endParaRPr lang="es-EC" sz="2800" b="1" dirty="0"/>
          </a:p>
        </p:txBody>
      </p:sp>
      <p:sp>
        <p:nvSpPr>
          <p:cNvPr id="5" name="4 Flecha curvada hacia abajo"/>
          <p:cNvSpPr/>
          <p:nvPr/>
        </p:nvSpPr>
        <p:spPr>
          <a:xfrm rot="2815975">
            <a:off x="7280254" y="1610955"/>
            <a:ext cx="1914968" cy="5957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516650">
            <a:off x="3254476" y="4573283"/>
            <a:ext cx="1914968" cy="5957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9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89" y="-27383"/>
            <a:ext cx="91204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esultado de imagen para la participacion de un grupo no significa multitud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6232" y="2780928"/>
            <a:ext cx="3819296" cy="2299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971943"/>
            <a:ext cx="42450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Hay que entender a cada  Rama como un determinado número de personas que han recibido del Espíritu Santo una vocación-misión para solucionar una tarea encomendada.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884619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Por eso la participación en las Ramas, no significa simplemente «multitud». </a:t>
            </a:r>
          </a:p>
        </p:txBody>
      </p:sp>
    </p:spTree>
    <p:extLst>
      <p:ext uri="{BB962C8B-B14F-4D97-AF65-F5344CB8AC3E}">
        <p14:creationId xmlns:p14="http://schemas.microsoft.com/office/powerpoint/2010/main" val="86696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66278" y="46906"/>
            <a:ext cx="92102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Se considera que una Rama tiene carácter permanente,  sólo cuando desarrollan necesidades comunes o cuando en el seno de la misma pueden ser satisfechas a plenitud las necesidades individuales y colectivas.</a:t>
            </a:r>
            <a:endParaRPr lang="es-EC" sz="2800" b="1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090" y="1903995"/>
            <a:ext cx="9158089" cy="49813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6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09" y="0"/>
            <a:ext cx="91303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0" y="260648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¿Qué es la Participación Comunitaria?</a:t>
            </a:r>
            <a:endParaRPr lang="es-EC" sz="3200" dirty="0"/>
          </a:p>
        </p:txBody>
      </p:sp>
      <p:sp>
        <p:nvSpPr>
          <p:cNvPr id="3" name="2 Rectángulo"/>
          <p:cNvSpPr/>
          <p:nvPr/>
        </p:nvSpPr>
        <p:spPr>
          <a:xfrm>
            <a:off x="0" y="980728"/>
            <a:ext cx="8964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/>
              <a:t>Es la adopción del compromiso y conciencia colectiva de los problemas sociales que afectan al individuo, la familia, la comunidad y la sociedad, para el encuentro de alternativas. </a:t>
            </a:r>
            <a:endParaRPr lang="es-EC" sz="3200" b="1" dirty="0"/>
          </a:p>
        </p:txBody>
      </p:sp>
      <p:pic>
        <p:nvPicPr>
          <p:cNvPr id="8" name="Picture 2" descr="Resultado de imagen para participacion comunitaria  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41" y="3095296"/>
            <a:ext cx="9140457" cy="3762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82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-27384"/>
            <a:ext cx="9143999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Esto implica todo un conjunto de principios, tareas y actividades que debemos tener en cuenta para la efectividad de la misma en los marcos del trabajo comunitario.</a:t>
            </a:r>
            <a:endParaRPr lang="es-EC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1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04106" y="332656"/>
            <a:ext cx="86044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participación comunitaria no es sólo realizada por los expertos, </a:t>
            </a:r>
            <a:r>
              <a:rPr lang="es-ES" sz="3200" b="1" dirty="0"/>
              <a:t>sino</a:t>
            </a:r>
            <a:r>
              <a:rPr lang="es-ES" sz="2800" b="1" dirty="0"/>
              <a:t> que es la participación de la comunidad involucrada en ella, la que posibilita los verdaderos resultados. </a:t>
            </a:r>
            <a:endParaRPr lang="es-EC" sz="2800" b="1" dirty="0"/>
          </a:p>
        </p:txBody>
      </p:sp>
      <p:pic>
        <p:nvPicPr>
          <p:cNvPr id="3074" name="Picture 2" descr="Resultado de imagen de familia vicentina en colombia en ac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4283998" cy="421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2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131887"/>
            <a:ext cx="9139551" cy="668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1869" y="5428381"/>
            <a:ext cx="9149358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sino que es hacer realidad el derecho de todos a ser sujetos de historia, o sea sujetos de los procesos específicos que cada Rama va llevando adelante. </a:t>
            </a:r>
            <a:endParaRPr lang="es-EC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69096" y="44624"/>
            <a:ext cx="9074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La participación debe estar al servicio de la  colectividad, esto significa  que la participación</a:t>
            </a:r>
          </a:p>
          <a:p>
            <a:r>
              <a:rPr lang="es-ES" sz="2800" b="1" dirty="0"/>
              <a:t>no es una posibilidad</a:t>
            </a:r>
          </a:p>
          <a:p>
            <a:r>
              <a:rPr lang="es-ES" sz="2800" b="1" dirty="0"/>
              <a:t>que se da</a:t>
            </a:r>
          </a:p>
          <a:p>
            <a:r>
              <a:rPr lang="es-ES" sz="2800" b="1" dirty="0"/>
              <a:t>a la comunidad </a:t>
            </a:r>
          </a:p>
          <a:p>
            <a:r>
              <a:rPr lang="es-ES" sz="2800" b="1" dirty="0"/>
              <a:t>en general,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2277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do de imagen de en el trabajo comunitario todos son sujetos de derechos que aportan desde la acció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10608" cy="598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38" y="4611231"/>
            <a:ext cx="9141862" cy="224676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meta es que la comunidad sea la autogestora del proceso, apropiándose de él, es decir, saber hacer, entender y juzgar. Esto supone un cambio grande en las concepciones de trabajo comunitario pues, todos son sujetos de derechos que aportan desde la acción.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083250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580</Words>
  <Application>Microsoft Macintosh PowerPoint</Application>
  <PresentationFormat>Presentación en pantalla (4:3)</PresentationFormat>
  <Paragraphs>50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Cooper Black</vt:lpstr>
      <vt:lpstr>Franklin Gothic Demi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Néstor Gómez</cp:lastModifiedBy>
  <cp:revision>39</cp:revision>
  <dcterms:created xsi:type="dcterms:W3CDTF">2017-01-11T20:51:10Z</dcterms:created>
  <dcterms:modified xsi:type="dcterms:W3CDTF">2021-06-25T21:25:22Z</dcterms:modified>
</cp:coreProperties>
</file>