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58" r:id="rId3"/>
    <p:sldId id="259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6" r:id="rId12"/>
    <p:sldId id="277" r:id="rId13"/>
    <p:sldId id="275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8" r:id="rId22"/>
    <p:sldId id="287" r:id="rId23"/>
    <p:sldId id="278" r:id="rId24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94681"/>
  </p:normalViewPr>
  <p:slideViewPr>
    <p:cSldViewPr>
      <p:cViewPr varScale="1">
        <p:scale>
          <a:sx n="110" d="100"/>
          <a:sy n="110" d="100"/>
        </p:scale>
        <p:origin x="9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1E2F4-9098-4C54-9B73-6772B3688F98}" type="datetimeFigureOut">
              <a:rPr lang="es-EC" smtClean="0"/>
              <a:t>20/4/2022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DDE6AE-2DC5-4AEE-A536-8B5052D4962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5916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DE6AE-2DC5-4AEE-A536-8B5052D49623}" type="slidenum">
              <a:rPr lang="es-EC" smtClean="0"/>
              <a:t>7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61861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DE6AE-2DC5-4AEE-A536-8B5052D49623}" type="slidenum">
              <a:rPr lang="es-EC" smtClean="0"/>
              <a:t>8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49441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5A2A5-7030-4822-9091-5EE8B5859E28}" type="datetimeFigureOut">
              <a:rPr lang="es-EC" smtClean="0"/>
              <a:t>20/4/2022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2A705-0E36-4831-B656-2977CAA2542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71351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5A2A5-7030-4822-9091-5EE8B5859E28}" type="datetimeFigureOut">
              <a:rPr lang="es-EC" smtClean="0"/>
              <a:t>20/4/2022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2A705-0E36-4831-B656-2977CAA2542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02483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5A2A5-7030-4822-9091-5EE8B5859E28}" type="datetimeFigureOut">
              <a:rPr lang="es-EC" smtClean="0"/>
              <a:t>20/4/2022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2A705-0E36-4831-B656-2977CAA2542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17536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5A2A5-7030-4822-9091-5EE8B5859E28}" type="datetimeFigureOut">
              <a:rPr lang="es-EC" smtClean="0"/>
              <a:t>20/4/2022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2A705-0E36-4831-B656-2977CAA2542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24179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5A2A5-7030-4822-9091-5EE8B5859E28}" type="datetimeFigureOut">
              <a:rPr lang="es-EC" smtClean="0"/>
              <a:t>20/4/2022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2A705-0E36-4831-B656-2977CAA2542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71615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5A2A5-7030-4822-9091-5EE8B5859E28}" type="datetimeFigureOut">
              <a:rPr lang="es-EC" smtClean="0"/>
              <a:t>20/4/2022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2A705-0E36-4831-B656-2977CAA2542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31493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5A2A5-7030-4822-9091-5EE8B5859E28}" type="datetimeFigureOut">
              <a:rPr lang="es-EC" smtClean="0"/>
              <a:t>20/4/2022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2A705-0E36-4831-B656-2977CAA2542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25867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5A2A5-7030-4822-9091-5EE8B5859E28}" type="datetimeFigureOut">
              <a:rPr lang="es-EC" smtClean="0"/>
              <a:t>20/4/2022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2A705-0E36-4831-B656-2977CAA2542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64226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5A2A5-7030-4822-9091-5EE8B5859E28}" type="datetimeFigureOut">
              <a:rPr lang="es-EC" smtClean="0"/>
              <a:t>20/4/2022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2A705-0E36-4831-B656-2977CAA2542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73974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5A2A5-7030-4822-9091-5EE8B5859E28}" type="datetimeFigureOut">
              <a:rPr lang="es-EC" smtClean="0"/>
              <a:t>20/4/2022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2A705-0E36-4831-B656-2977CAA2542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44013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5A2A5-7030-4822-9091-5EE8B5859E28}" type="datetimeFigureOut">
              <a:rPr lang="es-EC" smtClean="0"/>
              <a:t>20/4/2022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2A705-0E36-4831-B656-2977CAA2542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95870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5A2A5-7030-4822-9091-5EE8B5859E28}" type="datetimeFigureOut">
              <a:rPr lang="es-EC" smtClean="0"/>
              <a:t>20/4/2022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82A705-0E36-4831-B656-2977CAA2542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11370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medalla milagrosa para presentacion de p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528" cy="7003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251520" y="224169"/>
            <a:ext cx="8892480" cy="13691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CO" sz="40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Cooper Black" panose="0208090404030B020404" pitchFamily="18" charset="0"/>
              </a:rPr>
              <a:t>EJE III</a:t>
            </a:r>
          </a:p>
          <a:p>
            <a:r>
              <a:rPr lang="es-CO" sz="40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Cooper Black" panose="0208090404030B020404" pitchFamily="18" charset="0"/>
              </a:rPr>
              <a:t>FORMACIÓN </a:t>
            </a:r>
            <a:r>
              <a:rPr lang="es-CO" sz="36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Cooper Black" panose="0208090404030B020404" pitchFamily="18" charset="0"/>
              </a:rPr>
              <a:t>Vicentina</a:t>
            </a:r>
            <a:endParaRPr lang="es-EC" sz="400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4932040" y="3148068"/>
            <a:ext cx="3918812" cy="707621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6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defTabSz="914400">
              <a:lnSpc>
                <a:spcPct val="90000"/>
              </a:lnSpc>
            </a:pPr>
            <a:r>
              <a:rPr lang="es-CO" sz="4000" b="1" cap="all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Cooper Black" panose="0208090404030B020404" pitchFamily="18" charset="0"/>
              </a:rPr>
              <a:t>TEMA 4 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0" y="5589240"/>
            <a:ext cx="9324528" cy="130941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6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defTabSz="914400">
              <a:lnSpc>
                <a:spcPct val="90000"/>
              </a:lnSpc>
            </a:pPr>
            <a:r>
              <a:rPr lang="it-IT" sz="3600" b="1" cap="all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Cooper Black" panose="0208090404030B020404" pitchFamily="18" charset="0"/>
              </a:rPr>
              <a:t>LA MEDALLA MILAGROSA, PATRONA DE LA FAMILIA VICENTINA</a:t>
            </a:r>
            <a:endParaRPr lang="es-CO" sz="3600" b="1" cap="all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310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-9053"/>
            <a:ext cx="5353055" cy="6867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5353054" y="1052736"/>
            <a:ext cx="3790946" cy="584775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sz="34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oper Black" panose="0208090404030B020404" pitchFamily="18" charset="0"/>
              </a:rPr>
              <a:t>Fue en la Capilla de las Hijas de la Caridad, a las 17h30 del 27 de noviembre de 1830, mientras hacía meditación, juntamente con sus hermanas de la Comunidad.</a:t>
            </a:r>
            <a:endParaRPr lang="es-EC" sz="3400" dirty="0"/>
          </a:p>
        </p:txBody>
      </p:sp>
      <p:sp>
        <p:nvSpPr>
          <p:cNvPr id="3" name="2 Rectángulo"/>
          <p:cNvSpPr/>
          <p:nvPr/>
        </p:nvSpPr>
        <p:spPr>
          <a:xfrm>
            <a:off x="3635896" y="116632"/>
            <a:ext cx="49102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b="1" dirty="0">
                <a:ln w="1905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oper Black" panose="0208090404030B020404" pitchFamily="18" charset="0"/>
              </a:rPr>
              <a:t>Segunda Aparición: </a:t>
            </a:r>
          </a:p>
        </p:txBody>
      </p:sp>
    </p:spTree>
    <p:extLst>
      <p:ext uri="{BB962C8B-B14F-4D97-AF65-F5344CB8AC3E}">
        <p14:creationId xmlns:p14="http://schemas.microsoft.com/office/powerpoint/2010/main" val="38942472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sultado de imagen para fondos para power point del ave mar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Resultado de imagen para catalina laboure primera aparic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4788023" cy="6833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4932040" y="620688"/>
            <a:ext cx="421196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000"/>
              </a:spcBef>
            </a:pPr>
            <a:r>
              <a:rPr lang="es-EC" sz="28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oper Black" panose="0208090404030B020404" pitchFamily="18" charset="0"/>
              </a:rPr>
              <a:t>Sor Catalina cuenta esta aparición: “En medio de un gran silencio, me pareció oír como el roce de un vestido de seda. Miré hacia el altar y vi a la Santísima Virgen, estaba parada y apoyaba sus pies sobre una esfera y aplastaba con los pies la cabeza de una serpiente”.</a:t>
            </a:r>
          </a:p>
        </p:txBody>
      </p:sp>
    </p:spTree>
    <p:extLst>
      <p:ext uri="{BB962C8B-B14F-4D97-AF65-F5344CB8AC3E}">
        <p14:creationId xmlns:p14="http://schemas.microsoft.com/office/powerpoint/2010/main" val="8512629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067945" y="-27384"/>
            <a:ext cx="5086763" cy="69865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C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oper Black" panose="0208090404030B020404" pitchFamily="18" charset="0"/>
              </a:rPr>
              <a:t>María triunfa sobre las fuerzas del mal.  Aparecía vestida de blanco aurora y resplandeciente. Un velo blanco descendía desde la cabeza a los pies.  En sus manos sostenía una esfera, coronada con una pequeña cruz. </a:t>
            </a:r>
          </a:p>
          <a:p>
            <a:pPr algn="ctr"/>
            <a:endParaRPr lang="es-EC" sz="3200" b="1" dirty="0">
              <a:ln w="19050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ooper Black" panose="0208090404030B020404" pitchFamily="18" charset="0"/>
            </a:endParaRPr>
          </a:p>
          <a:p>
            <a:pPr algn="ctr"/>
            <a:endParaRPr lang="es-EC" sz="3200" b="1" dirty="0">
              <a:ln w="19050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ooper Black" panose="0208090404030B020404" pitchFamily="18" charset="0"/>
            </a:endParaRPr>
          </a:p>
          <a:p>
            <a:pPr algn="ctr"/>
            <a:endParaRPr lang="es-EC" sz="3200" b="1" dirty="0">
              <a:ln w="19050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4211960" y="5869721"/>
            <a:ext cx="4933949" cy="10156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C" sz="20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oper Black" panose="0208090404030B020404" pitchFamily="18" charset="0"/>
              </a:rPr>
              <a:t>Catalina oyó: “Este globo representa al mundo entero y a cada persona en particular”. </a:t>
            </a:r>
          </a:p>
        </p:txBody>
      </p:sp>
      <p:pic>
        <p:nvPicPr>
          <p:cNvPr id="18434" name="Picture 2" descr="Resultado de imagen para haz acuñar una medalla milagros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-46116"/>
            <a:ext cx="4128123" cy="6904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33235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sultado de imagen para fondos para power point del ave mar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9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2298" y="15584"/>
            <a:ext cx="4397014" cy="6842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0" y="-299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C" sz="24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oper Black" panose="0208090404030B020404" pitchFamily="18" charset="0"/>
              </a:rPr>
              <a:t>En los dedos de la mano vi unos anillos revestidos de piedras preciosas, que despedían destellos de luz. Ella bajó sus ojos y quedó mirándome. </a:t>
            </a:r>
          </a:p>
        </p:txBody>
      </p:sp>
      <p:sp>
        <p:nvSpPr>
          <p:cNvPr id="4" name="3 Rectángulo"/>
          <p:cNvSpPr/>
          <p:nvPr/>
        </p:nvSpPr>
        <p:spPr>
          <a:xfrm>
            <a:off x="0" y="2642136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C" sz="24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oper Black" panose="0208090404030B020404" pitchFamily="18" charset="0"/>
              </a:rPr>
              <a:t>Oí su voz que me decía: “Los rayos de luz, simbolizan las gracias que derramo sobre las personas que me las piden con confianza”. </a:t>
            </a:r>
          </a:p>
        </p:txBody>
      </p:sp>
      <p:sp>
        <p:nvSpPr>
          <p:cNvPr id="5" name="4 Rectángulo"/>
          <p:cNvSpPr/>
          <p:nvPr/>
        </p:nvSpPr>
        <p:spPr>
          <a:xfrm>
            <a:off x="0" y="4941168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C" sz="24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oper Black" panose="0208090404030B020404" pitchFamily="18" charset="0"/>
              </a:rPr>
              <a:t>Vi escritas estas palabras con letras de oro: “¡oh María sin pecado concebida, ruega por nosotros que recurrimos a vos!”.</a:t>
            </a:r>
          </a:p>
        </p:txBody>
      </p:sp>
    </p:spTree>
    <p:extLst>
      <p:ext uri="{BB962C8B-B14F-4D97-AF65-F5344CB8AC3E}">
        <p14:creationId xmlns:p14="http://schemas.microsoft.com/office/powerpoint/2010/main" val="8512629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Resultado de imagen para haz acuñar una medalla milagros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-27384"/>
            <a:ext cx="9170927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42273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5361"/>
            <a:ext cx="5220072" cy="6864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5220071" y="-27384"/>
            <a:ext cx="3935363" cy="698652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es-EC" sz="2800" b="1" dirty="0">
              <a:ln w="19050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ooper Black" panose="0208090404030B020404" pitchFamily="18" charset="0"/>
            </a:endParaRPr>
          </a:p>
          <a:p>
            <a:pPr algn="ctr"/>
            <a:r>
              <a:rPr lang="es-EC" sz="28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oper Black" panose="0208090404030B020404" pitchFamily="18" charset="0"/>
              </a:rPr>
              <a:t>Tercera aparición: </a:t>
            </a:r>
          </a:p>
          <a:p>
            <a:pPr algn="ctr"/>
            <a:endParaRPr lang="es-EC" sz="2800" b="1" dirty="0">
              <a:ln w="19050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ooper Black" panose="0208090404030B020404" pitchFamily="18" charset="0"/>
            </a:endParaRPr>
          </a:p>
          <a:p>
            <a:pPr algn="ctr"/>
            <a:r>
              <a:rPr lang="es-EC" sz="28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oper Black" panose="0208090404030B020404" pitchFamily="18" charset="0"/>
              </a:rPr>
              <a:t>Una tarde de diciembre de 1830, durante la oración en la capilla a las 17h30 Catalina escuchó el suave roce de un vestido de seda. La Santísima Virgen se presentó en el altar. Ella le dijo: “Ya no me veras más”. Fue la última aparición.</a:t>
            </a:r>
          </a:p>
        </p:txBody>
      </p:sp>
    </p:spTree>
    <p:extLst>
      <p:ext uri="{BB962C8B-B14F-4D97-AF65-F5344CB8AC3E}">
        <p14:creationId xmlns:p14="http://schemas.microsoft.com/office/powerpoint/2010/main" val="13448359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8" name="Picture 8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77486"/>
            <a:ext cx="4355976" cy="6717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4348027" y="225402"/>
            <a:ext cx="4671022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s-ES_tradnl" sz="2800" b="1" dirty="0">
                <a:ln w="1905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oper Black" panose="0208090404030B020404" pitchFamily="18" charset="0"/>
              </a:rPr>
              <a:t>DIFUSIÓN PRODIGIOSA</a:t>
            </a:r>
            <a:endParaRPr lang="es-EC" sz="2800" dirty="0"/>
          </a:p>
        </p:txBody>
      </p:sp>
      <p:sp>
        <p:nvSpPr>
          <p:cNvPr id="3" name="2 Rectángulo"/>
          <p:cNvSpPr/>
          <p:nvPr/>
        </p:nvSpPr>
        <p:spPr>
          <a:xfrm>
            <a:off x="4598544" y="893217"/>
            <a:ext cx="4545456" cy="60016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endParaRPr lang="es-EC" sz="2400" b="1" dirty="0">
              <a:ln w="19050">
                <a:solidFill>
                  <a:srgbClr val="FF0000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ooper Black" panose="0208090404030B020404" pitchFamily="18" charset="0"/>
            </a:endParaRPr>
          </a:p>
          <a:p>
            <a:pPr algn="ctr"/>
            <a:r>
              <a:rPr lang="es-EC" sz="2400" b="1" dirty="0">
                <a:ln w="19050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oper Black" panose="0208090404030B020404" pitchFamily="18" charset="0"/>
              </a:rPr>
              <a:t>Catalina confió todo al Padre </a:t>
            </a:r>
            <a:r>
              <a:rPr lang="es-EC" sz="2400" b="1" dirty="0" err="1">
                <a:ln w="19050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oper Black" panose="0208090404030B020404" pitchFamily="18" charset="0"/>
              </a:rPr>
              <a:t>Aladel</a:t>
            </a:r>
            <a:r>
              <a:rPr lang="es-EC" sz="2400" b="1" dirty="0">
                <a:ln w="19050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oper Black" panose="0208090404030B020404" pitchFamily="18" charset="0"/>
              </a:rPr>
              <a:t>, su confesor y guía espiritual. Y pasó el resto de su vida, 46 años más, al servicio humilde y silencioso de los pobres: ancianos del hospicio, miserables de barrios, heridos de las revoluciones y por las guerras.</a:t>
            </a:r>
          </a:p>
          <a:p>
            <a:endParaRPr lang="es-EC" sz="2400" dirty="0">
              <a:solidFill>
                <a:schemeClr val="bg1"/>
              </a:solidFill>
            </a:endParaRPr>
          </a:p>
          <a:p>
            <a:pPr algn="ctr"/>
            <a:r>
              <a:rPr lang="es-EC" sz="2400" b="1" dirty="0">
                <a:ln w="19050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oper Black" panose="0208090404030B020404" pitchFamily="18" charset="0"/>
              </a:rPr>
              <a:t>Acuñada, por fin, la Medalla en 1832, se extendió por el mundo entero. </a:t>
            </a:r>
          </a:p>
          <a:p>
            <a:endParaRPr lang="es-EC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2000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sultado de imagen para anverso de la medalla milagros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55796"/>
            <a:ext cx="9218395" cy="6913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5364089" y="2852936"/>
            <a:ext cx="3752778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2400" b="1" dirty="0">
                <a:ln w="1905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oper Black" panose="0208090404030B020404" pitchFamily="18" charset="0"/>
              </a:rPr>
              <a:t>“Propaguen la Medalla”, es la consigna de Santa Catalina mientras vivió. Papas y reyes; grandes y </a:t>
            </a:r>
            <a:r>
              <a:rPr lang="es-EC" sz="2400" b="1" dirty="0" err="1">
                <a:ln w="1905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oper Black" panose="0208090404030B020404" pitchFamily="18" charset="0"/>
              </a:rPr>
              <a:t>pequeñ</a:t>
            </a:r>
            <a:r>
              <a:rPr lang="es-EC" sz="2400" b="1" dirty="0">
                <a:ln w="1905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oper Black" panose="0208090404030B020404" pitchFamily="18" charset="0"/>
              </a:rPr>
              <a:t>  los de todas las edades, la proclaman desde entonces La Medalla Milagrosa. </a:t>
            </a:r>
          </a:p>
        </p:txBody>
      </p:sp>
    </p:spTree>
    <p:extLst>
      <p:ext uri="{BB962C8B-B14F-4D97-AF65-F5344CB8AC3E}">
        <p14:creationId xmlns:p14="http://schemas.microsoft.com/office/powerpoint/2010/main" val="23172502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Resultado de imagen para propagacion de la medalla milagros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68" y="0"/>
            <a:ext cx="9169516" cy="6877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4283968" y="188640"/>
            <a:ext cx="4800782" cy="23083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C" sz="2400" b="1" dirty="0">
                <a:ln w="9525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oper Black" panose="0208090404030B020404" pitchFamily="18" charset="0"/>
              </a:rPr>
              <a:t>En junio de 1832 empieza la distribución de las primeras Medallas en París, autorizado por el Arzobispo de París Monseñor De </a:t>
            </a:r>
            <a:r>
              <a:rPr lang="es-EC" sz="2400" b="1" dirty="0" err="1">
                <a:ln w="9525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oper Black" panose="0208090404030B020404" pitchFamily="18" charset="0"/>
              </a:rPr>
              <a:t>Quelen</a:t>
            </a:r>
            <a:r>
              <a:rPr lang="es-EC" sz="2400" b="1" dirty="0">
                <a:ln w="9525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oper Black" panose="0208090404030B020404" pitchFamily="18" charset="0"/>
              </a:rPr>
              <a:t>. </a:t>
            </a:r>
          </a:p>
          <a:p>
            <a:pPr algn="ctr"/>
            <a:endParaRPr lang="es-EC" sz="2400" dirty="0"/>
          </a:p>
        </p:txBody>
      </p:sp>
      <p:sp>
        <p:nvSpPr>
          <p:cNvPr id="4" name="3 Rectángulo"/>
          <p:cNvSpPr/>
          <p:nvPr/>
        </p:nvSpPr>
        <p:spPr>
          <a:xfrm>
            <a:off x="-65118" y="5570417"/>
            <a:ext cx="9169516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C" sz="2000" b="1" dirty="0">
                <a:ln w="9525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oper Black" panose="0208090404030B020404" pitchFamily="18" charset="0"/>
              </a:rPr>
              <a:t>La Medalla Milagrosa llamada el “Evangelio de María”, contiene los dogmas de fe:</a:t>
            </a:r>
          </a:p>
          <a:p>
            <a:pPr algn="ctr"/>
            <a:r>
              <a:rPr lang="es-EC" sz="2000" b="1" dirty="0">
                <a:ln w="9525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oper Black" panose="0208090404030B020404" pitchFamily="18" charset="0"/>
              </a:rPr>
              <a:t>* </a:t>
            </a:r>
            <a:r>
              <a:rPr lang="es-EC" sz="20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oper Black" panose="0208090404030B020404" pitchFamily="18" charset="0"/>
              </a:rPr>
              <a:t>La Inmaculada Concepción         * La Virginidad Perpetua</a:t>
            </a:r>
          </a:p>
          <a:p>
            <a:pPr algn="ctr"/>
            <a:r>
              <a:rPr lang="es-EC" sz="20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oper Black" panose="0208090404030B020404" pitchFamily="18" charset="0"/>
              </a:rPr>
              <a:t>* La Maternidad Divina               * La Asunción Gloriosa</a:t>
            </a:r>
          </a:p>
        </p:txBody>
      </p:sp>
    </p:spTree>
    <p:extLst>
      <p:ext uri="{BB962C8B-B14F-4D97-AF65-F5344CB8AC3E}">
        <p14:creationId xmlns:p14="http://schemas.microsoft.com/office/powerpoint/2010/main" val="12351378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-62098"/>
            <a:ext cx="9191573" cy="6920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Resultado de imagen para medalla milagrosa wallpap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3" name="AutoShape 4" descr="Resultado de imagen para medalla milagrosa wallpap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4" name="AutoShape 6" descr="Resultado de imagen para medalla milagrosa wallpape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6" name="5 Rectángulo"/>
          <p:cNvSpPr/>
          <p:nvPr/>
        </p:nvSpPr>
        <p:spPr>
          <a:xfrm>
            <a:off x="283166" y="118373"/>
            <a:ext cx="43728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oper Black" panose="0208090404030B020404" pitchFamily="18" charset="0"/>
              </a:rPr>
              <a:t>EL MENSAJE DE LA MEDALLA MILAGROSA</a:t>
            </a:r>
            <a:endParaRPr lang="es-EC" sz="3200" dirty="0"/>
          </a:p>
        </p:txBody>
      </p:sp>
      <p:sp>
        <p:nvSpPr>
          <p:cNvPr id="7" name="6 Rectángulo"/>
          <p:cNvSpPr/>
          <p:nvPr/>
        </p:nvSpPr>
        <p:spPr>
          <a:xfrm>
            <a:off x="48194" y="3785341"/>
            <a:ext cx="560392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ln w="1905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oper Black" panose="0208090404030B020404" pitchFamily="18" charset="0"/>
              </a:rPr>
              <a:t>El mensaje de estas apariciones ocurridas el 18 de julio y el 27 de noviembre de 1830, fue presentar al mundo una Medalla en que la Virgen aparece como Inmaculada, Reina, Corredentora y Medianera de las Gracias.</a:t>
            </a:r>
            <a:endParaRPr lang="es-EC" sz="2400" b="1" dirty="0">
              <a:ln w="1905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699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sultado de imagen para fondos para power point del ave maria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14" y="-27384"/>
            <a:ext cx="9141583" cy="6847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 txBox="1">
            <a:spLocks/>
          </p:cNvSpPr>
          <p:nvPr/>
        </p:nvSpPr>
        <p:spPr>
          <a:xfrm>
            <a:off x="15614" y="-27384"/>
            <a:ext cx="9128386" cy="1011685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2800" dirty="0">
                <a:ln w="19050">
                  <a:solidFill>
                    <a:srgbClr val="FF0000"/>
                  </a:solidFill>
                </a:ln>
                <a:solidFill>
                  <a:schemeClr val="bg1"/>
                </a:solidFill>
                <a:latin typeface="Cooper Black" panose="0208090404030B020404" pitchFamily="18" charset="0"/>
                <a:ea typeface="+mn-ea"/>
                <a:cs typeface="+mn-cs"/>
              </a:rPr>
              <a:t>HISTORIA, APARICIONES Y EXPLICACIÓN</a:t>
            </a:r>
          </a:p>
          <a:p>
            <a:r>
              <a:rPr lang="es-ES_tradnl" sz="2800" dirty="0">
                <a:ln w="19050">
                  <a:solidFill>
                    <a:srgbClr val="FF0000"/>
                  </a:solidFill>
                </a:ln>
                <a:solidFill>
                  <a:schemeClr val="bg1"/>
                </a:solidFill>
                <a:latin typeface="Cooper Black" panose="0208090404030B020404" pitchFamily="18" charset="0"/>
                <a:ea typeface="+mn-ea"/>
                <a:cs typeface="+mn-cs"/>
              </a:rPr>
              <a:t> TEOLÓGICA  DE LA MEDALLA MILAGROSA</a:t>
            </a:r>
            <a:endParaRPr lang="es-EC" sz="2800" dirty="0">
              <a:ln w="19050">
                <a:solidFill>
                  <a:srgbClr val="FF0000"/>
                </a:solidFill>
              </a:ln>
              <a:solidFill>
                <a:schemeClr val="bg1"/>
              </a:solidFill>
              <a:latin typeface="Cooper Black" panose="0208090404030B020404" pitchFamily="18" charset="0"/>
              <a:ea typeface="+mn-ea"/>
              <a:cs typeface="+mn-cs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5614" y="2538419"/>
            <a:ext cx="383630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3600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Cooper Black" panose="0208090404030B020404" pitchFamily="18" charset="0"/>
              </a:rPr>
              <a:t>La historia nace en Francia en la Capilla del Convento de las Hijas de la Caridad, en 1830.</a:t>
            </a:r>
          </a:p>
        </p:txBody>
      </p:sp>
      <p:sp>
        <p:nvSpPr>
          <p:cNvPr id="4" name="3 Rectángulo"/>
          <p:cNvSpPr/>
          <p:nvPr/>
        </p:nvSpPr>
        <p:spPr>
          <a:xfrm>
            <a:off x="5004048" y="2352493"/>
            <a:ext cx="384942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3600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Cooper Black" panose="0208090404030B020404" pitchFamily="18" charset="0"/>
              </a:rPr>
              <a:t>Catalina Labouré fue elegida por la Virgen María para que difundiera La Medalla Milagrosa.</a:t>
            </a:r>
          </a:p>
        </p:txBody>
      </p:sp>
    </p:spTree>
    <p:extLst>
      <p:ext uri="{BB962C8B-B14F-4D97-AF65-F5344CB8AC3E}">
        <p14:creationId xmlns:p14="http://schemas.microsoft.com/office/powerpoint/2010/main" val="16255041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7375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2123728" y="116632"/>
            <a:ext cx="53364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800" b="1" dirty="0">
                <a:ln w="1905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oper Black" panose="0208090404030B020404" pitchFamily="18" charset="0"/>
              </a:rPr>
              <a:t>ANVERSO DE LA MEDALLA</a:t>
            </a:r>
            <a:endParaRPr lang="es-EC" sz="2800" dirty="0"/>
          </a:p>
        </p:txBody>
      </p:sp>
      <p:sp>
        <p:nvSpPr>
          <p:cNvPr id="4" name="3 Rectángulo"/>
          <p:cNvSpPr/>
          <p:nvPr/>
        </p:nvSpPr>
        <p:spPr>
          <a:xfrm>
            <a:off x="-29750" y="5642282"/>
            <a:ext cx="9173750" cy="120032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rgbClr val="C00000"/>
                </a:solidFill>
              </a:rPr>
              <a:t>Muestra a María Inmaculada, Madre de la humanidad. María, mensajera de la ternura de Dios, se muestra en pie. Viene hacia nosotros con las manos abiertas y en actitud de acogida.</a:t>
            </a:r>
            <a:endParaRPr lang="es-EC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1460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sultado de imagen para anverso de la medalla milagros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0798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ultado de imagen para reverso de la medalla milagros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-27384"/>
            <a:ext cx="9170927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01285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esultado de imagen para fondos para power point del ave mar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Resultado de imagen para gracias por su atencion para power poin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34054"/>
            <a:ext cx="7629525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9652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medalla milagrosa para presentacion de p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5173"/>
            <a:ext cx="9166732" cy="6918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/>
          <p:cNvSpPr txBox="1">
            <a:spLocks/>
          </p:cNvSpPr>
          <p:nvPr/>
        </p:nvSpPr>
        <p:spPr>
          <a:xfrm>
            <a:off x="0" y="3196322"/>
            <a:ext cx="9031260" cy="371040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es-EC" dirty="0">
                <a:ln w="127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Cooper Std Black" panose="0208090304030B020404" pitchFamily="18" charset="0"/>
              </a:rPr>
              <a:t>Nació el 02 de mayo de 1806, su vida fue austera y sencilla. Gozó de tierna devoción a María. A los 9 años perdió a su madre. Fue cuando una criada de la granja la sorprendió encaramada sobre una mesa, y abrazando con todo el poder de sus débiles brazos, a una imagen de la Virgen.</a:t>
            </a:r>
          </a:p>
        </p:txBody>
      </p:sp>
      <p:sp>
        <p:nvSpPr>
          <p:cNvPr id="2" name="1 Rectángulo"/>
          <p:cNvSpPr/>
          <p:nvPr/>
        </p:nvSpPr>
        <p:spPr>
          <a:xfrm>
            <a:off x="120170" y="260648"/>
            <a:ext cx="89788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80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Cooper Black" panose="0208090404030B020404" pitchFamily="18" charset="0"/>
              </a:rPr>
              <a:t>PRIMEROS DÍAS DE SOR CATALINA LABOURÉ</a:t>
            </a:r>
            <a:r>
              <a:rPr lang="es-EC" sz="280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Cooper Black" panose="0208090404030B020404" pitchFamily="18" charset="0"/>
              </a:rPr>
              <a:t/>
            </a:r>
            <a:br>
              <a:rPr lang="es-EC" sz="280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Cooper Black" panose="0208090404030B020404" pitchFamily="18" charset="0"/>
              </a:rPr>
            </a:br>
            <a:endParaRPr lang="es-EC" sz="2800" dirty="0"/>
          </a:p>
        </p:txBody>
      </p:sp>
    </p:spTree>
    <p:extLst>
      <p:ext uri="{BB962C8B-B14F-4D97-AF65-F5344CB8AC3E}">
        <p14:creationId xmlns:p14="http://schemas.microsoft.com/office/powerpoint/2010/main" val="3122575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sultado de imagen para fondos para power point del ave mar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9006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54065" y="332655"/>
            <a:ext cx="883586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oper Black" panose="0208090404030B020404" pitchFamily="18" charset="0"/>
              </a:rPr>
              <a:t>Por un sueño descubrió su particular vocación. En él,  se le apareció un sacerdote que le habló en estos términos: </a:t>
            </a:r>
          </a:p>
        </p:txBody>
      </p:sp>
      <p:pic>
        <p:nvPicPr>
          <p:cNvPr id="6148" name="Picture 4" descr="Imagen relacionada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15051" y="3958634"/>
            <a:ext cx="2539620" cy="299875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07504" y="1911441"/>
            <a:ext cx="360451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i="1" dirty="0">
                <a:ln w="19050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oper Black" panose="0208090404030B020404" pitchFamily="18" charset="0"/>
              </a:rPr>
              <a:t>"Ahora huyes de mí, hija mía;  un día vendrá, cuando tengas a gran contento, ser mía. Sus designios tiene Dios sobre ti. No lo olvides". </a:t>
            </a:r>
          </a:p>
          <a:p>
            <a:endParaRPr lang="es-ES" sz="3200" dirty="0"/>
          </a:p>
        </p:txBody>
      </p:sp>
      <p:sp>
        <p:nvSpPr>
          <p:cNvPr id="5" name="4 Rectángulo"/>
          <p:cNvSpPr/>
          <p:nvPr/>
        </p:nvSpPr>
        <p:spPr>
          <a:xfrm>
            <a:off x="5436096" y="1772816"/>
            <a:ext cx="374544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oper Black" panose="0208090404030B020404" pitchFamily="18" charset="0"/>
              </a:rPr>
              <a:t>Por dos años luchó con el rigor de su padre; e ingresó el 21 de abril de 1830 en el Noviciado de las Hijas de la Caridad, en París.</a:t>
            </a:r>
            <a:endParaRPr lang="es-EC" sz="1100" dirty="0"/>
          </a:p>
        </p:txBody>
      </p:sp>
    </p:spTree>
    <p:extLst>
      <p:ext uri="{BB962C8B-B14F-4D97-AF65-F5344CB8AC3E}">
        <p14:creationId xmlns:p14="http://schemas.microsoft.com/office/powerpoint/2010/main" val="1910023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Resultado de imagen para sacerdotes catolic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1860"/>
            <a:ext cx="9144000" cy="701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-12902" y="-33362"/>
            <a:ext cx="357679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C" sz="2800" b="1" i="1" dirty="0">
              <a:ln w="19050">
                <a:solidFill>
                  <a:srgbClr val="FF0000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ooper Std Black" panose="0208090304030B020404" pitchFamily="18" charset="0"/>
            </a:endParaRPr>
          </a:p>
          <a:p>
            <a:pPr algn="ctr"/>
            <a:r>
              <a:rPr lang="es-EC" sz="2800" b="1" i="1" dirty="0">
                <a:ln w="19050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oper Std Black" panose="0208090304030B020404" pitchFamily="18" charset="0"/>
              </a:rPr>
              <a:t>El párroco de </a:t>
            </a:r>
            <a:r>
              <a:rPr lang="es-EC" sz="2800" b="1" i="1" dirty="0" err="1">
                <a:ln w="19050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oper Std Black" panose="0208090304030B020404" pitchFamily="18" charset="0"/>
              </a:rPr>
              <a:t>Chatillón</a:t>
            </a:r>
            <a:r>
              <a:rPr lang="es-EC" sz="2800" b="1" i="1" dirty="0">
                <a:ln w="19050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oper Std Black" panose="0208090304030B020404" pitchFamily="18" charset="0"/>
              </a:rPr>
              <a:t> le descifró el sueño de este modo: "No abrigues la menor duda; ese anciano sacerdote, es San Vicente de Paúl, quien te quiere para Hija de la Caridad". </a:t>
            </a:r>
          </a:p>
        </p:txBody>
      </p:sp>
    </p:spTree>
    <p:extLst>
      <p:ext uri="{BB962C8B-B14F-4D97-AF65-F5344CB8AC3E}">
        <p14:creationId xmlns:p14="http://schemas.microsoft.com/office/powerpoint/2010/main" val="1869587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esultado de imagen para santa catalina labo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-14958" y="86188"/>
            <a:ext cx="89794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2400" b="1" i="1" dirty="0">
                <a:ln w="19050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oper Black" panose="0208090404030B020404" pitchFamily="18" charset="0"/>
              </a:rPr>
              <a:t>SOR CATALINA, HIJA DE LA CARIDAD</a:t>
            </a:r>
            <a:endParaRPr lang="es-EC" sz="2400" dirty="0"/>
          </a:p>
        </p:txBody>
      </p:sp>
      <p:sp>
        <p:nvSpPr>
          <p:cNvPr id="4" name="3 Rectángulo"/>
          <p:cNvSpPr/>
          <p:nvPr/>
        </p:nvSpPr>
        <p:spPr>
          <a:xfrm>
            <a:off x="1" y="2828836"/>
            <a:ext cx="91439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800" b="1" dirty="0">
                <a:ln w="19050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oper Black" panose="0208090404030B020404" pitchFamily="18" charset="0"/>
              </a:rPr>
              <a:t>En el Noviciado comenzó a gozar favores extraordinarios del Cielo. Se le ponía el Señor a ojos vistas en el Sacramento del Amor. </a:t>
            </a:r>
          </a:p>
        </p:txBody>
      </p:sp>
      <p:sp>
        <p:nvSpPr>
          <p:cNvPr id="5" name="4 Rectángulo"/>
          <p:cNvSpPr/>
          <p:nvPr/>
        </p:nvSpPr>
        <p:spPr>
          <a:xfrm>
            <a:off x="0" y="4653136"/>
            <a:ext cx="914399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dirty="0">
                <a:ln w="19050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oper Black" panose="0208090404030B020404" pitchFamily="18" charset="0"/>
              </a:rPr>
              <a:t>Recibió de San Vicente certeras enseñanzas y seguridades muy completas para sus dos Comunidades, las Hijas de la Caridad y los Padres Lazaristas.</a:t>
            </a:r>
            <a:endParaRPr lang="es-EC" sz="3200" b="1" dirty="0">
              <a:ln w="19050">
                <a:solidFill>
                  <a:srgbClr val="FF0000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025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Resultado de imagen para fondos para power point del ave mar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143" y="0"/>
            <a:ext cx="929006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2555776" y="68431"/>
            <a:ext cx="41044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3600" b="1" i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oper Black" panose="0208090404030B020404" pitchFamily="18" charset="0"/>
              </a:rPr>
              <a:t>APARICIONES</a:t>
            </a:r>
            <a:r>
              <a:rPr lang="es-EC" sz="36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/>
            </a:r>
            <a:br>
              <a:rPr lang="es-EC" sz="36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</a:br>
            <a:endParaRPr lang="es-EC" sz="3600" dirty="0"/>
          </a:p>
        </p:txBody>
      </p:sp>
      <p:sp>
        <p:nvSpPr>
          <p:cNvPr id="3" name="2 Rectángulo"/>
          <p:cNvSpPr/>
          <p:nvPr/>
        </p:nvSpPr>
        <p:spPr>
          <a:xfrm>
            <a:off x="75890" y="5229200"/>
            <a:ext cx="910799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dirty="0">
                <a:ln w="1905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latin typeface="Cooper Black" panose="0208090404030B020404" pitchFamily="18" charset="0"/>
              </a:rPr>
              <a:t>La noche del 18 de julio de 1830, fue la escogida por la Virgen Santísima para entregar sus cartas credenciales a la humilde Hermana, Catalina.</a:t>
            </a:r>
          </a:p>
        </p:txBody>
      </p:sp>
      <p:pic>
        <p:nvPicPr>
          <p:cNvPr id="8196" name="Picture 4" descr="Imagen relacionada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4362" y="668595"/>
            <a:ext cx="2664296" cy="3830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627784" y="4509120"/>
            <a:ext cx="38055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dirty="0">
                <a:ln w="19050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oper Black" panose="0208090404030B020404" pitchFamily="18" charset="0"/>
              </a:rPr>
              <a:t>Primera Aparición: </a:t>
            </a:r>
            <a:endParaRPr lang="es-EC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712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Resultado de imagen para catalina laboure primera aparic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9208085" cy="510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-36512" y="4577060"/>
            <a:ext cx="9180512" cy="230832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C" sz="2400" dirty="0">
                <a:ln w="19050">
                  <a:solidFill>
                    <a:srgbClr val="00B0F0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oper Black" panose="0208090404030B020404" pitchFamily="18" charset="0"/>
              </a:rPr>
              <a:t>Sor Catalina describe: Serían no más que las 11:30 de la noche cuando oí que me llamaban: "Sor Labouré, Sor Labouré". Desperté; miré del lado por donde la voz venía. Corrí la cortina; y vi a un niño, como de cinco años que vestía de blanco; y me dijo: "Ven a la Capilla, que allí te espera la Virgen". </a:t>
            </a:r>
          </a:p>
        </p:txBody>
      </p:sp>
    </p:spTree>
    <p:extLst>
      <p:ext uri="{BB962C8B-B14F-4D97-AF65-F5344CB8AC3E}">
        <p14:creationId xmlns:p14="http://schemas.microsoft.com/office/powerpoint/2010/main" val="5301641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esultado de imagen para santa catalina laboure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72161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-57639" y="5534561"/>
            <a:ext cx="912992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sz="2000" b="1" dirty="0">
                <a:ln w="19050">
                  <a:solidFill>
                    <a:srgbClr val="00B0F0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oper Black" panose="0208090404030B020404" pitchFamily="18" charset="0"/>
              </a:rPr>
              <a:t>Y allí, mano a mano, como de Madre a hija, "Quiero, hija mía, me dijo, nombrarte por mi  embajadora. Sufrirás no poco; más vencerás, pensando ser todo para la gloria de Dios. Con sencillez y confianza, di cuanto entiendas y veas".</a:t>
            </a:r>
            <a:endParaRPr lang="es-EC" sz="2000" b="1" dirty="0">
              <a:ln w="19050">
                <a:solidFill>
                  <a:srgbClr val="00B0F0"/>
                </a:solidFill>
                <a:prstDash val="solid"/>
              </a:ln>
              <a:solidFill>
                <a:schemeClr val="tx2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73907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1010</Words>
  <Application>Microsoft Office PowerPoint</Application>
  <PresentationFormat>Presentación en pantalla (4:3)</PresentationFormat>
  <Paragraphs>52</Paragraphs>
  <Slides>23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8" baseType="lpstr">
      <vt:lpstr>Arial</vt:lpstr>
      <vt:lpstr>Calibri</vt:lpstr>
      <vt:lpstr>Cooper Black</vt:lpstr>
      <vt:lpstr>Cooper Std Black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subject/>
  <dc:creator>User</dc:creator>
  <cp:keywords/>
  <dc:description/>
  <cp:lastModifiedBy>NÉSTOR GÓMEZ</cp:lastModifiedBy>
  <cp:revision>20</cp:revision>
  <dcterms:created xsi:type="dcterms:W3CDTF">2016-12-01T21:09:05Z</dcterms:created>
  <dcterms:modified xsi:type="dcterms:W3CDTF">2022-04-21T01:03:13Z</dcterms:modified>
  <cp:category/>
</cp:coreProperties>
</file>