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4046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34" autoAdjust="0"/>
    <p:restoredTop sz="94660"/>
  </p:normalViewPr>
  <p:slideViewPr>
    <p:cSldViewPr snapToGrid="0">
      <p:cViewPr varScale="1">
        <p:scale>
          <a:sx n="96" d="100"/>
          <a:sy n="96" d="100"/>
        </p:scale>
        <p:origin x="168" y="9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http://www.secretariadojmv.org/inter/famvin/saint/imagen/S_Luisa.jpg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2AEDAA64-6E50-BF4B-820D-8D4803B59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442" y="0"/>
            <a:ext cx="9488557" cy="68580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AA69D2D7-E248-344F-BB8C-39467519679C}"/>
              </a:ext>
            </a:extLst>
          </p:cNvPr>
          <p:cNvSpPr txBox="1">
            <a:spLocks/>
          </p:cNvSpPr>
          <p:nvPr/>
        </p:nvSpPr>
        <p:spPr>
          <a:xfrm>
            <a:off x="3498574" y="951098"/>
            <a:ext cx="7642782" cy="19801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C" sz="4400" b="1" spc="50" dirty="0">
                <a:ln w="9525" cmpd="sng">
                  <a:solidFill>
                    <a:srgbClr val="00B0F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  <a:ea typeface="+mn-ea"/>
                <a:cs typeface="Aharoni" panose="02010803020104030203" pitchFamily="2" charset="-79"/>
              </a:rPr>
              <a:t>EJE III</a:t>
            </a:r>
            <a:br>
              <a:rPr lang="es-EC" sz="4400" b="1" spc="50" dirty="0">
                <a:ln w="9525" cmpd="sng">
                  <a:solidFill>
                    <a:srgbClr val="00B0F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  <a:ea typeface="+mn-ea"/>
                <a:cs typeface="Aharoni" panose="02010803020104030203" pitchFamily="2" charset="-79"/>
              </a:rPr>
            </a:br>
            <a:r>
              <a:rPr lang="es-EC" sz="4400" b="1" spc="50" dirty="0">
                <a:ln w="9525" cmpd="sng">
                  <a:solidFill>
                    <a:srgbClr val="00B0F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  <a:ea typeface="+mn-ea"/>
                <a:cs typeface="Aharoni" panose="02010803020104030203" pitchFamily="2" charset="-79"/>
              </a:rPr>
              <a:t>FORMACIÓN VICENTINA   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3896B80F-9095-7545-BC1F-28AE18DC6E34}"/>
              </a:ext>
            </a:extLst>
          </p:cNvPr>
          <p:cNvSpPr txBox="1">
            <a:spLocks/>
          </p:cNvSpPr>
          <p:nvPr/>
        </p:nvSpPr>
        <p:spPr>
          <a:xfrm>
            <a:off x="4161183" y="3594971"/>
            <a:ext cx="7237502" cy="24300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C" b="1" spc="50" dirty="0">
                <a:ln w="9525" cmpd="sng">
                  <a:solidFill>
                    <a:srgbClr val="00B0F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  <a:ea typeface="+mn-ea"/>
                <a:cs typeface="Aharoni" panose="02010803020104030203" pitchFamily="2" charset="-79"/>
              </a:rPr>
              <a:t>TEMA 2.</a:t>
            </a:r>
          </a:p>
          <a:p>
            <a:pPr algn="ctr"/>
            <a:endParaRPr lang="es-EC" b="1" spc="50" dirty="0">
              <a:ln w="9525" cmpd="sng">
                <a:solidFill>
                  <a:srgbClr val="00B0F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Berlin Sans FB Demi" panose="020E0802020502020306" pitchFamily="34" charset="0"/>
              <a:ea typeface="+mn-ea"/>
              <a:cs typeface="Aharoni" panose="02010803020104030203" pitchFamily="2" charset="-79"/>
            </a:endParaRPr>
          </a:p>
          <a:p>
            <a:pPr algn="ctr"/>
            <a:r>
              <a:rPr lang="es-EC" sz="4400" b="1" spc="50" dirty="0">
                <a:ln w="9525" cmpd="sng">
                  <a:solidFill>
                    <a:srgbClr val="00B0F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  <a:ea typeface="+mn-ea"/>
                <a:cs typeface="Aharoni" panose="02010803020104030203" pitchFamily="2" charset="-79"/>
              </a:rPr>
              <a:t>BIOGRAFÍA Y VIDA DE </a:t>
            </a:r>
          </a:p>
          <a:p>
            <a:pPr algn="ctr"/>
            <a:r>
              <a:rPr lang="es-EC" sz="4400" b="1" spc="50" dirty="0">
                <a:ln w="9525" cmpd="sng">
                  <a:solidFill>
                    <a:srgbClr val="00B0F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  <a:ea typeface="+mn-ea"/>
                <a:cs typeface="Aharoni" panose="02010803020104030203" pitchFamily="2" charset="-79"/>
              </a:rPr>
              <a:t>SANTA LUISA DE MARILLAC</a:t>
            </a:r>
            <a:br>
              <a:rPr lang="es-EC" b="1" spc="50" dirty="0">
                <a:ln w="9525" cmpd="sng">
                  <a:solidFill>
                    <a:srgbClr val="00B0F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  <a:ea typeface="+mn-ea"/>
                <a:cs typeface="Aharoni" panose="02010803020104030203" pitchFamily="2" charset="-79"/>
              </a:rPr>
            </a:br>
            <a:endParaRPr lang="es-EC" b="1" spc="50" dirty="0">
              <a:ln w="9525" cmpd="sng">
                <a:solidFill>
                  <a:srgbClr val="00B0F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Berlin Sans FB Demi" panose="020E0802020502020306" pitchFamily="34" charset="0"/>
              <a:ea typeface="+mn-ea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24471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75F4D03-A473-E844-A33C-B8A3E8EA0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1009" y="15875"/>
            <a:ext cx="7222435" cy="6858000"/>
          </a:xfrm>
          <a:prstGeom prst="rect">
            <a:avLst/>
          </a:prstGeom>
        </p:spPr>
      </p:pic>
      <p:sp>
        <p:nvSpPr>
          <p:cNvPr id="2" name="AutoShape 2" descr="http://p1.pichost.me/i/27/1497503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3" name="Rectángulo 2"/>
          <p:cNvSpPr/>
          <p:nvPr/>
        </p:nvSpPr>
        <p:spPr>
          <a:xfrm>
            <a:off x="251790" y="2788766"/>
            <a:ext cx="1194020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Mientras Vicente predicaba , Margarita </a:t>
            </a:r>
            <a:r>
              <a:rPr lang="es-E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Naseau</a:t>
            </a:r>
            <a:r>
              <a:rPr lang="es-E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le esperó al salir de la Iglesia y le dijo que le encantaría ayudar en las "caridades". Margarita llegó a París y se incorporó a la "caridad" de San Salvador. </a:t>
            </a:r>
          </a:p>
          <a:p>
            <a:endParaRPr lang="es-ES" sz="2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es-E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El 29 de noviembre de 1633, cinco jóvenes se reunieron en la casa de Luisa de </a:t>
            </a:r>
            <a:r>
              <a:rPr lang="es-E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Marillac</a:t>
            </a:r>
            <a:r>
              <a:rPr lang="es-E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 De esta manera, ha nacido la “Compañía de las Hijas de la Caridad” </a:t>
            </a:r>
            <a:endParaRPr lang="es-EC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5352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1FF881F-C751-8D42-8609-E1793F279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522" y="0"/>
            <a:ext cx="7195930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2036" y="2160104"/>
            <a:ext cx="11979964" cy="4697896"/>
          </a:xfrm>
        </p:spPr>
        <p:txBody>
          <a:bodyPr>
            <a:noAutofit/>
          </a:bodyPr>
          <a:lstStyle/>
          <a:p>
            <a:r>
              <a:rPr lang="es-ES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En 1638, Luisa organizó a las Damas y Hermanas para el cuidado oportuno de los huérfanos.</a:t>
            </a:r>
          </a:p>
          <a:p>
            <a:endParaRPr lang="es-ES" sz="24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  <a:p>
            <a:r>
              <a:rPr lang="es-ES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En 1640, la Compañía se hizo cargo en Angers del hospital de Saint Jean.</a:t>
            </a:r>
          </a:p>
          <a:p>
            <a:endParaRPr lang="es-ES" sz="20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  <a:p>
            <a:r>
              <a:rPr lang="es-ES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Los enfermos estaban destituidos de todo auxilio y hasta rehuían del hospital. La asistencia a los enfermos se convirtió en tarea ordinaria para ellas.</a:t>
            </a:r>
            <a:endParaRPr lang="es-EC" sz="24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6315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B4EFE56-6674-6840-B112-87CA74924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225" y="0"/>
            <a:ext cx="7832035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0421" y="2630904"/>
            <a:ext cx="12031579" cy="4227095"/>
          </a:xfrm>
        </p:spPr>
        <p:txBody>
          <a:bodyPr>
            <a:noAutofit/>
          </a:bodyPr>
          <a:lstStyle/>
          <a:p>
            <a:r>
              <a:rPr lang="es-EC" sz="3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En 1641, Luisa inaugura las "pequeñas escuelas" para la educación de las  niñas pobres de París. Estas fueron de su particular cuidado. </a:t>
            </a:r>
          </a:p>
          <a:p>
            <a:pPr marL="0" indent="0">
              <a:buNone/>
            </a:pPr>
            <a:endParaRPr lang="es-EC" sz="36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es-ES" sz="3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Siempre se reservó un importante espacio para que "las jóvenes aprendan a leer" y "para que recuerden las principales verdades de la fe". </a:t>
            </a:r>
            <a:endParaRPr lang="es-EC" sz="36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8587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FFDA38E-6067-2C42-9EB6-B71DEFB48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795" y="808383"/>
            <a:ext cx="9484205" cy="5295348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8540" y="2160104"/>
            <a:ext cx="11953460" cy="4090383"/>
          </a:xfrm>
        </p:spPr>
        <p:txBody>
          <a:bodyPr>
            <a:noAutofit/>
          </a:bodyPr>
          <a:lstStyle/>
          <a:p>
            <a:r>
              <a:rPr lang="es-ES" sz="3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Los mendigos fueron atendidos en el "Hospicio del Nombre de Jesús"  que comenzó a funcionar en el año </a:t>
            </a:r>
            <a:r>
              <a:rPr lang="es-E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1653</a:t>
            </a:r>
            <a:r>
              <a:rPr lang="es-ES" sz="3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marL="0" indent="0">
              <a:buNone/>
            </a:pPr>
            <a:endParaRPr lang="es-ES" sz="3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r>
              <a:rPr lang="es-ES" sz="3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Años de enfermedad crónica y duros trabajos, finalmente llevaron a Luisa a su muerte el </a:t>
            </a:r>
            <a:r>
              <a:rPr lang="es-E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15 </a:t>
            </a:r>
            <a:r>
              <a:rPr lang="es-ES" sz="3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de marzo de </a:t>
            </a:r>
            <a:r>
              <a:rPr lang="es-E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1660</a:t>
            </a:r>
            <a:r>
              <a:rPr lang="es-ES" sz="3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endParaRPr lang="es-EC" sz="3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2693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02F0178-97D1-EE4F-BBAA-F2E77F059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397" y="488516"/>
            <a:ext cx="10448603" cy="5877339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2035" y="2663687"/>
            <a:ext cx="11979965" cy="370216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ES" sz="4400" b="1" dirty="0">
                <a:ln>
                  <a:solidFill>
                    <a:srgbClr val="FFFF00"/>
                  </a:solidFill>
                </a:ln>
                <a:latin typeface="Aharoni" panose="02010803020104030203" pitchFamily="2" charset="-79"/>
                <a:cs typeface="Aharoni" panose="02010803020104030203" pitchFamily="2" charset="-79"/>
              </a:rPr>
              <a:t>  Jesús y el pobre son inseparables.  Detrás del pobre, por grosero y vulgar que parezca,  se ve la figura de Jesús. Es la más pura ortodoxia del Evangelio: "Cada vez que atienden a uno de estos, a mí me lo hacen" </a:t>
            </a:r>
          </a:p>
          <a:p>
            <a:pPr marL="0" indent="0" algn="ctr">
              <a:buNone/>
            </a:pPr>
            <a:r>
              <a:rPr lang="es-ES" sz="4000" b="1" dirty="0">
                <a:ln>
                  <a:solidFill>
                    <a:srgbClr val="FFFF00"/>
                  </a:solidFill>
                </a:ln>
                <a:latin typeface="Aharoni" panose="02010803020104030203" pitchFamily="2" charset="-79"/>
                <a:cs typeface="Aharoni" panose="02010803020104030203" pitchFamily="2" charset="-79"/>
              </a:rPr>
              <a:t>(Mt 25,40).</a:t>
            </a:r>
            <a:endParaRPr lang="es-EC" sz="3600" b="1" dirty="0">
              <a:ln>
                <a:solidFill>
                  <a:srgbClr val="FFFF00"/>
                </a:solidFill>
              </a:ln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27330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E6C440E-C118-4144-B518-8D2973A1F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639" y="569843"/>
            <a:ext cx="10565361" cy="5986669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8540" y="3432312"/>
            <a:ext cx="11953460" cy="34256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3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Los pobres no llevaron a Luisa a Dios. Jesús la llevó a los pobres. La cita que acompaña al escudo de la comunidad es: </a:t>
            </a:r>
            <a:endParaRPr lang="es-EC" sz="38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marL="0" indent="0">
              <a:buNone/>
            </a:pPr>
            <a:endParaRPr lang="es-EC" sz="38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marL="0" indent="0">
              <a:buNone/>
            </a:pPr>
            <a:r>
              <a:rPr lang="es-ES" sz="3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"La caridad de Cristo crucificado nos apremia."  </a:t>
            </a:r>
            <a:endParaRPr lang="es-EC" sz="38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56451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BA60100-D0C8-0A46-8439-15BE9C84A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502" y="543339"/>
            <a:ext cx="10445498" cy="5720658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46502" y="2160104"/>
            <a:ext cx="10445498" cy="430332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ES" sz="3800" b="1" dirty="0">
                <a:solidFill>
                  <a:srgbClr val="00B050"/>
                </a:solidFill>
              </a:rPr>
              <a:t>Luisa acogió la gracia de Dios, que transformó su corazón inquieto a un corazón valiente, generoso y compasivo que amaba intensamente. </a:t>
            </a:r>
          </a:p>
          <a:p>
            <a:pPr marL="0" indent="0" algn="just">
              <a:buNone/>
            </a:pPr>
            <a:endParaRPr lang="es-ES" sz="3800" b="1" dirty="0">
              <a:solidFill>
                <a:srgbClr val="00B050"/>
              </a:solidFill>
            </a:endParaRPr>
          </a:p>
          <a:p>
            <a:pPr marL="0" indent="0" algn="just">
              <a:buNone/>
            </a:pPr>
            <a:r>
              <a:rPr lang="es-ES" sz="3800" b="1" dirty="0">
                <a:solidFill>
                  <a:srgbClr val="00B050"/>
                </a:solidFill>
              </a:rPr>
              <a:t>Nos anima a superar nuestras inseguridades e incapacidades, a unirnos con Cristo y llevar el alivio y la esperanza a nuestro mundo dividido</a:t>
            </a:r>
            <a:r>
              <a:rPr lang="es-ES" sz="3800" dirty="0">
                <a:solidFill>
                  <a:srgbClr val="00B050"/>
                </a:solidFill>
              </a:rPr>
              <a:t>.</a:t>
            </a:r>
            <a:endParaRPr lang="es-EC" sz="3800" dirty="0">
              <a:solidFill>
                <a:srgbClr val="00B050"/>
              </a:solidFill>
            </a:endParaRPr>
          </a:p>
          <a:p>
            <a:endParaRPr lang="es-EC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964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C8065A5-C103-B84E-B191-5E17CEF0D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8474" y="435300"/>
            <a:ext cx="10343526" cy="5970104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848473" y="435300"/>
            <a:ext cx="886127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erlin Sans FB Demi" panose="020E0802020502020306" pitchFamily="34" charset="0"/>
                <a:cs typeface="Aharoni" panose="02010803020104030203" pitchFamily="2" charset="-79"/>
              </a:rPr>
              <a:t>Luisa, hija de Luis de </a:t>
            </a:r>
            <a:r>
              <a:rPr lang="es-E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erlin Sans FB Demi" panose="020E0802020502020306" pitchFamily="34" charset="0"/>
                <a:cs typeface="Aharoni" panose="02010803020104030203" pitchFamily="2" charset="-79"/>
              </a:rPr>
              <a:t>Marillac</a:t>
            </a:r>
            <a:r>
              <a:rPr lang="es-E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erlin Sans FB Demi" panose="020E0802020502020306" pitchFamily="34" charset="0"/>
                <a:cs typeface="Aharoni" panose="02010803020104030203" pitchFamily="2" charset="-79"/>
              </a:rPr>
              <a:t>, nació en Francia el 12 de agosto de 1591.</a:t>
            </a:r>
          </a:p>
          <a:p>
            <a:pPr algn="just"/>
            <a:endParaRPr lang="es-E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erlin Sans FB Demi" panose="020E0802020502020306" pitchFamily="34" charset="0"/>
              <a:cs typeface="Aharoni" panose="02010803020104030203" pitchFamily="2" charset="-79"/>
            </a:endParaRPr>
          </a:p>
          <a:p>
            <a:pPr algn="just"/>
            <a:endParaRPr lang="es-ES" sz="1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erlin Sans FB Demi" panose="020E0802020502020306" pitchFamily="34" charset="0"/>
              <a:cs typeface="Aharoni" panose="02010803020104030203" pitchFamily="2" charset="-79"/>
            </a:endParaRPr>
          </a:p>
          <a:p>
            <a:pPr algn="just"/>
            <a:r>
              <a:rPr lang="es-E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erlin Sans FB Demi" panose="020E0802020502020306" pitchFamily="34" charset="0"/>
                <a:cs typeface="Aharoni" panose="02010803020104030203" pitchFamily="2" charset="-79"/>
              </a:rPr>
              <a:t>Luisa pasó toda su infancia en el convento de las monjas dominicas de </a:t>
            </a:r>
            <a:r>
              <a:rPr lang="es-E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erlin Sans FB Demi" panose="020E0802020502020306" pitchFamily="34" charset="0"/>
                <a:cs typeface="Aharoni" panose="02010803020104030203" pitchFamily="2" charset="-79"/>
              </a:rPr>
              <a:t>Poissy</a:t>
            </a:r>
            <a:r>
              <a:rPr lang="es-E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erlin Sans FB Demi" panose="020E0802020502020306" pitchFamily="34" charset="0"/>
                <a:cs typeface="Aharoni" panose="02010803020104030203" pitchFamily="2" charset="-79"/>
              </a:rPr>
              <a:t>. </a:t>
            </a:r>
            <a:endParaRPr lang="es-EC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Berlin Sans FB Demi" panose="020E0802020502020306" pitchFamily="34" charset="0"/>
              <a:cs typeface="Aharoni" panose="02010803020104030203" pitchFamily="2" charset="-79"/>
            </a:endParaRPr>
          </a:p>
        </p:txBody>
      </p:sp>
      <p:pic>
        <p:nvPicPr>
          <p:cNvPr id="6" name="Imagen 5" descr="http://www.secretariadojmv.org/inter/famvin/saint/imagen/S_Luisa.jpg">
            <a:extLst>
              <a:ext uri="{FF2B5EF4-FFF2-40B4-BE49-F238E27FC236}">
                <a16:creationId xmlns:a16="http://schemas.microsoft.com/office/drawing/2014/main" id="{C9E66DF5-ABD8-EF43-ABF9-6CE144494BB2}"/>
              </a:ext>
            </a:extLst>
          </p:cNvPr>
          <p:cNvPicPr/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4678" y="3798991"/>
            <a:ext cx="2119765" cy="260641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8511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57CC61A-A6B9-E943-887C-D608BAD34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844" y="463825"/>
            <a:ext cx="10492156" cy="6036365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99844" y="1061846"/>
            <a:ext cx="9342242" cy="4540154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Luis de </a:t>
            </a:r>
            <a:r>
              <a:rPr lang="es-ES" sz="4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Marillac</a:t>
            </a:r>
            <a:r>
              <a:rPr lang="es-E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falleció el 25 de julio de 1604 cuando Luisa tenía 12 años.</a:t>
            </a:r>
          </a:p>
          <a:p>
            <a:pPr marL="0" indent="0" algn="just">
              <a:buNone/>
            </a:pPr>
            <a:endParaRPr lang="es-ES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r>
              <a:rPr lang="es-E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Luisa llegó a París y se instaló en una pensión administrada por una buena y piadosa señora. </a:t>
            </a:r>
            <a:endParaRPr lang="es-EC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2596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0C9BE02-6569-9049-AC6E-8E39BEC23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682" y="516168"/>
            <a:ext cx="10389318" cy="5868443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79234" y="989557"/>
            <a:ext cx="6875065" cy="4921666"/>
          </a:xfrm>
        </p:spPr>
        <p:txBody>
          <a:bodyPr>
            <a:normAutofit fontScale="92500"/>
          </a:bodyPr>
          <a:lstStyle/>
          <a:p>
            <a:pPr algn="ctr"/>
            <a:r>
              <a:rPr lang="es-E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La llegada de las Carmelitas a París fue de gran importancia para Francia, pero en Luisa de </a:t>
            </a:r>
            <a:r>
              <a:rPr lang="es-ES" sz="3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Marillac</a:t>
            </a:r>
            <a:r>
              <a:rPr lang="es-E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influiría espiritualmente de manera, más inmediata y significativa otra fundación: Las Capuchinas o Hijas de la Pasión</a:t>
            </a:r>
            <a:endParaRPr lang="es-EC" sz="3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095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78509F9-9430-1542-A0BA-807937507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891" y="477078"/>
            <a:ext cx="10378109" cy="5930348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48070" y="1352811"/>
            <a:ext cx="10151165" cy="4434213"/>
          </a:xfrm>
        </p:spPr>
        <p:txBody>
          <a:bodyPr/>
          <a:lstStyle/>
          <a:p>
            <a:pPr algn="just"/>
            <a:r>
              <a:rPr lang="es-E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 los 20 años, pidió permiso para entrar en esta comunidad.  Pero a Luisa le faltaba la robustez física y el superior de los capuchinos no dio su consentimiento, pronunciando una profecía: "Creo que Dios tiene otros planes para usted."</a:t>
            </a:r>
            <a:endParaRPr lang="es-EC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endParaRPr lang="es-EC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7231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encrypted-tbn3.gstatic.com/images?q=tbn:ANd9GcSAyixQ8iy4IWbUUSJL6anycNOnLOh-k7QgblWg5sfcwOKxk9L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38" t="6258" r="4591" b="6318"/>
          <a:stretch/>
        </p:blipFill>
        <p:spPr bwMode="auto">
          <a:xfrm>
            <a:off x="1895062" y="304798"/>
            <a:ext cx="9931669" cy="573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4511667"/>
            <a:ext cx="12192000" cy="2346333"/>
          </a:xfrm>
        </p:spPr>
        <p:txBody>
          <a:bodyPr>
            <a:normAutofit/>
          </a:bodyPr>
          <a:lstStyle/>
          <a:p>
            <a:pPr algn="just"/>
            <a:r>
              <a:rPr lang="es-ES" sz="3600" b="1" dirty="0">
                <a:solidFill>
                  <a:srgbClr val="00B0F0"/>
                </a:solidFill>
              </a:rPr>
              <a:t>Su tío y tutor, Miguel de </a:t>
            </a:r>
            <a:r>
              <a:rPr lang="es-ES" sz="3600" b="1" dirty="0" err="1">
                <a:solidFill>
                  <a:srgbClr val="00B0F0"/>
                </a:solidFill>
              </a:rPr>
              <a:t>Marillac</a:t>
            </a:r>
            <a:r>
              <a:rPr lang="es-ES" sz="3600" b="1" dirty="0">
                <a:solidFill>
                  <a:srgbClr val="00B0F0"/>
                </a:solidFill>
              </a:rPr>
              <a:t> la comprometió con un joven burgués llamado Antonio Le Gras. Luisa encontró la felicidad y acogida de un hogar. El nacimiento de Miguel Antonio le llenó de alegría.</a:t>
            </a:r>
            <a:endParaRPr lang="es-EC" sz="3600" b="1" dirty="0">
              <a:solidFill>
                <a:srgbClr val="00B0F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1583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AC239D4-75BC-2742-9705-2F328CE97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385" y="426419"/>
            <a:ext cx="10327615" cy="5901494"/>
          </a:xfrm>
          <a:prstGeom prst="rect">
            <a:avLst/>
          </a:prstGeom>
        </p:spPr>
      </p:pic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1864384" y="956506"/>
            <a:ext cx="10327616" cy="3562486"/>
          </a:xfrm>
        </p:spPr>
        <p:txBody>
          <a:bodyPr>
            <a:noAutofit/>
          </a:bodyPr>
          <a:lstStyle/>
          <a:p>
            <a:pPr algn="just"/>
            <a:r>
              <a:rPr lang="es-ES" sz="3200" b="1" dirty="0">
                <a:solidFill>
                  <a:srgbClr val="FFFF00"/>
                </a:solidFill>
              </a:rPr>
              <a:t>Siete años después, Antonio enfermó gravemente, Luisa sintiendo "culpa de infidelidad", ya que ha dado palabra de consagrarse a Dios y no lo hizo. El Espíritu descendió sobre ella advirtiéndole  que debía permanecer con su marido y que llegaría un tiempo para cumplir sus votos.</a:t>
            </a:r>
          </a:p>
          <a:p>
            <a:pPr marL="0" indent="0" algn="just">
              <a:buNone/>
            </a:pPr>
            <a:endParaRPr lang="es-EC" sz="3200" b="1" dirty="0">
              <a:solidFill>
                <a:srgbClr val="FFFF00"/>
              </a:solidFill>
            </a:endParaRPr>
          </a:p>
          <a:p>
            <a:pPr algn="just"/>
            <a:r>
              <a:rPr lang="es-ES" sz="3200" b="1" dirty="0">
                <a:solidFill>
                  <a:srgbClr val="FFFF00"/>
                </a:solidFill>
              </a:rPr>
              <a:t> Dos años más tarde su marido murió. </a:t>
            </a:r>
            <a:endParaRPr lang="es-EC" sz="3200" b="1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9912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C22809D-9656-3847-B541-CCF2AD21E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6478" y="424070"/>
            <a:ext cx="10435522" cy="5956852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3882886"/>
            <a:ext cx="12191999" cy="2975113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>
                <a:ln w="1016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Juan Pedro Camus, obispo de </a:t>
            </a:r>
            <a:r>
              <a:rPr lang="es-ES" sz="4000" b="1" dirty="0" err="1">
                <a:ln w="1016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Belley</a:t>
            </a:r>
            <a:r>
              <a:rPr lang="es-ES" sz="4000" b="1" dirty="0">
                <a:ln w="1016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y pariente de Luisa, era su director espiritual, pero como vivía alejado de París, pidió a Vicente de Paúl que asumiese esa tarea.</a:t>
            </a:r>
            <a:endParaRPr lang="es-E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2235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5D6CFD4-470B-0D49-BEED-AEBC0DD63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2633" y="489978"/>
            <a:ext cx="10399367" cy="5917448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92633" y="4094922"/>
            <a:ext cx="10399366" cy="2312503"/>
          </a:xfrm>
        </p:spPr>
        <p:txBody>
          <a:bodyPr/>
          <a:lstStyle/>
          <a:p>
            <a:pPr algn="just"/>
            <a:r>
              <a:rPr lang="es-ES" sz="3600" b="1" dirty="0">
                <a:solidFill>
                  <a:schemeClr val="bg1"/>
                </a:solidFill>
              </a:rPr>
              <a:t>Vicente le manifestó: "Así que, mi querida hija, sed humilde, sumisa, tened gran confianza y paciencia, en espera de que se manifieste su santa y adorable voluntad..." </a:t>
            </a:r>
            <a:endParaRPr lang="es-EC" sz="3600" b="1" dirty="0">
              <a:solidFill>
                <a:schemeClr val="bg1"/>
              </a:solidFill>
            </a:endParaRPr>
          </a:p>
          <a:p>
            <a:endParaRPr lang="es-EC" dirty="0">
              <a:solidFill>
                <a:srgbClr val="00B0F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52179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5|5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8.8"/>
</p:tagLst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443</TotalTime>
  <Words>709</Words>
  <Application>Microsoft Macintosh PowerPoint</Application>
  <PresentationFormat>Panorámica</PresentationFormat>
  <Paragraphs>42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Aharoni</vt:lpstr>
      <vt:lpstr>Arial</vt:lpstr>
      <vt:lpstr>Berlin Sans FB Demi</vt:lpstr>
      <vt:lpstr>Century Gothic</vt:lpstr>
      <vt:lpstr>Wingdings 3</vt:lpstr>
      <vt:lpstr>Espiral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Paul Cabrera</dc:creator>
  <cp:keywords/>
  <dc:description/>
  <cp:lastModifiedBy>Néstor Gómez</cp:lastModifiedBy>
  <cp:revision>47</cp:revision>
  <dcterms:created xsi:type="dcterms:W3CDTF">2016-08-07T12:44:13Z</dcterms:created>
  <dcterms:modified xsi:type="dcterms:W3CDTF">2021-06-24T16:49:32Z</dcterms:modified>
  <cp:category/>
</cp:coreProperties>
</file>